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 id="2147483685" r:id="rId3"/>
    <p:sldMasterId id="2147483687" r:id="rId4"/>
    <p:sldMasterId id="2147483689" r:id="rId5"/>
    <p:sldMasterId id="2147483691" r:id="rId6"/>
  </p:sldMasterIdLst>
  <p:notesMasterIdLst>
    <p:notesMasterId r:id="rId67"/>
  </p:notesMasterIdLst>
  <p:sldIdLst>
    <p:sldId id="263" r:id="rId7"/>
    <p:sldId id="598" r:id="rId8"/>
    <p:sldId id="269" r:id="rId9"/>
    <p:sldId id="256" r:id="rId10"/>
    <p:sldId id="257" r:id="rId11"/>
    <p:sldId id="600" r:id="rId12"/>
    <p:sldId id="352" r:id="rId13"/>
    <p:sldId id="2147376362" r:id="rId14"/>
    <p:sldId id="2147376365" r:id="rId15"/>
    <p:sldId id="2147376367" r:id="rId16"/>
    <p:sldId id="2147376369" r:id="rId17"/>
    <p:sldId id="2147376370" r:id="rId18"/>
    <p:sldId id="353" r:id="rId19"/>
    <p:sldId id="574" r:id="rId20"/>
    <p:sldId id="2147376371" r:id="rId21"/>
    <p:sldId id="258" r:id="rId22"/>
    <p:sldId id="2147376372" r:id="rId23"/>
    <p:sldId id="259" r:id="rId24"/>
    <p:sldId id="260" r:id="rId25"/>
    <p:sldId id="261" r:id="rId26"/>
    <p:sldId id="262" r:id="rId27"/>
    <p:sldId id="2147376373" r:id="rId28"/>
    <p:sldId id="264" r:id="rId29"/>
    <p:sldId id="265" r:id="rId30"/>
    <p:sldId id="595" r:id="rId31"/>
    <p:sldId id="2147376374" r:id="rId32"/>
    <p:sldId id="2147376375" r:id="rId33"/>
    <p:sldId id="2147376364" r:id="rId34"/>
    <p:sldId id="2147376376" r:id="rId35"/>
    <p:sldId id="2147376377" r:id="rId36"/>
    <p:sldId id="2147376378" r:id="rId37"/>
    <p:sldId id="2147376379" r:id="rId38"/>
    <p:sldId id="2147376380" r:id="rId39"/>
    <p:sldId id="266" r:id="rId40"/>
    <p:sldId id="2147376382" r:id="rId41"/>
    <p:sldId id="2147376383" r:id="rId42"/>
    <p:sldId id="2147376384" r:id="rId43"/>
    <p:sldId id="2147376385" r:id="rId44"/>
    <p:sldId id="2147376386" r:id="rId45"/>
    <p:sldId id="2147376387" r:id="rId46"/>
    <p:sldId id="2147376388" r:id="rId47"/>
    <p:sldId id="609" r:id="rId48"/>
    <p:sldId id="2147376397" r:id="rId49"/>
    <p:sldId id="2147376398" r:id="rId50"/>
    <p:sldId id="2147376399" r:id="rId51"/>
    <p:sldId id="2147376400" r:id="rId52"/>
    <p:sldId id="2147376401" r:id="rId53"/>
    <p:sldId id="2147376402" r:id="rId54"/>
    <p:sldId id="2147376403" r:id="rId55"/>
    <p:sldId id="2147376404" r:id="rId56"/>
    <p:sldId id="611" r:id="rId57"/>
    <p:sldId id="2147376389" r:id="rId58"/>
    <p:sldId id="2147376390" r:id="rId59"/>
    <p:sldId id="2147376391" r:id="rId60"/>
    <p:sldId id="2147376392" r:id="rId61"/>
    <p:sldId id="2147376393" r:id="rId62"/>
    <p:sldId id="2147376394" r:id="rId63"/>
    <p:sldId id="2147376395" r:id="rId64"/>
    <p:sldId id="2147376396" r:id="rId65"/>
    <p:sldId id="60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6E8765C-5519-400D-94E4-B878B1D49866}">
          <p14:sldIdLst>
            <p14:sldId id="263"/>
            <p14:sldId id="598"/>
            <p14:sldId id="269"/>
            <p14:sldId id="256"/>
            <p14:sldId id="257"/>
            <p14:sldId id="600"/>
            <p14:sldId id="352"/>
            <p14:sldId id="2147376362"/>
            <p14:sldId id="2147376365"/>
            <p14:sldId id="2147376367"/>
            <p14:sldId id="2147376369"/>
            <p14:sldId id="2147376370"/>
            <p14:sldId id="353"/>
            <p14:sldId id="574"/>
            <p14:sldId id="2147376371"/>
            <p14:sldId id="258"/>
            <p14:sldId id="2147376372"/>
            <p14:sldId id="259"/>
            <p14:sldId id="260"/>
            <p14:sldId id="261"/>
            <p14:sldId id="262"/>
            <p14:sldId id="2147376373"/>
            <p14:sldId id="264"/>
            <p14:sldId id="265"/>
            <p14:sldId id="595"/>
            <p14:sldId id="2147376374"/>
            <p14:sldId id="2147376375"/>
            <p14:sldId id="2147376364"/>
            <p14:sldId id="2147376376"/>
            <p14:sldId id="2147376377"/>
            <p14:sldId id="2147376378"/>
            <p14:sldId id="2147376379"/>
            <p14:sldId id="2147376380"/>
            <p14:sldId id="266"/>
            <p14:sldId id="2147376382"/>
            <p14:sldId id="2147376383"/>
            <p14:sldId id="2147376384"/>
            <p14:sldId id="2147376385"/>
            <p14:sldId id="2147376386"/>
            <p14:sldId id="2147376387"/>
            <p14:sldId id="2147376388"/>
            <p14:sldId id="609"/>
            <p14:sldId id="2147376397"/>
            <p14:sldId id="2147376398"/>
            <p14:sldId id="2147376399"/>
            <p14:sldId id="2147376400"/>
            <p14:sldId id="2147376401"/>
            <p14:sldId id="2147376402"/>
            <p14:sldId id="2147376403"/>
            <p14:sldId id="2147376404"/>
            <p14:sldId id="611"/>
            <p14:sldId id="2147376389"/>
            <p14:sldId id="2147376390"/>
            <p14:sldId id="2147376391"/>
            <p14:sldId id="2147376392"/>
            <p14:sldId id="2147376393"/>
            <p14:sldId id="2147376394"/>
            <p14:sldId id="2147376395"/>
            <p14:sldId id="2147376396"/>
            <p14:sldId id="6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3887E9-0E1A-4C2C-BED5-B308F70CEBAA}" v="94" dt="2026-10-02T17:16:01.7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6021" autoAdjust="0"/>
  </p:normalViewPr>
  <p:slideViewPr>
    <p:cSldViewPr snapToGrid="0">
      <p:cViewPr varScale="1">
        <p:scale>
          <a:sx n="95" d="100"/>
          <a:sy n="95" d="100"/>
        </p:scale>
        <p:origin x="11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di Apicella" userId="c168d17c1dd2653d" providerId="LiveId" clId="{1DA71203-FD8E-408B-B46E-B0F7D5A58F7E}"/>
    <pc:docChg chg="undo custSel addSld delSld modSld delMainMaster modSection">
      <pc:chgData name="Mindi Apicella" userId="c168d17c1dd2653d" providerId="LiveId" clId="{1DA71203-FD8E-408B-B46E-B0F7D5A58F7E}" dt="2026-10-02T17:17:19.656" v="1854" actId="1076"/>
      <pc:docMkLst>
        <pc:docMk/>
      </pc:docMkLst>
      <pc:sldChg chg="add">
        <pc:chgData name="Mindi Apicella" userId="c168d17c1dd2653d" providerId="LiveId" clId="{1DA71203-FD8E-408B-B46E-B0F7D5A58F7E}" dt="2026-10-02T00:51:22.415" v="1725"/>
        <pc:sldMkLst>
          <pc:docMk/>
          <pc:sldMk cId="1458706043" sldId="256"/>
        </pc:sldMkLst>
      </pc:sldChg>
      <pc:sldChg chg="add del">
        <pc:chgData name="Mindi Apicella" userId="c168d17c1dd2653d" providerId="LiveId" clId="{1DA71203-FD8E-408B-B46E-B0F7D5A58F7E}" dt="2026-10-02T00:51:19.539" v="1724"/>
        <pc:sldMkLst>
          <pc:docMk/>
          <pc:sldMk cId="3538761699" sldId="256"/>
        </pc:sldMkLst>
      </pc:sldChg>
      <pc:sldChg chg="add">
        <pc:chgData name="Mindi Apicella" userId="c168d17c1dd2653d" providerId="LiveId" clId="{1DA71203-FD8E-408B-B46E-B0F7D5A58F7E}" dt="2026-10-02T00:51:26.861" v="1726"/>
        <pc:sldMkLst>
          <pc:docMk/>
          <pc:sldMk cId="2166573320" sldId="257"/>
        </pc:sldMkLst>
      </pc:sldChg>
      <pc:sldChg chg="add">
        <pc:chgData name="Mindi Apicella" userId="c168d17c1dd2653d" providerId="LiveId" clId="{1DA71203-FD8E-408B-B46E-B0F7D5A58F7E}" dt="2026-10-02T00:52:31.174" v="1737"/>
        <pc:sldMkLst>
          <pc:docMk/>
          <pc:sldMk cId="910059194" sldId="258"/>
        </pc:sldMkLst>
      </pc:sldChg>
      <pc:sldChg chg="modSp add mod">
        <pc:chgData name="Mindi Apicella" userId="c168d17c1dd2653d" providerId="LiveId" clId="{1DA71203-FD8E-408B-B46E-B0F7D5A58F7E}" dt="2026-10-02T00:52:32.678" v="1746" actId="27636"/>
        <pc:sldMkLst>
          <pc:docMk/>
          <pc:sldMk cId="1731160298" sldId="259"/>
        </pc:sldMkLst>
        <pc:spChg chg="mod">
          <ac:chgData name="Mindi Apicella" userId="c168d17c1dd2653d" providerId="LiveId" clId="{1DA71203-FD8E-408B-B46E-B0F7D5A58F7E}" dt="2026-10-02T00:52:32.678" v="1742" actId="27636"/>
          <ac:spMkLst>
            <pc:docMk/>
            <pc:sldMk cId="1731160298" sldId="259"/>
            <ac:spMk id="79" creationId="{00000000-0000-0000-0000-000000000000}"/>
          </ac:spMkLst>
        </pc:spChg>
        <pc:spChg chg="mod">
          <ac:chgData name="Mindi Apicella" userId="c168d17c1dd2653d" providerId="LiveId" clId="{1DA71203-FD8E-408B-B46E-B0F7D5A58F7E}" dt="2026-10-02T00:52:32.678" v="1744" actId="27636"/>
          <ac:spMkLst>
            <pc:docMk/>
            <pc:sldMk cId="1731160298" sldId="259"/>
            <ac:spMk id="85" creationId="{00000000-0000-0000-0000-000000000000}"/>
          </ac:spMkLst>
        </pc:spChg>
        <pc:spChg chg="mod">
          <ac:chgData name="Mindi Apicella" userId="c168d17c1dd2653d" providerId="LiveId" clId="{1DA71203-FD8E-408B-B46E-B0F7D5A58F7E}" dt="2026-10-02T00:52:32.678" v="1746" actId="27636"/>
          <ac:spMkLst>
            <pc:docMk/>
            <pc:sldMk cId="1731160298" sldId="259"/>
            <ac:spMk id="87" creationId="{00000000-0000-0000-0000-000000000000}"/>
          </ac:spMkLst>
        </pc:spChg>
        <pc:spChg chg="mod">
          <ac:chgData name="Mindi Apicella" userId="c168d17c1dd2653d" providerId="LiveId" clId="{1DA71203-FD8E-408B-B46E-B0F7D5A58F7E}" dt="2026-10-02T00:52:32.677" v="1741" actId="27636"/>
          <ac:spMkLst>
            <pc:docMk/>
            <pc:sldMk cId="1731160298" sldId="259"/>
            <ac:spMk id="91" creationId="{00000000-0000-0000-0000-000000000000}"/>
          </ac:spMkLst>
        </pc:spChg>
        <pc:spChg chg="mod">
          <ac:chgData name="Mindi Apicella" userId="c168d17c1dd2653d" providerId="LiveId" clId="{1DA71203-FD8E-408B-B46E-B0F7D5A58F7E}" dt="2026-10-02T00:52:32.678" v="1743" actId="27636"/>
          <ac:spMkLst>
            <pc:docMk/>
            <pc:sldMk cId="1731160298" sldId="259"/>
            <ac:spMk id="97" creationId="{00000000-0000-0000-0000-000000000000}"/>
          </ac:spMkLst>
        </pc:spChg>
        <pc:spChg chg="mod">
          <ac:chgData name="Mindi Apicella" userId="c168d17c1dd2653d" providerId="LiveId" clId="{1DA71203-FD8E-408B-B46E-B0F7D5A58F7E}" dt="2026-10-02T00:52:32.678" v="1745" actId="27636"/>
          <ac:spMkLst>
            <pc:docMk/>
            <pc:sldMk cId="1731160298" sldId="259"/>
            <ac:spMk id="102" creationId="{00000000-0000-0000-0000-000000000000}"/>
          </ac:spMkLst>
        </pc:spChg>
      </pc:sldChg>
      <pc:sldChg chg="modSp add mod">
        <pc:chgData name="Mindi Apicella" userId="c168d17c1dd2653d" providerId="LiveId" clId="{1DA71203-FD8E-408B-B46E-B0F7D5A58F7E}" dt="2026-10-02T00:52:33.248" v="1748" actId="27636"/>
        <pc:sldMkLst>
          <pc:docMk/>
          <pc:sldMk cId="2476945006" sldId="260"/>
        </pc:sldMkLst>
        <pc:spChg chg="mod">
          <ac:chgData name="Mindi Apicella" userId="c168d17c1dd2653d" providerId="LiveId" clId="{1DA71203-FD8E-408B-B46E-B0F7D5A58F7E}" dt="2026-10-02T00:52:33.248" v="1748" actId="27636"/>
          <ac:spMkLst>
            <pc:docMk/>
            <pc:sldMk cId="2476945006" sldId="260"/>
            <ac:spMk id="120" creationId="{00000000-0000-0000-0000-000000000000}"/>
          </ac:spMkLst>
        </pc:spChg>
      </pc:sldChg>
      <pc:sldChg chg="del">
        <pc:chgData name="Mindi Apicella" userId="c168d17c1dd2653d" providerId="LiveId" clId="{1DA71203-FD8E-408B-B46E-B0F7D5A58F7E}" dt="2026-10-02T00:22:47.173" v="248" actId="2696"/>
        <pc:sldMkLst>
          <pc:docMk/>
          <pc:sldMk cId="2857489474" sldId="260"/>
        </pc:sldMkLst>
      </pc:sldChg>
      <pc:sldChg chg="modSp add mod">
        <pc:chgData name="Mindi Apicella" userId="c168d17c1dd2653d" providerId="LiveId" clId="{1DA71203-FD8E-408B-B46E-B0F7D5A58F7E}" dt="2026-10-02T00:52:33.809" v="1751" actId="27636"/>
        <pc:sldMkLst>
          <pc:docMk/>
          <pc:sldMk cId="3390067831" sldId="261"/>
        </pc:sldMkLst>
        <pc:spChg chg="mod">
          <ac:chgData name="Mindi Apicella" userId="c168d17c1dd2653d" providerId="LiveId" clId="{1DA71203-FD8E-408B-B46E-B0F7D5A58F7E}" dt="2026-10-02T00:52:33.807" v="1750" actId="27636"/>
          <ac:spMkLst>
            <pc:docMk/>
            <pc:sldMk cId="3390067831" sldId="261"/>
            <ac:spMk id="126" creationId="{00000000-0000-0000-0000-000000000000}"/>
          </ac:spMkLst>
        </pc:spChg>
        <pc:spChg chg="mod">
          <ac:chgData name="Mindi Apicella" userId="c168d17c1dd2653d" providerId="LiveId" clId="{1DA71203-FD8E-408B-B46E-B0F7D5A58F7E}" dt="2026-10-02T00:52:33.809" v="1751" actId="27636"/>
          <ac:spMkLst>
            <pc:docMk/>
            <pc:sldMk cId="3390067831" sldId="261"/>
            <ac:spMk id="137" creationId="{00000000-0000-0000-0000-000000000000}"/>
          </ac:spMkLst>
        </pc:spChg>
      </pc:sldChg>
      <pc:sldChg chg="modSp add mod">
        <pc:chgData name="Mindi Apicella" userId="c168d17c1dd2653d" providerId="LiveId" clId="{1DA71203-FD8E-408B-B46E-B0F7D5A58F7E}" dt="2026-10-02T00:52:34.454" v="1753" actId="27636"/>
        <pc:sldMkLst>
          <pc:docMk/>
          <pc:sldMk cId="63190297" sldId="262"/>
        </pc:sldMkLst>
        <pc:spChg chg="mod">
          <ac:chgData name="Mindi Apicella" userId="c168d17c1dd2653d" providerId="LiveId" clId="{1DA71203-FD8E-408B-B46E-B0F7D5A58F7E}" dt="2026-10-02T00:52:34.454" v="1753" actId="27636"/>
          <ac:spMkLst>
            <pc:docMk/>
            <pc:sldMk cId="63190297" sldId="262"/>
            <ac:spMk id="160" creationId="{00000000-0000-0000-0000-000000000000}"/>
          </ac:spMkLst>
        </pc:spChg>
      </pc:sldChg>
      <pc:sldChg chg="modSp mod">
        <pc:chgData name="Mindi Apicella" userId="c168d17c1dd2653d" providerId="LiveId" clId="{1DA71203-FD8E-408B-B46E-B0F7D5A58F7E}" dt="2026-10-02T00:49:58.139" v="1722" actId="20577"/>
        <pc:sldMkLst>
          <pc:docMk/>
          <pc:sldMk cId="444888718" sldId="263"/>
        </pc:sldMkLst>
        <pc:spChg chg="mod">
          <ac:chgData name="Mindi Apicella" userId="c168d17c1dd2653d" providerId="LiveId" clId="{1DA71203-FD8E-408B-B46E-B0F7D5A58F7E}" dt="2026-10-02T00:48:52.977" v="1710" actId="207"/>
          <ac:spMkLst>
            <pc:docMk/>
            <pc:sldMk cId="444888718" sldId="263"/>
            <ac:spMk id="4" creationId="{00000000-0000-0000-0000-000000000000}"/>
          </ac:spMkLst>
        </pc:spChg>
        <pc:spChg chg="mod">
          <ac:chgData name="Mindi Apicella" userId="c168d17c1dd2653d" providerId="LiveId" clId="{1DA71203-FD8E-408B-B46E-B0F7D5A58F7E}" dt="2026-10-02T00:49:58.139" v="1722" actId="20577"/>
          <ac:spMkLst>
            <pc:docMk/>
            <pc:sldMk cId="444888718" sldId="263"/>
            <ac:spMk id="12" creationId="{D49D54D1-C346-4FD0-8F4A-063D8FBAA1B3}"/>
          </ac:spMkLst>
        </pc:spChg>
        <pc:spChg chg="mod">
          <ac:chgData name="Mindi Apicella" userId="c168d17c1dd2653d" providerId="LiveId" clId="{1DA71203-FD8E-408B-B46E-B0F7D5A58F7E}" dt="2026-10-02T00:49:01.466" v="1711" actId="1076"/>
          <ac:spMkLst>
            <pc:docMk/>
            <pc:sldMk cId="444888718" sldId="263"/>
            <ac:spMk id="13" creationId="{97156C59-BEA4-4BDD-92F8-EAD757FE4D61}"/>
          </ac:spMkLst>
        </pc:spChg>
        <pc:picChg chg="mod">
          <ac:chgData name="Mindi Apicella" userId="c168d17c1dd2653d" providerId="LiveId" clId="{1DA71203-FD8E-408B-B46E-B0F7D5A58F7E}" dt="2026-10-02T00:49:52.840" v="1720" actId="1076"/>
          <ac:picMkLst>
            <pc:docMk/>
            <pc:sldMk cId="444888718" sldId="263"/>
            <ac:picMk id="8" creationId="{1C15B287-F599-4F84-9E04-4ECD45B8E921}"/>
          </ac:picMkLst>
        </pc:picChg>
      </pc:sldChg>
      <pc:sldChg chg="modSp add mod">
        <pc:chgData name="Mindi Apicella" userId="c168d17c1dd2653d" providerId="LiveId" clId="{1DA71203-FD8E-408B-B46E-B0F7D5A58F7E}" dt="2026-10-02T00:52:35.611" v="1757" actId="27636"/>
        <pc:sldMkLst>
          <pc:docMk/>
          <pc:sldMk cId="2220160492" sldId="264"/>
        </pc:sldMkLst>
        <pc:spChg chg="mod">
          <ac:chgData name="Mindi Apicella" userId="c168d17c1dd2653d" providerId="LiveId" clId="{1DA71203-FD8E-408B-B46E-B0F7D5A58F7E}" dt="2026-10-02T00:52:35.611" v="1757" actId="27636"/>
          <ac:spMkLst>
            <pc:docMk/>
            <pc:sldMk cId="2220160492" sldId="264"/>
            <ac:spMk id="200" creationId="{00000000-0000-0000-0000-000000000000}"/>
          </ac:spMkLst>
        </pc:spChg>
      </pc:sldChg>
      <pc:sldChg chg="modSp add mod">
        <pc:chgData name="Mindi Apicella" userId="c168d17c1dd2653d" providerId="LiveId" clId="{1DA71203-FD8E-408B-B46E-B0F7D5A58F7E}" dt="2026-10-02T00:52:36.328" v="1767" actId="27636"/>
        <pc:sldMkLst>
          <pc:docMk/>
          <pc:sldMk cId="1699465412" sldId="265"/>
        </pc:sldMkLst>
        <pc:spChg chg="mod">
          <ac:chgData name="Mindi Apicella" userId="c168d17c1dd2653d" providerId="LiveId" clId="{1DA71203-FD8E-408B-B46E-B0F7D5A58F7E}" dt="2026-10-02T00:52:36.312" v="1761" actId="27636"/>
          <ac:spMkLst>
            <pc:docMk/>
            <pc:sldMk cId="1699465412" sldId="265"/>
            <ac:spMk id="206" creationId="{00000000-0000-0000-0000-000000000000}"/>
          </ac:spMkLst>
        </pc:spChg>
        <pc:spChg chg="mod">
          <ac:chgData name="Mindi Apicella" userId="c168d17c1dd2653d" providerId="LiveId" clId="{1DA71203-FD8E-408B-B46E-B0F7D5A58F7E}" dt="2026-10-02T00:52:36.312" v="1764" actId="27636"/>
          <ac:spMkLst>
            <pc:docMk/>
            <pc:sldMk cId="1699465412" sldId="265"/>
            <ac:spMk id="208" creationId="{00000000-0000-0000-0000-000000000000}"/>
          </ac:spMkLst>
        </pc:spChg>
        <pc:spChg chg="mod">
          <ac:chgData name="Mindi Apicella" userId="c168d17c1dd2653d" providerId="LiveId" clId="{1DA71203-FD8E-408B-B46E-B0F7D5A58F7E}" dt="2026-10-02T00:52:36.312" v="1759" actId="27636"/>
          <ac:spMkLst>
            <pc:docMk/>
            <pc:sldMk cId="1699465412" sldId="265"/>
            <ac:spMk id="212" creationId="{00000000-0000-0000-0000-000000000000}"/>
          </ac:spMkLst>
        </pc:spChg>
        <pc:spChg chg="mod">
          <ac:chgData name="Mindi Apicella" userId="c168d17c1dd2653d" providerId="LiveId" clId="{1DA71203-FD8E-408B-B46E-B0F7D5A58F7E}" dt="2026-10-02T00:52:36.328" v="1767" actId="27636"/>
          <ac:spMkLst>
            <pc:docMk/>
            <pc:sldMk cId="1699465412" sldId="265"/>
            <ac:spMk id="216" creationId="{00000000-0000-0000-0000-000000000000}"/>
          </ac:spMkLst>
        </pc:spChg>
        <pc:spChg chg="mod">
          <ac:chgData name="Mindi Apicella" userId="c168d17c1dd2653d" providerId="LiveId" clId="{1DA71203-FD8E-408B-B46E-B0F7D5A58F7E}" dt="2026-10-02T00:52:36.328" v="1766" actId="27636"/>
          <ac:spMkLst>
            <pc:docMk/>
            <pc:sldMk cId="1699465412" sldId="265"/>
            <ac:spMk id="217" creationId="{00000000-0000-0000-0000-000000000000}"/>
          </ac:spMkLst>
        </pc:spChg>
        <pc:spChg chg="mod">
          <ac:chgData name="Mindi Apicella" userId="c168d17c1dd2653d" providerId="LiveId" clId="{1DA71203-FD8E-408B-B46E-B0F7D5A58F7E}" dt="2026-10-02T00:52:36.312" v="1763" actId="27636"/>
          <ac:spMkLst>
            <pc:docMk/>
            <pc:sldMk cId="1699465412" sldId="265"/>
            <ac:spMk id="218" creationId="{00000000-0000-0000-0000-000000000000}"/>
          </ac:spMkLst>
        </pc:spChg>
        <pc:spChg chg="mod">
          <ac:chgData name="Mindi Apicella" userId="c168d17c1dd2653d" providerId="LiveId" clId="{1DA71203-FD8E-408B-B46E-B0F7D5A58F7E}" dt="2026-10-02T00:52:36.312" v="1760" actId="27636"/>
          <ac:spMkLst>
            <pc:docMk/>
            <pc:sldMk cId="1699465412" sldId="265"/>
            <ac:spMk id="220" creationId="{00000000-0000-0000-0000-000000000000}"/>
          </ac:spMkLst>
        </pc:spChg>
        <pc:spChg chg="mod">
          <ac:chgData name="Mindi Apicella" userId="c168d17c1dd2653d" providerId="LiveId" clId="{1DA71203-FD8E-408B-B46E-B0F7D5A58F7E}" dt="2026-10-02T00:52:36.312" v="1765" actId="27636"/>
          <ac:spMkLst>
            <pc:docMk/>
            <pc:sldMk cId="1699465412" sldId="265"/>
            <ac:spMk id="221" creationId="{00000000-0000-0000-0000-000000000000}"/>
          </ac:spMkLst>
        </pc:spChg>
        <pc:spChg chg="mod">
          <ac:chgData name="Mindi Apicella" userId="c168d17c1dd2653d" providerId="LiveId" clId="{1DA71203-FD8E-408B-B46E-B0F7D5A58F7E}" dt="2026-10-02T00:52:36.312" v="1762" actId="27636"/>
          <ac:spMkLst>
            <pc:docMk/>
            <pc:sldMk cId="1699465412" sldId="265"/>
            <ac:spMk id="224" creationId="{00000000-0000-0000-0000-000000000000}"/>
          </ac:spMkLst>
        </pc:spChg>
      </pc:sldChg>
      <pc:sldChg chg="modSp mod">
        <pc:chgData name="Mindi Apicella" userId="c168d17c1dd2653d" providerId="LiveId" clId="{1DA71203-FD8E-408B-B46E-B0F7D5A58F7E}" dt="2026-10-02T00:58:57.558" v="1832" actId="207"/>
        <pc:sldMkLst>
          <pc:docMk/>
          <pc:sldMk cId="1300990275" sldId="266"/>
        </pc:sldMkLst>
        <pc:spChg chg="mod">
          <ac:chgData name="Mindi Apicella" userId="c168d17c1dd2653d" providerId="LiveId" clId="{1DA71203-FD8E-408B-B46E-B0F7D5A58F7E}" dt="2026-10-02T00:58:57.558" v="1832" actId="207"/>
          <ac:spMkLst>
            <pc:docMk/>
            <pc:sldMk cId="1300990275" sldId="266"/>
            <ac:spMk id="2" creationId="{00000000-0000-0000-0000-000000000000}"/>
          </ac:spMkLst>
        </pc:spChg>
      </pc:sldChg>
      <pc:sldChg chg="modSp add del mod">
        <pc:chgData name="Mindi Apicella" userId="c168d17c1dd2653d" providerId="LiveId" clId="{1DA71203-FD8E-408B-B46E-B0F7D5A58F7E}" dt="2026-10-02T00:48:15.678" v="1703" actId="207"/>
        <pc:sldMkLst>
          <pc:docMk/>
          <pc:sldMk cId="1072058839" sldId="269"/>
        </pc:sldMkLst>
        <pc:spChg chg="mod">
          <ac:chgData name="Mindi Apicella" userId="c168d17c1dd2653d" providerId="LiveId" clId="{1DA71203-FD8E-408B-B46E-B0F7D5A58F7E}" dt="2026-10-02T00:48:15.678" v="1703" actId="207"/>
          <ac:spMkLst>
            <pc:docMk/>
            <pc:sldMk cId="1072058839" sldId="269"/>
            <ac:spMk id="2" creationId="{00000000-0000-0000-0000-000000000000}"/>
          </ac:spMkLst>
        </pc:spChg>
      </pc:sldChg>
      <pc:sldChg chg="del">
        <pc:chgData name="Mindi Apicella" userId="c168d17c1dd2653d" providerId="LiveId" clId="{1DA71203-FD8E-408B-B46E-B0F7D5A58F7E}" dt="2026-10-02T00:19:41.746" v="75" actId="2696"/>
        <pc:sldMkLst>
          <pc:docMk/>
          <pc:sldMk cId="790472710" sldId="298"/>
        </pc:sldMkLst>
      </pc:sldChg>
      <pc:sldChg chg="del">
        <pc:chgData name="Mindi Apicella" userId="c168d17c1dd2653d" providerId="LiveId" clId="{1DA71203-FD8E-408B-B46E-B0F7D5A58F7E}" dt="2026-10-02T00:19:34.795" v="74" actId="2696"/>
        <pc:sldMkLst>
          <pc:docMk/>
          <pc:sldMk cId="189663686" sldId="319"/>
        </pc:sldMkLst>
      </pc:sldChg>
      <pc:sldChg chg="del">
        <pc:chgData name="Mindi Apicella" userId="c168d17c1dd2653d" providerId="LiveId" clId="{1DA71203-FD8E-408B-B46E-B0F7D5A58F7E}" dt="2026-10-02T00:22:53.987" v="250" actId="2696"/>
        <pc:sldMkLst>
          <pc:docMk/>
          <pc:sldMk cId="838859249" sldId="347"/>
        </pc:sldMkLst>
      </pc:sldChg>
      <pc:sldChg chg="del">
        <pc:chgData name="Mindi Apicella" userId="c168d17c1dd2653d" providerId="LiveId" clId="{1DA71203-FD8E-408B-B46E-B0F7D5A58F7E}" dt="2026-10-02T00:22:57.723" v="251" actId="2696"/>
        <pc:sldMkLst>
          <pc:docMk/>
          <pc:sldMk cId="2059710235" sldId="349"/>
        </pc:sldMkLst>
      </pc:sldChg>
      <pc:sldChg chg="del">
        <pc:chgData name="Mindi Apicella" userId="c168d17c1dd2653d" providerId="LiveId" clId="{1DA71203-FD8E-408B-B46E-B0F7D5A58F7E}" dt="2026-10-02T00:23:03.539" v="253" actId="2696"/>
        <pc:sldMkLst>
          <pc:docMk/>
          <pc:sldMk cId="2880020480" sldId="351"/>
        </pc:sldMkLst>
      </pc:sldChg>
      <pc:sldChg chg="add">
        <pc:chgData name="Mindi Apicella" userId="c168d17c1dd2653d" providerId="LiveId" clId="{1DA71203-FD8E-408B-B46E-B0F7D5A58F7E}" dt="2026-10-02T00:51:49.669" v="1727"/>
        <pc:sldMkLst>
          <pc:docMk/>
          <pc:sldMk cId="2228962935" sldId="352"/>
        </pc:sldMkLst>
      </pc:sldChg>
      <pc:sldChg chg="add">
        <pc:chgData name="Mindi Apicella" userId="c168d17c1dd2653d" providerId="LiveId" clId="{1DA71203-FD8E-408B-B46E-B0F7D5A58F7E}" dt="2026-10-02T00:51:58.005" v="1733"/>
        <pc:sldMkLst>
          <pc:docMk/>
          <pc:sldMk cId="2906299164" sldId="353"/>
        </pc:sldMkLst>
      </pc:sldChg>
      <pc:sldChg chg="modSp mod">
        <pc:chgData name="Mindi Apicella" userId="c168d17c1dd2653d" providerId="LiveId" clId="{1DA71203-FD8E-408B-B46E-B0F7D5A58F7E}" dt="2026-10-02T00:48:24.541" v="1705" actId="207"/>
        <pc:sldMkLst>
          <pc:docMk/>
          <pc:sldMk cId="2863805264" sldId="574"/>
        </pc:sldMkLst>
        <pc:spChg chg="mod">
          <ac:chgData name="Mindi Apicella" userId="c168d17c1dd2653d" providerId="LiveId" clId="{1DA71203-FD8E-408B-B46E-B0F7D5A58F7E}" dt="2026-10-02T00:48:24.541" v="1705" actId="207"/>
          <ac:spMkLst>
            <pc:docMk/>
            <pc:sldMk cId="2863805264" sldId="574"/>
            <ac:spMk id="2" creationId="{00000000-0000-0000-0000-000000000000}"/>
          </ac:spMkLst>
        </pc:spChg>
      </pc:sldChg>
      <pc:sldChg chg="modSp mod">
        <pc:chgData name="Mindi Apicella" userId="c168d17c1dd2653d" providerId="LiveId" clId="{1DA71203-FD8E-408B-B46E-B0F7D5A58F7E}" dt="2026-10-02T00:48:27.993" v="1706" actId="207"/>
        <pc:sldMkLst>
          <pc:docMk/>
          <pc:sldMk cId="1521056891" sldId="595"/>
        </pc:sldMkLst>
        <pc:spChg chg="mod">
          <ac:chgData name="Mindi Apicella" userId="c168d17c1dd2653d" providerId="LiveId" clId="{1DA71203-FD8E-408B-B46E-B0F7D5A58F7E}" dt="2026-10-02T00:48:27.993" v="1706" actId="207"/>
          <ac:spMkLst>
            <pc:docMk/>
            <pc:sldMk cId="1521056891" sldId="595"/>
            <ac:spMk id="2" creationId="{00000000-0000-0000-0000-000000000000}"/>
          </ac:spMkLst>
        </pc:spChg>
      </pc:sldChg>
      <pc:sldChg chg="delSp modSp mod">
        <pc:chgData name="Mindi Apicella" userId="c168d17c1dd2653d" providerId="LiveId" clId="{1DA71203-FD8E-408B-B46E-B0F7D5A58F7E}" dt="2026-10-02T00:49:22.398" v="1716" actId="1076"/>
        <pc:sldMkLst>
          <pc:docMk/>
          <pc:sldMk cId="812589975" sldId="598"/>
        </pc:sldMkLst>
        <pc:spChg chg="mod">
          <ac:chgData name="Mindi Apicella" userId="c168d17c1dd2653d" providerId="LiveId" clId="{1DA71203-FD8E-408B-B46E-B0F7D5A58F7E}" dt="2026-10-02T00:43:22.588" v="1517" actId="207"/>
          <ac:spMkLst>
            <pc:docMk/>
            <pc:sldMk cId="812589975" sldId="598"/>
            <ac:spMk id="2" creationId="{7F22568A-74E5-569A-8348-99541FAFE463}"/>
          </ac:spMkLst>
        </pc:spChg>
        <pc:spChg chg="mod">
          <ac:chgData name="Mindi Apicella" userId="c168d17c1dd2653d" providerId="LiveId" clId="{1DA71203-FD8E-408B-B46E-B0F7D5A58F7E}" dt="2026-10-02T00:49:22.398" v="1716" actId="1076"/>
          <ac:spMkLst>
            <pc:docMk/>
            <pc:sldMk cId="812589975" sldId="598"/>
            <ac:spMk id="3" creationId="{261292B1-4640-4ABB-844B-EA84F3B787F9}"/>
          </ac:spMkLst>
        </pc:spChg>
        <pc:picChg chg="del mod">
          <ac:chgData name="Mindi Apicella" userId="c168d17c1dd2653d" providerId="LiveId" clId="{1DA71203-FD8E-408B-B46E-B0F7D5A58F7E}" dt="2026-10-02T00:35:43.493" v="1026" actId="478"/>
          <ac:picMkLst>
            <pc:docMk/>
            <pc:sldMk cId="812589975" sldId="598"/>
            <ac:picMk id="6" creationId="{AEFF971F-0C0C-3D93-7920-40D169180C0E}"/>
          </ac:picMkLst>
        </pc:picChg>
      </pc:sldChg>
      <pc:sldChg chg="modSp mod">
        <pc:chgData name="Mindi Apicella" userId="c168d17c1dd2653d" providerId="LiveId" clId="{1DA71203-FD8E-408B-B46E-B0F7D5A58F7E}" dt="2026-10-02T00:48:20.197" v="1704" actId="207"/>
        <pc:sldMkLst>
          <pc:docMk/>
          <pc:sldMk cId="1159459679" sldId="600"/>
        </pc:sldMkLst>
        <pc:spChg chg="mod">
          <ac:chgData name="Mindi Apicella" userId="c168d17c1dd2653d" providerId="LiveId" clId="{1DA71203-FD8E-408B-B46E-B0F7D5A58F7E}" dt="2026-10-02T00:48:20.197" v="1704" actId="207"/>
          <ac:spMkLst>
            <pc:docMk/>
            <pc:sldMk cId="1159459679" sldId="600"/>
            <ac:spMk id="2" creationId="{00000000-0000-0000-0000-000000000000}"/>
          </ac:spMkLst>
        </pc:spChg>
      </pc:sldChg>
      <pc:sldChg chg="del">
        <pc:chgData name="Mindi Apicella" userId="c168d17c1dd2653d" providerId="LiveId" clId="{1DA71203-FD8E-408B-B46E-B0F7D5A58F7E}" dt="2026-10-02T00:22:50.723" v="249" actId="2696"/>
        <pc:sldMkLst>
          <pc:docMk/>
          <pc:sldMk cId="3496042381" sldId="601"/>
        </pc:sldMkLst>
      </pc:sldChg>
      <pc:sldChg chg="del">
        <pc:chgData name="Mindi Apicella" userId="c168d17c1dd2653d" providerId="LiveId" clId="{1DA71203-FD8E-408B-B46E-B0F7D5A58F7E}" dt="2026-10-02T00:23:00.403" v="252" actId="2696"/>
        <pc:sldMkLst>
          <pc:docMk/>
          <pc:sldMk cId="3970153883" sldId="602"/>
        </pc:sldMkLst>
      </pc:sldChg>
      <pc:sldChg chg="addSp modSp mod">
        <pc:chgData name="Mindi Apicella" userId="c168d17c1dd2653d" providerId="LiveId" clId="{1DA71203-FD8E-408B-B46E-B0F7D5A58F7E}" dt="2026-10-02T00:48:00.561" v="1702" actId="1076"/>
        <pc:sldMkLst>
          <pc:docMk/>
          <pc:sldMk cId="373709294" sldId="608"/>
        </pc:sldMkLst>
        <pc:spChg chg="mod">
          <ac:chgData name="Mindi Apicella" userId="c168d17c1dd2653d" providerId="LiveId" clId="{1DA71203-FD8E-408B-B46E-B0F7D5A58F7E}" dt="2026-10-02T00:47:52.393" v="1700" actId="20577"/>
          <ac:spMkLst>
            <pc:docMk/>
            <pc:sldMk cId="373709294" sldId="608"/>
            <ac:spMk id="4" creationId="{5BAEDEA9-D699-6F30-2AC8-EF0CB009C8D1}"/>
          </ac:spMkLst>
        </pc:spChg>
        <pc:picChg chg="add mod">
          <ac:chgData name="Mindi Apicella" userId="c168d17c1dd2653d" providerId="LiveId" clId="{1DA71203-FD8E-408B-B46E-B0F7D5A58F7E}" dt="2026-10-02T00:48:00.561" v="1702" actId="1076"/>
          <ac:picMkLst>
            <pc:docMk/>
            <pc:sldMk cId="373709294" sldId="608"/>
            <ac:picMk id="3" creationId="{08B1B254-7FE6-6CD5-0E88-973C5676083A}"/>
          </ac:picMkLst>
        </pc:picChg>
      </pc:sldChg>
      <pc:sldChg chg="modSp add mod">
        <pc:chgData name="Mindi Apicella" userId="c168d17c1dd2653d" providerId="LiveId" clId="{1DA71203-FD8E-408B-B46E-B0F7D5A58F7E}" dt="2026-10-02T00:48:33.078" v="1707" actId="207"/>
        <pc:sldMkLst>
          <pc:docMk/>
          <pc:sldMk cId="3105854727" sldId="609"/>
        </pc:sldMkLst>
        <pc:spChg chg="mod">
          <ac:chgData name="Mindi Apicella" userId="c168d17c1dd2653d" providerId="LiveId" clId="{1DA71203-FD8E-408B-B46E-B0F7D5A58F7E}" dt="2026-10-02T00:48:33.078" v="1707" actId="207"/>
          <ac:spMkLst>
            <pc:docMk/>
            <pc:sldMk cId="3105854727" sldId="609"/>
            <ac:spMk id="2" creationId="{1936F4A2-FC3D-2A67-EBB5-1C55FBDC6809}"/>
          </ac:spMkLst>
        </pc:spChg>
      </pc:sldChg>
      <pc:sldChg chg="modSp add del mod">
        <pc:chgData name="Mindi Apicella" userId="c168d17c1dd2653d" providerId="LiveId" clId="{1DA71203-FD8E-408B-B46E-B0F7D5A58F7E}" dt="2026-10-02T00:55:18.254" v="1807" actId="2696"/>
        <pc:sldMkLst>
          <pc:docMk/>
          <pc:sldMk cId="172941414" sldId="610"/>
        </pc:sldMkLst>
        <pc:spChg chg="mod">
          <ac:chgData name="Mindi Apicella" userId="c168d17c1dd2653d" providerId="LiveId" clId="{1DA71203-FD8E-408B-B46E-B0F7D5A58F7E}" dt="2026-10-02T00:48:38.028" v="1708" actId="207"/>
          <ac:spMkLst>
            <pc:docMk/>
            <pc:sldMk cId="172941414" sldId="610"/>
            <ac:spMk id="2" creationId="{1886BEB4-A145-FC39-4D3D-0A27E576F353}"/>
          </ac:spMkLst>
        </pc:spChg>
      </pc:sldChg>
      <pc:sldChg chg="del">
        <pc:chgData name="Mindi Apicella" userId="c168d17c1dd2653d" providerId="LiveId" clId="{1DA71203-FD8E-408B-B46E-B0F7D5A58F7E}" dt="2026-10-02T00:19:32.209" v="73" actId="2696"/>
        <pc:sldMkLst>
          <pc:docMk/>
          <pc:sldMk cId="3524169044" sldId="610"/>
        </pc:sldMkLst>
      </pc:sldChg>
      <pc:sldChg chg="modSp add mod">
        <pc:chgData name="Mindi Apicella" userId="c168d17c1dd2653d" providerId="LiveId" clId="{1DA71203-FD8E-408B-B46E-B0F7D5A58F7E}" dt="2026-10-02T00:48:42.513" v="1709" actId="207"/>
        <pc:sldMkLst>
          <pc:docMk/>
          <pc:sldMk cId="146631200" sldId="611"/>
        </pc:sldMkLst>
        <pc:spChg chg="mod">
          <ac:chgData name="Mindi Apicella" userId="c168d17c1dd2653d" providerId="LiveId" clId="{1DA71203-FD8E-408B-B46E-B0F7D5A58F7E}" dt="2026-10-02T00:48:42.513" v="1709" actId="207"/>
          <ac:spMkLst>
            <pc:docMk/>
            <pc:sldMk cId="146631200" sldId="611"/>
            <ac:spMk id="2" creationId="{2542EC27-FF18-CE05-E020-4DA668D19451}"/>
          </ac:spMkLst>
        </pc:spChg>
      </pc:sldChg>
      <pc:sldChg chg="del">
        <pc:chgData name="Mindi Apicella" userId="c168d17c1dd2653d" providerId="LiveId" clId="{1DA71203-FD8E-408B-B46E-B0F7D5A58F7E}" dt="2026-10-02T00:17:44.723" v="2" actId="2696"/>
        <pc:sldMkLst>
          <pc:docMk/>
          <pc:sldMk cId="3573808989" sldId="611"/>
        </pc:sldMkLst>
      </pc:sldChg>
      <pc:sldChg chg="del">
        <pc:chgData name="Mindi Apicella" userId="c168d17c1dd2653d" providerId="LiveId" clId="{1DA71203-FD8E-408B-B46E-B0F7D5A58F7E}" dt="2026-10-02T00:17:42.388" v="1" actId="2696"/>
        <pc:sldMkLst>
          <pc:docMk/>
          <pc:sldMk cId="746544656" sldId="613"/>
        </pc:sldMkLst>
      </pc:sldChg>
      <pc:sldChg chg="del">
        <pc:chgData name="Mindi Apicella" userId="c168d17c1dd2653d" providerId="LiveId" clId="{1DA71203-FD8E-408B-B46E-B0F7D5A58F7E}" dt="2026-10-02T00:17:39.768" v="0" actId="2696"/>
        <pc:sldMkLst>
          <pc:docMk/>
          <pc:sldMk cId="2281540191" sldId="614"/>
        </pc:sldMkLst>
      </pc:sldChg>
      <pc:sldChg chg="add">
        <pc:chgData name="Mindi Apicella" userId="c168d17c1dd2653d" providerId="LiveId" clId="{1DA71203-FD8E-408B-B46E-B0F7D5A58F7E}" dt="2026-10-02T00:51:51.507" v="1728"/>
        <pc:sldMkLst>
          <pc:docMk/>
          <pc:sldMk cId="3971849274" sldId="2147376362"/>
        </pc:sldMkLst>
      </pc:sldChg>
      <pc:sldChg chg="add">
        <pc:chgData name="Mindi Apicella" userId="c168d17c1dd2653d" providerId="LiveId" clId="{1DA71203-FD8E-408B-B46E-B0F7D5A58F7E}" dt="2026-10-02T00:53:48.299" v="1790"/>
        <pc:sldMkLst>
          <pc:docMk/>
          <pc:sldMk cId="734962088" sldId="2147376364"/>
        </pc:sldMkLst>
      </pc:sldChg>
      <pc:sldChg chg="add del">
        <pc:chgData name="Mindi Apicella" userId="c168d17c1dd2653d" providerId="LiveId" clId="{1DA71203-FD8E-408B-B46E-B0F7D5A58F7E}" dt="2026-10-02T00:53:34.500" v="1785"/>
        <pc:sldMkLst>
          <pc:docMk/>
          <pc:sldMk cId="3145783829" sldId="2147376364"/>
        </pc:sldMkLst>
      </pc:sldChg>
      <pc:sldChg chg="add">
        <pc:chgData name="Mindi Apicella" userId="c168d17c1dd2653d" providerId="LiveId" clId="{1DA71203-FD8E-408B-B46E-B0F7D5A58F7E}" dt="2026-10-02T00:51:52.565" v="1729"/>
        <pc:sldMkLst>
          <pc:docMk/>
          <pc:sldMk cId="1740426395" sldId="2147376365"/>
        </pc:sldMkLst>
      </pc:sldChg>
      <pc:sldChg chg="add">
        <pc:chgData name="Mindi Apicella" userId="c168d17c1dd2653d" providerId="LiveId" clId="{1DA71203-FD8E-408B-B46E-B0F7D5A58F7E}" dt="2026-10-02T00:51:53.394" v="1730"/>
        <pc:sldMkLst>
          <pc:docMk/>
          <pc:sldMk cId="962593564" sldId="2147376367"/>
        </pc:sldMkLst>
      </pc:sldChg>
      <pc:sldChg chg="add">
        <pc:chgData name="Mindi Apicella" userId="c168d17c1dd2653d" providerId="LiveId" clId="{1DA71203-FD8E-408B-B46E-B0F7D5A58F7E}" dt="2026-10-02T00:51:55.412" v="1731"/>
        <pc:sldMkLst>
          <pc:docMk/>
          <pc:sldMk cId="3495379110" sldId="2147376369"/>
        </pc:sldMkLst>
      </pc:sldChg>
      <pc:sldChg chg="add">
        <pc:chgData name="Mindi Apicella" userId="c168d17c1dd2653d" providerId="LiveId" clId="{1DA71203-FD8E-408B-B46E-B0F7D5A58F7E}" dt="2026-10-02T00:51:56.985" v="1732"/>
        <pc:sldMkLst>
          <pc:docMk/>
          <pc:sldMk cId="573622116" sldId="2147376370"/>
        </pc:sldMkLst>
      </pc:sldChg>
      <pc:sldChg chg="add del">
        <pc:chgData name="Mindi Apicella" userId="c168d17c1dd2653d" providerId="LiveId" clId="{1DA71203-FD8E-408B-B46E-B0F7D5A58F7E}" dt="2026-10-02T00:52:22.317" v="1735"/>
        <pc:sldMkLst>
          <pc:docMk/>
          <pc:sldMk cId="3914489386" sldId="2147376371"/>
        </pc:sldMkLst>
      </pc:sldChg>
      <pc:sldChg chg="add">
        <pc:chgData name="Mindi Apicella" userId="c168d17c1dd2653d" providerId="LiveId" clId="{1DA71203-FD8E-408B-B46E-B0F7D5A58F7E}" dt="2026-10-02T00:52:26.637" v="1736"/>
        <pc:sldMkLst>
          <pc:docMk/>
          <pc:sldMk cId="4242289303" sldId="2147376371"/>
        </pc:sldMkLst>
      </pc:sldChg>
      <pc:sldChg chg="modSp add mod">
        <pc:chgData name="Mindi Apicella" userId="c168d17c1dd2653d" providerId="LiveId" clId="{1DA71203-FD8E-408B-B46E-B0F7D5A58F7E}" dt="2026-10-02T00:52:31.950" v="1739" actId="27636"/>
        <pc:sldMkLst>
          <pc:docMk/>
          <pc:sldMk cId="3642129650" sldId="2147376372"/>
        </pc:sldMkLst>
        <pc:spChg chg="mod">
          <ac:chgData name="Mindi Apicella" userId="c168d17c1dd2653d" providerId="LiveId" clId="{1DA71203-FD8E-408B-B46E-B0F7D5A58F7E}" dt="2026-10-02T00:52:31.950" v="1739" actId="27636"/>
          <ac:spMkLst>
            <pc:docMk/>
            <pc:sldMk cId="3642129650" sldId="2147376372"/>
            <ac:spMk id="51" creationId="{00000000-0000-0000-0000-000000000000}"/>
          </ac:spMkLst>
        </pc:spChg>
      </pc:sldChg>
      <pc:sldChg chg="modSp add mod">
        <pc:chgData name="Mindi Apicella" userId="c168d17c1dd2653d" providerId="LiveId" clId="{1DA71203-FD8E-408B-B46E-B0F7D5A58F7E}" dt="2026-10-02T00:52:34.978" v="1755" actId="27636"/>
        <pc:sldMkLst>
          <pc:docMk/>
          <pc:sldMk cId="2931102737" sldId="2147376373"/>
        </pc:sldMkLst>
        <pc:spChg chg="mod">
          <ac:chgData name="Mindi Apicella" userId="c168d17c1dd2653d" providerId="LiveId" clId="{1DA71203-FD8E-408B-B46E-B0F7D5A58F7E}" dt="2026-10-02T00:52:34.978" v="1755" actId="27636"/>
          <ac:spMkLst>
            <pc:docMk/>
            <pc:sldMk cId="2931102737" sldId="2147376373"/>
            <ac:spMk id="171" creationId="{00000000-0000-0000-0000-000000000000}"/>
          </ac:spMkLst>
        </pc:spChg>
      </pc:sldChg>
      <pc:sldChg chg="add del">
        <pc:chgData name="Mindi Apicella" userId="c168d17c1dd2653d" providerId="LiveId" clId="{1DA71203-FD8E-408B-B46E-B0F7D5A58F7E}" dt="2026-10-02T00:53:35.753" v="1787"/>
        <pc:sldMkLst>
          <pc:docMk/>
          <pc:sldMk cId="129069442" sldId="2147376374"/>
        </pc:sldMkLst>
      </pc:sldChg>
      <pc:sldChg chg="modSp add mod">
        <pc:chgData name="Mindi Apicella" userId="c168d17c1dd2653d" providerId="LiveId" clId="{1DA71203-FD8E-408B-B46E-B0F7D5A58F7E}" dt="2026-10-02T01:00:02.208" v="1838" actId="1076"/>
        <pc:sldMkLst>
          <pc:docMk/>
          <pc:sldMk cId="1517751960" sldId="2147376374"/>
        </pc:sldMkLst>
        <pc:spChg chg="mod">
          <ac:chgData name="Mindi Apicella" userId="c168d17c1dd2653d" providerId="LiveId" clId="{1DA71203-FD8E-408B-B46E-B0F7D5A58F7E}" dt="2026-10-02T00:59:50.354" v="1834" actId="1076"/>
          <ac:spMkLst>
            <pc:docMk/>
            <pc:sldMk cId="1517751960" sldId="2147376374"/>
            <ac:spMk id="4" creationId="{FA9B61E1-4CD2-D5EA-9E3C-80D6F9082936}"/>
          </ac:spMkLst>
        </pc:spChg>
        <pc:spChg chg="mod">
          <ac:chgData name="Mindi Apicella" userId="c168d17c1dd2653d" providerId="LiveId" clId="{1DA71203-FD8E-408B-B46E-B0F7D5A58F7E}" dt="2026-10-02T00:59:59.075" v="1837" actId="1076"/>
          <ac:spMkLst>
            <pc:docMk/>
            <pc:sldMk cId="1517751960" sldId="2147376374"/>
            <ac:spMk id="5" creationId="{99F11805-8D3B-3EF9-BA43-383F9CCE4622}"/>
          </ac:spMkLst>
        </pc:spChg>
        <pc:spChg chg="mod">
          <ac:chgData name="Mindi Apicella" userId="c168d17c1dd2653d" providerId="LiveId" clId="{1DA71203-FD8E-408B-B46E-B0F7D5A58F7E}" dt="2026-10-02T00:59:47.662" v="1833" actId="1076"/>
          <ac:spMkLst>
            <pc:docMk/>
            <pc:sldMk cId="1517751960" sldId="2147376374"/>
            <ac:spMk id="7" creationId="{97FCBF8F-AFF5-3AA0-E389-564C93D0DC8B}"/>
          </ac:spMkLst>
        </pc:spChg>
        <pc:spChg chg="mod">
          <ac:chgData name="Mindi Apicella" userId="c168d17c1dd2653d" providerId="LiveId" clId="{1DA71203-FD8E-408B-B46E-B0F7D5A58F7E}" dt="2026-10-02T01:00:02.208" v="1838" actId="1076"/>
          <ac:spMkLst>
            <pc:docMk/>
            <pc:sldMk cId="1517751960" sldId="2147376374"/>
            <ac:spMk id="8" creationId="{F33BE723-738F-010C-3E45-EAFCB4679463}"/>
          </ac:spMkLst>
        </pc:spChg>
      </pc:sldChg>
      <pc:sldChg chg="modSp add mod">
        <pc:chgData name="Mindi Apicella" userId="c168d17c1dd2653d" providerId="LiveId" clId="{1DA71203-FD8E-408B-B46E-B0F7D5A58F7E}" dt="2026-10-02T17:17:19.656" v="1854" actId="1076"/>
        <pc:sldMkLst>
          <pc:docMk/>
          <pc:sldMk cId="1043663543" sldId="2147376375"/>
        </pc:sldMkLst>
        <pc:spChg chg="mod">
          <ac:chgData name="Mindi Apicella" userId="c168d17c1dd2653d" providerId="LiveId" clId="{1DA71203-FD8E-408B-B46E-B0F7D5A58F7E}" dt="2026-10-02T17:17:15.756" v="1853" actId="1076"/>
          <ac:spMkLst>
            <pc:docMk/>
            <pc:sldMk cId="1043663543" sldId="2147376375"/>
            <ac:spMk id="6" creationId="{4D62A9B1-C42F-FC3B-E1E4-D34476792466}"/>
          </ac:spMkLst>
        </pc:spChg>
        <pc:spChg chg="mod">
          <ac:chgData name="Mindi Apicella" userId="c168d17c1dd2653d" providerId="LiveId" clId="{1DA71203-FD8E-408B-B46E-B0F7D5A58F7E}" dt="2026-10-02T17:17:11.388" v="1852" actId="255"/>
          <ac:spMkLst>
            <pc:docMk/>
            <pc:sldMk cId="1043663543" sldId="2147376375"/>
            <ac:spMk id="8" creationId="{F4383B93-CA44-E5E6-F610-1AB1A380E244}"/>
          </ac:spMkLst>
        </pc:spChg>
        <pc:spChg chg="mod">
          <ac:chgData name="Mindi Apicella" userId="c168d17c1dd2653d" providerId="LiveId" clId="{1DA71203-FD8E-408B-B46E-B0F7D5A58F7E}" dt="2026-10-02T17:17:19.656" v="1854" actId="1076"/>
          <ac:spMkLst>
            <pc:docMk/>
            <pc:sldMk cId="1043663543" sldId="2147376375"/>
            <ac:spMk id="14" creationId="{D87FBEAF-994E-4ABE-7031-18EB9E87293C}"/>
          </ac:spMkLst>
        </pc:spChg>
      </pc:sldChg>
      <pc:sldChg chg="add del">
        <pc:chgData name="Mindi Apicella" userId="c168d17c1dd2653d" providerId="LiveId" clId="{1DA71203-FD8E-408B-B46E-B0F7D5A58F7E}" dt="2026-10-02T00:53:35.062" v="1786"/>
        <pc:sldMkLst>
          <pc:docMk/>
          <pc:sldMk cId="4178690074" sldId="2147376375"/>
        </pc:sldMkLst>
      </pc:sldChg>
      <pc:sldChg chg="add">
        <pc:chgData name="Mindi Apicella" userId="c168d17c1dd2653d" providerId="LiveId" clId="{1DA71203-FD8E-408B-B46E-B0F7D5A58F7E}" dt="2026-10-02T00:53:49.317" v="1791"/>
        <pc:sldMkLst>
          <pc:docMk/>
          <pc:sldMk cId="590770083" sldId="2147376376"/>
        </pc:sldMkLst>
      </pc:sldChg>
      <pc:sldChg chg="add del">
        <pc:chgData name="Mindi Apicella" userId="c168d17c1dd2653d" providerId="LiveId" clId="{1DA71203-FD8E-408B-B46E-B0F7D5A58F7E}" dt="2026-10-02T00:53:33.590" v="1784"/>
        <pc:sldMkLst>
          <pc:docMk/>
          <pc:sldMk cId="3292338641" sldId="2147376376"/>
        </pc:sldMkLst>
      </pc:sldChg>
      <pc:sldChg chg="add">
        <pc:chgData name="Mindi Apicella" userId="c168d17c1dd2653d" providerId="LiveId" clId="{1DA71203-FD8E-408B-B46E-B0F7D5A58F7E}" dt="2026-10-02T00:53:50.071" v="1792"/>
        <pc:sldMkLst>
          <pc:docMk/>
          <pc:sldMk cId="1866809033" sldId="2147376377"/>
        </pc:sldMkLst>
      </pc:sldChg>
      <pc:sldChg chg="add del">
        <pc:chgData name="Mindi Apicella" userId="c168d17c1dd2653d" providerId="LiveId" clId="{1DA71203-FD8E-408B-B46E-B0F7D5A58F7E}" dt="2026-10-02T00:53:21.281" v="1783"/>
        <pc:sldMkLst>
          <pc:docMk/>
          <pc:sldMk cId="3207766104" sldId="2147376377"/>
        </pc:sldMkLst>
      </pc:sldChg>
      <pc:sldChg chg="add del">
        <pc:chgData name="Mindi Apicella" userId="c168d17c1dd2653d" providerId="LiveId" clId="{1DA71203-FD8E-408B-B46E-B0F7D5A58F7E}" dt="2026-10-02T00:53:20.311" v="1782"/>
        <pc:sldMkLst>
          <pc:docMk/>
          <pc:sldMk cId="2202967012" sldId="2147376378"/>
        </pc:sldMkLst>
      </pc:sldChg>
      <pc:sldChg chg="addSp delSp modSp add mod">
        <pc:chgData name="Mindi Apicella" userId="c168d17c1dd2653d" providerId="LiveId" clId="{1DA71203-FD8E-408B-B46E-B0F7D5A58F7E}" dt="2026-10-02T00:56:42.521" v="1823" actId="962"/>
        <pc:sldMkLst>
          <pc:docMk/>
          <pc:sldMk cId="2630153145" sldId="2147376378"/>
        </pc:sldMkLst>
        <pc:graphicFrameChg chg="del">
          <ac:chgData name="Mindi Apicella" userId="c168d17c1dd2653d" providerId="LiveId" clId="{1DA71203-FD8E-408B-B46E-B0F7D5A58F7E}" dt="2026-10-02T00:56:16.789" v="1816" actId="478"/>
          <ac:graphicFrameMkLst>
            <pc:docMk/>
            <pc:sldMk cId="2630153145" sldId="2147376378"/>
            <ac:graphicFrameMk id="2" creationId="{D738F74B-9281-981D-9F57-7AF0D962571E}"/>
          </ac:graphicFrameMkLst>
        </pc:graphicFrameChg>
        <pc:graphicFrameChg chg="add del">
          <ac:chgData name="Mindi Apicella" userId="c168d17c1dd2653d" providerId="LiveId" clId="{1DA71203-FD8E-408B-B46E-B0F7D5A58F7E}" dt="2026-10-02T00:56:28.125" v="1818" actId="22"/>
          <ac:graphicFrameMkLst>
            <pc:docMk/>
            <pc:sldMk cId="2630153145" sldId="2147376378"/>
            <ac:graphicFrameMk id="6" creationId="{D4197121-F3A2-08A7-8418-7D9A0D0FF257}"/>
          </ac:graphicFrameMkLst>
        </pc:graphicFrameChg>
        <pc:picChg chg="add mod">
          <ac:chgData name="Mindi Apicella" userId="c168d17c1dd2653d" providerId="LiveId" clId="{1DA71203-FD8E-408B-B46E-B0F7D5A58F7E}" dt="2026-10-02T00:56:42.521" v="1823" actId="962"/>
          <ac:picMkLst>
            <pc:docMk/>
            <pc:sldMk cId="2630153145" sldId="2147376378"/>
            <ac:picMk id="9" creationId="{BA08FB34-C076-20D7-779C-E47C6AD24CC7}"/>
          </ac:picMkLst>
        </pc:picChg>
      </pc:sldChg>
      <pc:sldChg chg="addSp delSp modSp add mod">
        <pc:chgData name="Mindi Apicella" userId="c168d17c1dd2653d" providerId="LiveId" clId="{1DA71203-FD8E-408B-B46E-B0F7D5A58F7E}" dt="2026-10-02T00:57:51.958" v="1830" actId="1076"/>
        <pc:sldMkLst>
          <pc:docMk/>
          <pc:sldMk cId="2409320177" sldId="2147376379"/>
        </pc:sldMkLst>
        <pc:graphicFrameChg chg="del">
          <ac:chgData name="Mindi Apicella" userId="c168d17c1dd2653d" providerId="LiveId" clId="{1DA71203-FD8E-408B-B46E-B0F7D5A58F7E}" dt="2026-10-02T00:56:57.306" v="1824" actId="478"/>
          <ac:graphicFrameMkLst>
            <pc:docMk/>
            <pc:sldMk cId="2409320177" sldId="2147376379"/>
            <ac:graphicFrameMk id="4" creationId="{57EF7A34-87EE-FD80-ACE9-D37FF7C608B0}"/>
          </ac:graphicFrameMkLst>
        </pc:graphicFrameChg>
        <pc:picChg chg="add mod">
          <ac:chgData name="Mindi Apicella" userId="c168d17c1dd2653d" providerId="LiveId" clId="{1DA71203-FD8E-408B-B46E-B0F7D5A58F7E}" dt="2026-10-02T00:57:51.958" v="1830" actId="1076"/>
          <ac:picMkLst>
            <pc:docMk/>
            <pc:sldMk cId="2409320177" sldId="2147376379"/>
            <ac:picMk id="6" creationId="{865C67DF-FAC1-544E-81AC-DFCE2D938EC3}"/>
          </ac:picMkLst>
        </pc:picChg>
      </pc:sldChg>
      <pc:sldChg chg="add del">
        <pc:chgData name="Mindi Apicella" userId="c168d17c1dd2653d" providerId="LiveId" clId="{1DA71203-FD8E-408B-B46E-B0F7D5A58F7E}" dt="2026-10-02T00:53:19.460" v="1781"/>
        <pc:sldMkLst>
          <pc:docMk/>
          <pc:sldMk cId="3147980666" sldId="2147376379"/>
        </pc:sldMkLst>
      </pc:sldChg>
      <pc:sldChg chg="add del">
        <pc:chgData name="Mindi Apicella" userId="c168d17c1dd2653d" providerId="LiveId" clId="{1DA71203-FD8E-408B-B46E-B0F7D5A58F7E}" dt="2026-10-02T00:53:18.380" v="1780"/>
        <pc:sldMkLst>
          <pc:docMk/>
          <pc:sldMk cId="36335423" sldId="2147376380"/>
        </pc:sldMkLst>
      </pc:sldChg>
      <pc:sldChg chg="add">
        <pc:chgData name="Mindi Apicella" userId="c168d17c1dd2653d" providerId="LiveId" clId="{1DA71203-FD8E-408B-B46E-B0F7D5A58F7E}" dt="2026-10-02T00:53:53.209" v="1795"/>
        <pc:sldMkLst>
          <pc:docMk/>
          <pc:sldMk cId="1321683463" sldId="2147376380"/>
        </pc:sldMkLst>
      </pc:sldChg>
      <pc:sldChg chg="add del">
        <pc:chgData name="Mindi Apicella" userId="c168d17c1dd2653d" providerId="LiveId" clId="{1DA71203-FD8E-408B-B46E-B0F7D5A58F7E}" dt="2026-10-02T00:58:50.691" v="1831" actId="2696"/>
        <pc:sldMkLst>
          <pc:docMk/>
          <pc:sldMk cId="3337104294" sldId="2147376381"/>
        </pc:sldMkLst>
      </pc:sldChg>
      <pc:sldChg chg="add del">
        <pc:chgData name="Mindi Apicella" userId="c168d17c1dd2653d" providerId="LiveId" clId="{1DA71203-FD8E-408B-B46E-B0F7D5A58F7E}" dt="2026-10-02T00:53:14.196" v="1779"/>
        <pc:sldMkLst>
          <pc:docMk/>
          <pc:sldMk cId="3705481609" sldId="2147376381"/>
        </pc:sldMkLst>
      </pc:sldChg>
      <pc:sldChg chg="add">
        <pc:chgData name="Mindi Apicella" userId="c168d17c1dd2653d" providerId="LiveId" clId="{1DA71203-FD8E-408B-B46E-B0F7D5A58F7E}" dt="2026-10-02T00:54:31.903" v="1798"/>
        <pc:sldMkLst>
          <pc:docMk/>
          <pc:sldMk cId="1763037748" sldId="2147376382"/>
        </pc:sldMkLst>
      </pc:sldChg>
      <pc:sldChg chg="add del">
        <pc:chgData name="Mindi Apicella" userId="c168d17c1dd2653d" providerId="LiveId" clId="{1DA71203-FD8E-408B-B46E-B0F7D5A58F7E}" dt="2026-10-02T00:53:08.897" v="1778"/>
        <pc:sldMkLst>
          <pc:docMk/>
          <pc:sldMk cId="3638980934" sldId="2147376382"/>
        </pc:sldMkLst>
      </pc:sldChg>
      <pc:sldChg chg="add">
        <pc:chgData name="Mindi Apicella" userId="c168d17c1dd2653d" providerId="LiveId" clId="{1DA71203-FD8E-408B-B46E-B0F7D5A58F7E}" dt="2026-10-02T00:54:34.003" v="1799"/>
        <pc:sldMkLst>
          <pc:docMk/>
          <pc:sldMk cId="2946979323" sldId="2147376383"/>
        </pc:sldMkLst>
      </pc:sldChg>
      <pc:sldChg chg="add">
        <pc:chgData name="Mindi Apicella" userId="c168d17c1dd2653d" providerId="LiveId" clId="{1DA71203-FD8E-408B-B46E-B0F7D5A58F7E}" dt="2026-10-02T00:54:35.403" v="1800"/>
        <pc:sldMkLst>
          <pc:docMk/>
          <pc:sldMk cId="1210486798" sldId="2147376384"/>
        </pc:sldMkLst>
      </pc:sldChg>
      <pc:sldChg chg="add">
        <pc:chgData name="Mindi Apicella" userId="c168d17c1dd2653d" providerId="LiveId" clId="{1DA71203-FD8E-408B-B46E-B0F7D5A58F7E}" dt="2026-10-02T00:54:38.854" v="1801"/>
        <pc:sldMkLst>
          <pc:docMk/>
          <pc:sldMk cId="3366375839" sldId="2147376385"/>
        </pc:sldMkLst>
      </pc:sldChg>
      <pc:sldChg chg="add">
        <pc:chgData name="Mindi Apicella" userId="c168d17c1dd2653d" providerId="LiveId" clId="{1DA71203-FD8E-408B-B46E-B0F7D5A58F7E}" dt="2026-10-02T00:54:40.954" v="1802"/>
        <pc:sldMkLst>
          <pc:docMk/>
          <pc:sldMk cId="722025529" sldId="2147376386"/>
        </pc:sldMkLst>
      </pc:sldChg>
      <pc:sldChg chg="add">
        <pc:chgData name="Mindi Apicella" userId="c168d17c1dd2653d" providerId="LiveId" clId="{1DA71203-FD8E-408B-B46E-B0F7D5A58F7E}" dt="2026-10-02T00:54:42.138" v="1803"/>
        <pc:sldMkLst>
          <pc:docMk/>
          <pc:sldMk cId="1979297830" sldId="2147376387"/>
        </pc:sldMkLst>
      </pc:sldChg>
      <pc:sldChg chg="add">
        <pc:chgData name="Mindi Apicella" userId="c168d17c1dd2653d" providerId="LiveId" clId="{1DA71203-FD8E-408B-B46E-B0F7D5A58F7E}" dt="2026-10-02T00:54:43.570" v="1804"/>
        <pc:sldMkLst>
          <pc:docMk/>
          <pc:sldMk cId="3002153937" sldId="2147376388"/>
        </pc:sldMkLst>
      </pc:sldChg>
      <pc:sldChg chg="add">
        <pc:chgData name="Mindi Apicella" userId="c168d17c1dd2653d" providerId="LiveId" clId="{1DA71203-FD8E-408B-B46E-B0F7D5A58F7E}" dt="2026-10-02T00:55:28.120" v="1808"/>
        <pc:sldMkLst>
          <pc:docMk/>
          <pc:sldMk cId="133567469" sldId="2147376389"/>
        </pc:sldMkLst>
      </pc:sldChg>
      <pc:sldChg chg="add">
        <pc:chgData name="Mindi Apicella" userId="c168d17c1dd2653d" providerId="LiveId" clId="{1DA71203-FD8E-408B-B46E-B0F7D5A58F7E}" dt="2026-10-02T00:55:29.539" v="1809"/>
        <pc:sldMkLst>
          <pc:docMk/>
          <pc:sldMk cId="2428410345" sldId="2147376390"/>
        </pc:sldMkLst>
      </pc:sldChg>
      <pc:sldChg chg="add">
        <pc:chgData name="Mindi Apicella" userId="c168d17c1dd2653d" providerId="LiveId" clId="{1DA71203-FD8E-408B-B46E-B0F7D5A58F7E}" dt="2026-10-02T00:55:30.523" v="1810"/>
        <pc:sldMkLst>
          <pc:docMk/>
          <pc:sldMk cId="559683861" sldId="2147376391"/>
        </pc:sldMkLst>
      </pc:sldChg>
      <pc:sldChg chg="add">
        <pc:chgData name="Mindi Apicella" userId="c168d17c1dd2653d" providerId="LiveId" clId="{1DA71203-FD8E-408B-B46E-B0F7D5A58F7E}" dt="2026-10-02T00:55:31.938" v="1811"/>
        <pc:sldMkLst>
          <pc:docMk/>
          <pc:sldMk cId="3531980820" sldId="2147376392"/>
        </pc:sldMkLst>
      </pc:sldChg>
      <pc:sldChg chg="add">
        <pc:chgData name="Mindi Apicella" userId="c168d17c1dd2653d" providerId="LiveId" clId="{1DA71203-FD8E-408B-B46E-B0F7D5A58F7E}" dt="2026-10-02T00:55:33.005" v="1812"/>
        <pc:sldMkLst>
          <pc:docMk/>
          <pc:sldMk cId="3422953674" sldId="2147376393"/>
        </pc:sldMkLst>
      </pc:sldChg>
      <pc:sldChg chg="add">
        <pc:chgData name="Mindi Apicella" userId="c168d17c1dd2653d" providerId="LiveId" clId="{1DA71203-FD8E-408B-B46E-B0F7D5A58F7E}" dt="2026-10-02T00:55:34.205" v="1813"/>
        <pc:sldMkLst>
          <pc:docMk/>
          <pc:sldMk cId="744777997" sldId="2147376394"/>
        </pc:sldMkLst>
      </pc:sldChg>
      <pc:sldChg chg="add">
        <pc:chgData name="Mindi Apicella" userId="c168d17c1dd2653d" providerId="LiveId" clId="{1DA71203-FD8E-408B-B46E-B0F7D5A58F7E}" dt="2026-10-02T00:55:34.839" v="1814"/>
        <pc:sldMkLst>
          <pc:docMk/>
          <pc:sldMk cId="741388509" sldId="2147376395"/>
        </pc:sldMkLst>
      </pc:sldChg>
      <pc:sldChg chg="add">
        <pc:chgData name="Mindi Apicella" userId="c168d17c1dd2653d" providerId="LiveId" clId="{1DA71203-FD8E-408B-B46E-B0F7D5A58F7E}" dt="2026-10-02T00:55:35.502" v="1815"/>
        <pc:sldMkLst>
          <pc:docMk/>
          <pc:sldMk cId="1687591121" sldId="2147376396"/>
        </pc:sldMkLst>
      </pc:sldChg>
      <pc:sldChg chg="add">
        <pc:chgData name="Mindi Apicella" userId="c168d17c1dd2653d" providerId="LiveId" clId="{1DA71203-FD8E-408B-B46E-B0F7D5A58F7E}" dt="2026-10-02T17:15:58.319" v="1839"/>
        <pc:sldMkLst>
          <pc:docMk/>
          <pc:sldMk cId="4059776903" sldId="2147376397"/>
        </pc:sldMkLst>
      </pc:sldChg>
      <pc:sldChg chg="add">
        <pc:chgData name="Mindi Apicella" userId="c168d17c1dd2653d" providerId="LiveId" clId="{1DA71203-FD8E-408B-B46E-B0F7D5A58F7E}" dt="2026-10-02T17:15:58.835" v="1840"/>
        <pc:sldMkLst>
          <pc:docMk/>
          <pc:sldMk cId="670785481" sldId="2147376398"/>
        </pc:sldMkLst>
      </pc:sldChg>
      <pc:sldChg chg="add">
        <pc:chgData name="Mindi Apicella" userId="c168d17c1dd2653d" providerId="LiveId" clId="{1DA71203-FD8E-408B-B46E-B0F7D5A58F7E}" dt="2026-10-02T17:15:59.319" v="1841"/>
        <pc:sldMkLst>
          <pc:docMk/>
          <pc:sldMk cId="418060264" sldId="2147376399"/>
        </pc:sldMkLst>
      </pc:sldChg>
      <pc:sldChg chg="add">
        <pc:chgData name="Mindi Apicella" userId="c168d17c1dd2653d" providerId="LiveId" clId="{1DA71203-FD8E-408B-B46E-B0F7D5A58F7E}" dt="2026-10-02T17:15:59.802" v="1842"/>
        <pc:sldMkLst>
          <pc:docMk/>
          <pc:sldMk cId="4201742185" sldId="2147376400"/>
        </pc:sldMkLst>
      </pc:sldChg>
      <pc:sldChg chg="add">
        <pc:chgData name="Mindi Apicella" userId="c168d17c1dd2653d" providerId="LiveId" clId="{1DA71203-FD8E-408B-B46E-B0F7D5A58F7E}" dt="2026-10-02T17:16:00.336" v="1843"/>
        <pc:sldMkLst>
          <pc:docMk/>
          <pc:sldMk cId="4278894860" sldId="2147376401"/>
        </pc:sldMkLst>
      </pc:sldChg>
      <pc:sldChg chg="add">
        <pc:chgData name="Mindi Apicella" userId="c168d17c1dd2653d" providerId="LiveId" clId="{1DA71203-FD8E-408B-B46E-B0F7D5A58F7E}" dt="2026-10-02T17:16:00.802" v="1844"/>
        <pc:sldMkLst>
          <pc:docMk/>
          <pc:sldMk cId="3421998680" sldId="2147376402"/>
        </pc:sldMkLst>
      </pc:sldChg>
      <pc:sldChg chg="add">
        <pc:chgData name="Mindi Apicella" userId="c168d17c1dd2653d" providerId="LiveId" clId="{1DA71203-FD8E-408B-B46E-B0F7D5A58F7E}" dt="2026-10-02T17:16:01.236" v="1845"/>
        <pc:sldMkLst>
          <pc:docMk/>
          <pc:sldMk cId="3767342384" sldId="2147376403"/>
        </pc:sldMkLst>
      </pc:sldChg>
      <pc:sldChg chg="add">
        <pc:chgData name="Mindi Apicella" userId="c168d17c1dd2653d" providerId="LiveId" clId="{1DA71203-FD8E-408B-B46E-B0F7D5A58F7E}" dt="2026-10-02T17:16:01.755" v="1846"/>
        <pc:sldMkLst>
          <pc:docMk/>
          <pc:sldMk cId="3326392341" sldId="2147376404"/>
        </pc:sldMkLst>
      </pc:sldChg>
      <pc:sldMasterChg chg="delSldLayout">
        <pc:chgData name="Mindi Apicella" userId="c168d17c1dd2653d" providerId="LiveId" clId="{1DA71203-FD8E-408B-B46E-B0F7D5A58F7E}" dt="2026-10-02T00:23:03.539" v="253" actId="2696"/>
        <pc:sldMasterMkLst>
          <pc:docMk/>
          <pc:sldMasterMk cId="737682329" sldId="2147483660"/>
        </pc:sldMasterMkLst>
        <pc:sldLayoutChg chg="del">
          <pc:chgData name="Mindi Apicella" userId="c168d17c1dd2653d" providerId="LiveId" clId="{1DA71203-FD8E-408B-B46E-B0F7D5A58F7E}" dt="2026-10-02T00:19:41.746" v="75" actId="2696"/>
          <pc:sldLayoutMkLst>
            <pc:docMk/>
            <pc:sldMasterMk cId="737682329" sldId="2147483660"/>
            <pc:sldLayoutMk cId="1839218802" sldId="2147483684"/>
          </pc:sldLayoutMkLst>
        </pc:sldLayoutChg>
        <pc:sldLayoutChg chg="del">
          <pc:chgData name="Mindi Apicella" userId="c168d17c1dd2653d" providerId="LiveId" clId="{1DA71203-FD8E-408B-B46E-B0F7D5A58F7E}" dt="2026-10-02T00:23:03.539" v="253" actId="2696"/>
          <pc:sldLayoutMkLst>
            <pc:docMk/>
            <pc:sldMasterMk cId="737682329" sldId="2147483660"/>
            <pc:sldLayoutMk cId="4137693692" sldId="2147483685"/>
          </pc:sldLayoutMkLst>
        </pc:sldLayoutChg>
      </pc:sldMasterChg>
      <pc:sldMasterChg chg="del delSldLayout">
        <pc:chgData name="Mindi Apicella" userId="c168d17c1dd2653d" providerId="LiveId" clId="{1DA71203-FD8E-408B-B46E-B0F7D5A58F7E}" dt="2026-10-02T00:22:47.173" v="248" actId="2696"/>
        <pc:sldMasterMkLst>
          <pc:docMk/>
          <pc:sldMasterMk cId="4247904871" sldId="2147483686"/>
        </pc:sldMasterMkLst>
        <pc:sldLayoutChg chg="del">
          <pc:chgData name="Mindi Apicella" userId="c168d17c1dd2653d" providerId="LiveId" clId="{1DA71203-FD8E-408B-B46E-B0F7D5A58F7E}" dt="2026-10-02T00:22:47.173" v="248" actId="2696"/>
          <pc:sldLayoutMkLst>
            <pc:docMk/>
            <pc:sldMasterMk cId="4247904871" sldId="2147483686"/>
            <pc:sldLayoutMk cId="1596689473" sldId="2147483687"/>
          </pc:sldLayoutMkLst>
        </pc:sldLayoutChg>
      </pc:sldMasterChg>
      <pc:sldMasterChg chg="del delSldLayout">
        <pc:chgData name="Mindi Apicella" userId="c168d17c1dd2653d" providerId="LiveId" clId="{1DA71203-FD8E-408B-B46E-B0F7D5A58F7E}" dt="2026-10-02T00:22:53.987" v="250" actId="2696"/>
        <pc:sldMasterMkLst>
          <pc:docMk/>
          <pc:sldMasterMk cId="1075312165" sldId="2147483688"/>
        </pc:sldMasterMkLst>
        <pc:sldLayoutChg chg="del">
          <pc:chgData name="Mindi Apicella" userId="c168d17c1dd2653d" providerId="LiveId" clId="{1DA71203-FD8E-408B-B46E-B0F7D5A58F7E}" dt="2026-10-02T00:22:53.987" v="250" actId="2696"/>
          <pc:sldLayoutMkLst>
            <pc:docMk/>
            <pc:sldMasterMk cId="1075312165" sldId="2147483688"/>
            <pc:sldLayoutMk cId="1973807739" sldId="2147483689"/>
          </pc:sldLayoutMkLst>
        </pc:sldLayoutChg>
      </pc:sldMasterChg>
    </pc:docChg>
  </pc:docChgLst>
</pc:chgInfo>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autoTitleDeleted val="1"/>
    <c:plotArea>
      <c:layout/>
      <c:barChart>
        <c:barDir val="col"/>
        <c:grouping val="clustered"/>
        <c:varyColors val="0"/>
        <c:ser>
          <c:idx val="0"/>
          <c:order val="0"/>
          <c:tx>
            <c:strRef>
              <c:f>label 0</c:f>
              <c:strCache>
                <c:ptCount val="1"/>
                <c:pt idx="0">
                  <c:v>July</c:v>
                </c:pt>
              </c:strCache>
            </c:strRef>
          </c:tx>
          <c:spPr>
            <a:solidFill>
              <a:srgbClr val="34504B"/>
            </a:solidFill>
            <a:ln w="0">
              <a:noFill/>
            </a:ln>
          </c:spPr>
          <c:invertIfNegative val="0"/>
          <c:dLbls>
            <c:spPr>
              <a:noFill/>
              <a:ln>
                <a:noFill/>
              </a:ln>
              <a:effectLst/>
            </c:spPr>
            <c:txPr>
              <a:bodyPr wrap="square"/>
              <a:lstStyle/>
              <a:p>
                <a:pPr>
                  <a:defRPr sz="1200" b="0" u="none" strike="noStrike">
                    <a:solidFill>
                      <a:srgbClr val="000000"/>
                    </a:solidFill>
                    <a:uFillTx/>
                    <a:latin typeface="Arial"/>
                  </a:defRPr>
                </a:pPr>
                <a:endParaRPr lang="en-U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5"/>
                <c:pt idx="0">
                  <c:v>Commitment</c:v>
                </c:pt>
                <c:pt idx="1">
                  <c:v>Probe evidence</c:v>
                </c:pt>
                <c:pt idx="2">
                  <c:v>Teach rules</c:v>
                </c:pt>
                <c:pt idx="3">
                  <c:v>Reinforce positives</c:v>
                </c:pt>
                <c:pt idx="4">
                  <c:v>Correct mistakes</c:v>
                </c:pt>
              </c:strCache>
            </c:strRef>
          </c:cat>
          <c:val>
            <c:numRef>
              <c:f>0</c:f>
              <c:numCache>
                <c:formatCode>General</c:formatCode>
                <c:ptCount val="5"/>
                <c:pt idx="0">
                  <c:v>84.6</c:v>
                </c:pt>
                <c:pt idx="1">
                  <c:v>88.5</c:v>
                </c:pt>
                <c:pt idx="2">
                  <c:v>42.3</c:v>
                </c:pt>
                <c:pt idx="3">
                  <c:v>28.6</c:v>
                </c:pt>
                <c:pt idx="4">
                  <c:v>38.5</c:v>
                </c:pt>
              </c:numCache>
            </c:numRef>
          </c:val>
          <c:extLst>
            <c:ext xmlns:c16="http://schemas.microsoft.com/office/drawing/2014/chart" uri="{C3380CC4-5D6E-409C-BE32-E72D297353CC}">
              <c16:uniqueId val="{00000000-C0F3-4438-89F3-07E4F890F00E}"/>
            </c:ext>
          </c:extLst>
        </c:ser>
        <c:ser>
          <c:idx val="1"/>
          <c:order val="1"/>
          <c:tx>
            <c:strRef>
              <c:f>label 1</c:f>
              <c:strCache>
                <c:ptCount val="1"/>
                <c:pt idx="0">
                  <c:v>August</c:v>
                </c:pt>
              </c:strCache>
            </c:strRef>
          </c:tx>
          <c:spPr>
            <a:solidFill>
              <a:srgbClr val="68B840"/>
            </a:solidFill>
            <a:ln w="0">
              <a:noFill/>
            </a:ln>
          </c:spPr>
          <c:invertIfNegative val="0"/>
          <c:dLbls>
            <c:spPr>
              <a:noFill/>
              <a:ln>
                <a:noFill/>
              </a:ln>
              <a:effectLst/>
            </c:spPr>
            <c:txPr>
              <a:bodyPr wrap="square"/>
              <a:lstStyle/>
              <a:p>
                <a:pPr>
                  <a:defRPr sz="1200" b="0" u="none" strike="noStrike">
                    <a:solidFill>
                      <a:srgbClr val="000000"/>
                    </a:solidFill>
                    <a:uFillTx/>
                    <a:latin typeface="Arial"/>
                  </a:defRPr>
                </a:pPr>
                <a:endParaRPr lang="en-U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5"/>
                <c:pt idx="0">
                  <c:v>Commitment</c:v>
                </c:pt>
                <c:pt idx="1">
                  <c:v>Probe evidence</c:v>
                </c:pt>
                <c:pt idx="2">
                  <c:v>Teach rules</c:v>
                </c:pt>
                <c:pt idx="3">
                  <c:v>Reinforce positives</c:v>
                </c:pt>
                <c:pt idx="4">
                  <c:v>Correct mistakes</c:v>
                </c:pt>
              </c:strCache>
            </c:strRef>
          </c:cat>
          <c:val>
            <c:numRef>
              <c:f>1</c:f>
              <c:numCache>
                <c:formatCode>General</c:formatCode>
                <c:ptCount val="5"/>
                <c:pt idx="0">
                  <c:v>61.5</c:v>
                </c:pt>
                <c:pt idx="1">
                  <c:v>69.2</c:v>
                </c:pt>
                <c:pt idx="2">
                  <c:v>76.900000000000006</c:v>
                </c:pt>
                <c:pt idx="3">
                  <c:v>33.299999999999997</c:v>
                </c:pt>
                <c:pt idx="4">
                  <c:v>66.7</c:v>
                </c:pt>
              </c:numCache>
            </c:numRef>
          </c:val>
          <c:extLst>
            <c:ext xmlns:c16="http://schemas.microsoft.com/office/drawing/2014/chart" uri="{C3380CC4-5D6E-409C-BE32-E72D297353CC}">
              <c16:uniqueId val="{00000001-C0F3-4438-89F3-07E4F890F00E}"/>
            </c:ext>
          </c:extLst>
        </c:ser>
        <c:dLbls>
          <c:showLegendKey val="0"/>
          <c:showVal val="0"/>
          <c:showCatName val="0"/>
          <c:showSerName val="0"/>
          <c:showPercent val="0"/>
          <c:showBubbleSize val="0"/>
        </c:dLbls>
        <c:gapWidth val="150"/>
        <c:axId val="52111161"/>
        <c:axId val="70434638"/>
      </c:barChart>
      <c:catAx>
        <c:axId val="52111161"/>
        <c:scaling>
          <c:orientation val="minMax"/>
        </c:scaling>
        <c:delete val="0"/>
        <c:axPos val="b"/>
        <c:numFmt formatCode="General" sourceLinked="0"/>
        <c:majorTickMark val="out"/>
        <c:minorTickMark val="none"/>
        <c:tickLblPos val="low"/>
        <c:spPr>
          <a:ln w="12600">
            <a:solidFill>
              <a:srgbClr val="888888"/>
            </a:solidFill>
            <a:round/>
          </a:ln>
        </c:spPr>
        <c:txPr>
          <a:bodyPr/>
          <a:lstStyle/>
          <a:p>
            <a:pPr>
              <a:defRPr sz="1100" b="0" u="none" strike="noStrike">
                <a:solidFill>
                  <a:srgbClr val="000000"/>
                </a:solidFill>
                <a:uFillTx/>
                <a:latin typeface="Arial"/>
              </a:defRPr>
            </a:pPr>
            <a:endParaRPr lang="en-US"/>
          </a:p>
        </c:txPr>
        <c:crossAx val="70434638"/>
        <c:crosses val="autoZero"/>
        <c:auto val="1"/>
        <c:lblAlgn val="ctr"/>
        <c:lblOffset val="100"/>
        <c:noMultiLvlLbl val="0"/>
      </c:catAx>
      <c:valAx>
        <c:axId val="70434638"/>
        <c:scaling>
          <c:orientation val="minMax"/>
          <c:max val="100"/>
          <c:min val="0"/>
        </c:scaling>
        <c:delete val="0"/>
        <c:axPos val="l"/>
        <c:majorGridlines>
          <c:spPr>
            <a:ln w="12600">
              <a:solidFill>
                <a:srgbClr val="888888"/>
              </a:solidFill>
              <a:round/>
            </a:ln>
          </c:spPr>
        </c:majorGridlines>
        <c:numFmt formatCode="General" sourceLinked="0"/>
        <c:majorTickMark val="out"/>
        <c:minorTickMark val="none"/>
        <c:tickLblPos val="nextTo"/>
        <c:spPr>
          <a:ln w="12600">
            <a:solidFill>
              <a:srgbClr val="888888"/>
            </a:solidFill>
            <a:round/>
          </a:ln>
        </c:spPr>
        <c:txPr>
          <a:bodyPr/>
          <a:lstStyle/>
          <a:p>
            <a:pPr>
              <a:defRPr sz="1000" b="0" u="none" strike="noStrike">
                <a:solidFill>
                  <a:srgbClr val="000000"/>
                </a:solidFill>
                <a:uFillTx/>
                <a:latin typeface="Arial"/>
              </a:defRPr>
            </a:pPr>
            <a:endParaRPr lang="en-US"/>
          </a:p>
        </c:txPr>
        <c:crossAx val="52111161"/>
        <c:crosses val="autoZero"/>
        <c:crossBetween val="between"/>
        <c:majorUnit val="20"/>
      </c:valAx>
      <c:spPr>
        <a:noFill/>
        <a:ln w="12600">
          <a:solidFill>
            <a:srgbClr val="FFFFFF"/>
          </a:solidFill>
          <a:round/>
        </a:ln>
      </c:spPr>
    </c:plotArea>
    <c:legend>
      <c:legendPos val="b"/>
      <c:overlay val="0"/>
      <c:spPr>
        <a:noFill/>
        <a:ln w="0">
          <a:noFill/>
        </a:ln>
      </c:spPr>
      <c:txPr>
        <a:bodyPr/>
        <a:lstStyle/>
        <a:p>
          <a:pPr>
            <a:defRPr sz="1000" b="0" u="none" strike="noStrike">
              <a:solidFill>
                <a:srgbClr val="000000"/>
              </a:solidFill>
              <a:uFillTx/>
              <a:latin typeface="Arial"/>
            </a:defRPr>
          </a:pPr>
          <a:endParaRPr lang="en-US"/>
        </a:p>
      </c:txPr>
    </c:legend>
    <c:plotVisOnly val="1"/>
    <c:dispBlanksAs val="span"/>
    <c:showDLblsOverMax val="1"/>
  </c:chart>
  <c:spPr>
    <a:noFill/>
    <a:ln w="0">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91BA2-6B39-489B-932D-764B935F5B44}"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0B50-5FD4-4BEB-BACB-F22E0ABFA95C}" type="slidenum">
              <a:rPr lang="en-US" smtClean="0"/>
              <a:t>‹#›</a:t>
            </a:fld>
            <a:endParaRPr lang="en-US"/>
          </a:p>
        </p:txBody>
      </p:sp>
    </p:spTree>
    <p:extLst>
      <p:ext uri="{BB962C8B-B14F-4D97-AF65-F5344CB8AC3E}">
        <p14:creationId xmlns:p14="http://schemas.microsoft.com/office/powerpoint/2010/main" val="320044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Read the slide which describes today’s objectives Be sure to note there are two options for time keeping:</a:t>
            </a:r>
            <a:endParaRPr lang="en-US" b="1" dirty="0"/>
          </a:p>
          <a:p>
            <a:endParaRPr lang="en-US" b="1" dirty="0"/>
          </a:p>
          <a:p>
            <a:r>
              <a:rPr lang="en-US" b="1" dirty="0"/>
              <a:t>If you take the 10-minute break:</a:t>
            </a:r>
          </a:p>
          <a:p>
            <a:r>
              <a:rPr lang="en-US" dirty="0"/>
              <a:t>7 projects @120 minutes = 12-minute presentations &amp; 5 minutes for group feedback </a:t>
            </a:r>
          </a:p>
          <a:p>
            <a:endParaRPr lang="en-US" dirty="0"/>
          </a:p>
          <a:p>
            <a:r>
              <a:rPr lang="en-US" b="1" dirty="0"/>
              <a:t>If you do not take the 10-minute break:</a:t>
            </a:r>
          </a:p>
          <a:p>
            <a:r>
              <a:rPr lang="en-US" dirty="0"/>
              <a:t>7 projects @ 130 minutes = 13-minute presentations &amp; 5 minutes for group feedback</a:t>
            </a:r>
          </a:p>
          <a:p>
            <a:endParaRPr lang="en-US" dirty="0"/>
          </a:p>
        </p:txBody>
      </p:sp>
      <p:sp>
        <p:nvSpPr>
          <p:cNvPr id="4" name="Slide Number Placeholder 3"/>
          <p:cNvSpPr>
            <a:spLocks noGrp="1"/>
          </p:cNvSpPr>
          <p:nvPr>
            <p:ph type="sldNum" sz="quarter" idx="5"/>
          </p:nvPr>
        </p:nvSpPr>
        <p:spPr/>
        <p:txBody>
          <a:bodyPr/>
          <a:lstStyle/>
          <a:p>
            <a:fld id="{01DC0B50-5FD4-4BEB-BACB-F22E0ABFA95C}" type="slidenum">
              <a:rPr lang="en-US" smtClean="0"/>
              <a:t>2</a:t>
            </a:fld>
            <a:endParaRPr lang="en-US"/>
          </a:p>
        </p:txBody>
      </p:sp>
    </p:spTree>
    <p:extLst>
      <p:ext uri="{BB962C8B-B14F-4D97-AF65-F5344CB8AC3E}">
        <p14:creationId xmlns:p14="http://schemas.microsoft.com/office/powerpoint/2010/main" val="2919571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7201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0410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3524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989773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012146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137791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951D-4BA0-5B67-B7FB-C1FB6284D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0083-B908-EE92-DA18-11FEC5C6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F6B1-3964-A0B9-C044-D40F6578F3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274974-04EB-12A8-814D-91DF731B39C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366604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174815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024093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noRot="1" noChangeAspect="1"/>
          </p:cNvSpPr>
          <p:nvPr>
            <p:ph type="sldImg"/>
          </p:nvPr>
        </p:nvSpPr>
        <p:spPr>
          <a:xfrm>
            <a:off x="685800" y="1143000"/>
            <a:ext cx="5486400" cy="3086100"/>
          </a:xfrm>
          <a:prstGeom prst="rect">
            <a:avLst/>
          </a:prstGeom>
          <a:ln w="0">
            <a:noFill/>
          </a:ln>
        </p:spPr>
      </p:sp>
      <p:sp>
        <p:nvSpPr>
          <p:cNvPr id="231"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 1</a:t>
            </a:r>
          </a:p>
          <a:p>
            <a:pPr indent="0" algn="l">
              <a:lnSpc>
                <a:spcPct val="100000"/>
              </a:lnSpc>
              <a:buNone/>
            </a:pPr>
            <a:r>
              <a:rPr lang="en-US" sz="2000" b="0" u="none" strike="noStrike">
                <a:solidFill>
                  <a:srgbClr val="000000"/>
                </a:solidFill>
                <a:effectLst/>
                <a:uFillTx/>
                <a:latin typeface="Arial"/>
              </a:rPr>
              <a:t>AIAMC DUET Meeting 3 alternative template .pptx, slides 1–2</a:t>
            </a:r>
          </a:p>
        </p:txBody>
      </p:sp>
      <p:sp>
        <p:nvSpPr>
          <p:cNvPr id="232" name="PlaceHolder 3"/>
          <p:cNvSpPr>
            <a:spLocks noGrp="1"/>
          </p:cNvSpPr>
          <p:nvPr>
            <p:ph type="sldNum" idx="15"/>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71EDC28-E81A-43E9-8C37-3E088C8CDB4B}"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3654861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PlaceHolder 1"/>
          <p:cNvSpPr>
            <a:spLocks noGrp="1" noRot="1" noChangeAspect="1"/>
          </p:cNvSpPr>
          <p:nvPr>
            <p:ph type="sldImg"/>
          </p:nvPr>
        </p:nvSpPr>
        <p:spPr>
          <a:xfrm>
            <a:off x="685800" y="1143000"/>
            <a:ext cx="5486400" cy="3086100"/>
          </a:xfrm>
          <a:prstGeom prst="rect">
            <a:avLst/>
          </a:prstGeom>
          <a:ln w="0">
            <a:noFill/>
          </a:ln>
        </p:spPr>
      </p:sp>
      <p:sp>
        <p:nvSpPr>
          <p:cNvPr id="237"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AIAMC DUET Meeting 3 alternative template .pptx, slide 4</a:t>
            </a:r>
          </a:p>
          <a:p>
            <a:pPr indent="0" algn="l">
              <a:lnSpc>
                <a:spcPct val="100000"/>
              </a:lnSpc>
              <a:buNone/>
            </a:pPr>
            <a:r>
              <a:rPr lang="en-US" sz="2000" b="0" u="none" strike="noStrike">
                <a:solidFill>
                  <a:srgbClr val="000000"/>
                </a:solidFill>
                <a:effectLst/>
                <a:uFillTx/>
                <a:latin typeface="Arial"/>
              </a:rPr>
              <a:t>DUET Meeting Three Storyboard.pptx, slide 3</a:t>
            </a:r>
          </a:p>
        </p:txBody>
      </p:sp>
      <p:sp>
        <p:nvSpPr>
          <p:cNvPr id="238" name="PlaceHolder 3"/>
          <p:cNvSpPr>
            <a:spLocks noGrp="1"/>
          </p:cNvSpPr>
          <p:nvPr>
            <p:ph type="sldNum" idx="17"/>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1DA4C85-D00B-4764-A125-FDF10BC0ABA8}"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457254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noRot="1" noChangeAspect="1"/>
          </p:cNvSpPr>
          <p:nvPr>
            <p:ph type="sldImg"/>
          </p:nvPr>
        </p:nvSpPr>
        <p:spPr>
          <a:xfrm>
            <a:off x="685800" y="1143000"/>
            <a:ext cx="5486400" cy="3086100"/>
          </a:xfrm>
          <a:prstGeom prst="rect">
            <a:avLst/>
          </a:prstGeom>
          <a:ln w="0">
            <a:noFill/>
          </a:ln>
        </p:spPr>
      </p:sp>
      <p:sp>
        <p:nvSpPr>
          <p:cNvPr id="23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 2</a:t>
            </a:r>
          </a:p>
          <a:p>
            <a:pPr indent="0" algn="l">
              <a:buNone/>
            </a:pPr>
            <a:r>
              <a:rPr lang="en-US" sz="2000" b="0" u="none" strike="noStrike">
                <a:solidFill>
                  <a:srgbClr val="000000"/>
                </a:solidFill>
                <a:effectLst/>
                <a:uFillTx/>
                <a:latin typeface="Arial"/>
              </a:rPr>
              <a:t>Faculty DUET use Pre-Survey(1-9).xlsx</a:t>
            </a:r>
          </a:p>
          <a:p>
            <a:pPr indent="0" algn="l">
              <a:lnSpc>
                <a:spcPct val="100000"/>
              </a:lnSpc>
              <a:buNone/>
            </a:pPr>
            <a:r>
              <a:rPr lang="en-US" sz="2000" b="0" u="none" strike="noStrike">
                <a:solidFill>
                  <a:srgbClr val="000000"/>
                </a:solidFill>
                <a:effectLst/>
                <a:uFillTx/>
                <a:latin typeface="Arial"/>
              </a:rPr>
              <a:t>Resident DUET use Pre-survey.xlsx</a:t>
            </a:r>
          </a:p>
        </p:txBody>
      </p:sp>
      <p:sp>
        <p:nvSpPr>
          <p:cNvPr id="235" name="PlaceHolder 3"/>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DA4E8DD-77AE-4DC8-AA61-1333909ED3FC}"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3722265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685800" y="1143000"/>
            <a:ext cx="5486400" cy="3086100"/>
          </a:xfrm>
          <a:prstGeom prst="rect">
            <a:avLst/>
          </a:prstGeom>
          <a:ln w="0">
            <a:noFill/>
          </a:ln>
        </p:spPr>
      </p:sp>
      <p:sp>
        <p:nvSpPr>
          <p:cNvPr id="24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AIAMC DUET Meeting 3 alternative template .pptx, slide 6</a:t>
            </a:r>
          </a:p>
          <a:p>
            <a:pPr indent="0" algn="l">
              <a:lnSpc>
                <a:spcPct val="100000"/>
              </a:lnSpc>
              <a:buNone/>
            </a:pPr>
            <a:r>
              <a:rPr lang="en-US" sz="2000" b="0" u="none" strike="noStrike">
                <a:solidFill>
                  <a:srgbClr val="000000"/>
                </a:solidFill>
                <a:effectLst/>
                <a:uFillTx/>
                <a:latin typeface="Arial"/>
              </a:rPr>
              <a:t>DUET Meeting Three Storyboard.pptx, slide 6</a:t>
            </a:r>
          </a:p>
        </p:txBody>
      </p:sp>
      <p:sp>
        <p:nvSpPr>
          <p:cNvPr id="241" name="PlaceHolder 3"/>
          <p:cNvSpPr>
            <a:spLocks noGrp="1"/>
          </p:cNvSpPr>
          <p:nvPr>
            <p:ph type="sldNum" idx="18"/>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66BF504-E158-4EA6-9869-94AA92589DB8}"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900937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noRot="1" noChangeAspect="1"/>
          </p:cNvSpPr>
          <p:nvPr>
            <p:ph type="sldImg"/>
          </p:nvPr>
        </p:nvSpPr>
        <p:spPr>
          <a:xfrm>
            <a:off x="685800" y="1143000"/>
            <a:ext cx="5486400" cy="3086100"/>
          </a:xfrm>
          <a:prstGeom prst="rect">
            <a:avLst/>
          </a:prstGeom>
          <a:ln w="0">
            <a:noFill/>
          </a:ln>
        </p:spPr>
      </p:sp>
      <p:sp>
        <p:nvSpPr>
          <p:cNvPr id="243"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AIAMC DUET Meeting 3 alternative template .pptx, slide 5</a:t>
            </a:r>
          </a:p>
          <a:p>
            <a:pPr indent="0" algn="l">
              <a:lnSpc>
                <a:spcPct val="100000"/>
              </a:lnSpc>
              <a:buNone/>
            </a:pPr>
            <a:r>
              <a:rPr lang="en-US" sz="2000" b="0" u="none" strike="noStrike">
                <a:solidFill>
                  <a:srgbClr val="000000"/>
                </a:solidFill>
                <a:effectLst/>
                <a:uFillTx/>
                <a:latin typeface="Arial"/>
              </a:rPr>
              <a:t>DUET Meeting Three Storyboard.pptx, slide 4</a:t>
            </a:r>
          </a:p>
        </p:txBody>
      </p:sp>
      <p:sp>
        <p:nvSpPr>
          <p:cNvPr id="244" name="PlaceHolder 3"/>
          <p:cNvSpPr>
            <a:spLocks noGrp="1"/>
          </p:cNvSpPr>
          <p:nvPr>
            <p:ph type="sldNum" idx="19"/>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5106DAE-0C90-4905-BBB1-FC69C6D4C73F}"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2813129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noRot="1" noChangeAspect="1"/>
          </p:cNvSpPr>
          <p:nvPr>
            <p:ph type="sldImg"/>
          </p:nvPr>
        </p:nvSpPr>
        <p:spPr>
          <a:xfrm>
            <a:off x="685800" y="1143000"/>
            <a:ext cx="5486400" cy="3086100"/>
          </a:xfrm>
          <a:prstGeom prst="rect">
            <a:avLst/>
          </a:prstGeom>
          <a:ln w="0">
            <a:noFill/>
          </a:ln>
        </p:spPr>
      </p:sp>
      <p:sp>
        <p:nvSpPr>
          <p:cNvPr id="24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slides 8 and 11</a:t>
            </a:r>
          </a:p>
          <a:p>
            <a:pPr indent="0" algn="l">
              <a:buNone/>
            </a:pPr>
            <a:r>
              <a:rPr lang="en-US" sz="2000" b="0" u="none" strike="noStrike">
                <a:solidFill>
                  <a:srgbClr val="000000"/>
                </a:solidFill>
                <a:effectLst/>
                <a:uFillTx/>
                <a:latin typeface="Arial"/>
              </a:rPr>
              <a:t>Faculty DUET Session Survey.xlsx</a:t>
            </a:r>
          </a:p>
          <a:p>
            <a:pPr indent="0" algn="l">
              <a:lnSpc>
                <a:spcPct val="100000"/>
              </a:lnSpc>
              <a:buNone/>
            </a:pPr>
            <a:r>
              <a:rPr lang="en-US" sz="2000" b="0" u="none" strike="noStrike">
                <a:solidFill>
                  <a:srgbClr val="000000"/>
                </a:solidFill>
                <a:effectLst/>
                <a:uFillTx/>
                <a:latin typeface="Arial"/>
              </a:rPr>
              <a:t>Resident DUET Session Survey(1-1).xlsx</a:t>
            </a:r>
          </a:p>
        </p:txBody>
      </p:sp>
      <p:sp>
        <p:nvSpPr>
          <p:cNvPr id="247" name="PlaceHolder 3"/>
          <p:cNvSpPr>
            <a:spLocks noGrp="1"/>
          </p:cNvSpPr>
          <p:nvPr>
            <p:ph type="sldNum" idx="20"/>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F9B79B8-C3F2-4B91-BD54-7FBD90B89A69}"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2503734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laceHolder 1"/>
          <p:cNvSpPr>
            <a:spLocks noGrp="1" noRot="1" noChangeAspect="1"/>
          </p:cNvSpPr>
          <p:nvPr>
            <p:ph type="sldImg"/>
          </p:nvPr>
        </p:nvSpPr>
        <p:spPr>
          <a:xfrm>
            <a:off x="685800" y="1143000"/>
            <a:ext cx="5486400" cy="3086100"/>
          </a:xfrm>
          <a:prstGeom prst="rect">
            <a:avLst/>
          </a:prstGeom>
          <a:ln w="0">
            <a:noFill/>
          </a:ln>
        </p:spPr>
      </p:sp>
      <p:sp>
        <p:nvSpPr>
          <p:cNvPr id="24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 7</a:t>
            </a:r>
          </a:p>
          <a:p>
            <a:pPr indent="0" algn="l">
              <a:lnSpc>
                <a:spcPct val="100000"/>
              </a:lnSpc>
              <a:buNone/>
            </a:pPr>
            <a:r>
              <a:rPr lang="en-US" sz="2000" b="0" u="none" strike="noStrike">
                <a:solidFill>
                  <a:srgbClr val="000000"/>
                </a:solidFill>
                <a:effectLst/>
                <a:uFillTx/>
                <a:latin typeface="Arial"/>
              </a:rPr>
              <a:t>User-provided Pilot #2 midpoint update</a:t>
            </a:r>
          </a:p>
        </p:txBody>
      </p:sp>
      <p:sp>
        <p:nvSpPr>
          <p:cNvPr id="250" name="PlaceHolder 3"/>
          <p:cNvSpPr>
            <a:spLocks noGrp="1"/>
          </p:cNvSpPr>
          <p:nvPr>
            <p:ph type="sldNum" idx="2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7E86A72-CAB8-4628-9DAD-E909A0D3000A}"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939555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noRot="1" noChangeAspect="1"/>
          </p:cNvSpPr>
          <p:nvPr>
            <p:ph type="sldImg"/>
          </p:nvPr>
        </p:nvSpPr>
        <p:spPr>
          <a:xfrm>
            <a:off x="685800" y="1143000"/>
            <a:ext cx="5486400" cy="3086100"/>
          </a:xfrm>
          <a:prstGeom prst="rect">
            <a:avLst/>
          </a:prstGeom>
          <a:ln w="0">
            <a:noFill/>
          </a:ln>
        </p:spPr>
      </p:sp>
      <p:sp>
        <p:nvSpPr>
          <p:cNvPr id="25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 9</a:t>
            </a:r>
          </a:p>
          <a:p>
            <a:pPr indent="0" algn="l">
              <a:lnSpc>
                <a:spcPct val="100000"/>
              </a:lnSpc>
              <a:buNone/>
            </a:pPr>
            <a:r>
              <a:rPr lang="en-US" sz="2000" b="0" u="none" strike="noStrike">
                <a:solidFill>
                  <a:srgbClr val="000000"/>
                </a:solidFill>
                <a:effectLst/>
                <a:uFillTx/>
                <a:latin typeface="Arial"/>
              </a:rPr>
              <a:t>Initial JSON output analysis supplied for Meeting Three storyboard</a:t>
            </a:r>
          </a:p>
        </p:txBody>
      </p:sp>
      <p:sp>
        <p:nvSpPr>
          <p:cNvPr id="253" name="PlaceHolder 3"/>
          <p:cNvSpPr>
            <a:spLocks noGrp="1"/>
          </p:cNvSpPr>
          <p:nvPr>
            <p:ph type="sldNum" idx="22"/>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F7ACC52-2433-4DEA-AC3F-439169D9FB5E}"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66481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noRot="1" noChangeAspect="1"/>
          </p:cNvSpPr>
          <p:nvPr>
            <p:ph type="sldImg"/>
          </p:nvPr>
        </p:nvSpPr>
        <p:spPr>
          <a:xfrm>
            <a:off x="685800" y="1143000"/>
            <a:ext cx="5486400" cy="3086100"/>
          </a:xfrm>
          <a:prstGeom prst="rect">
            <a:avLst/>
          </a:prstGeom>
          <a:ln w="0">
            <a:noFill/>
          </a:ln>
        </p:spPr>
      </p:sp>
      <p:sp>
        <p:nvSpPr>
          <p:cNvPr id="255"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 10</a:t>
            </a:r>
          </a:p>
          <a:p>
            <a:pPr indent="0" algn="l">
              <a:buNone/>
            </a:pPr>
            <a:r>
              <a:rPr lang="en-US" sz="2000" b="0" u="none" strike="noStrike">
                <a:solidFill>
                  <a:srgbClr val="000000"/>
                </a:solidFill>
                <a:effectLst/>
                <a:uFillTx/>
                <a:latin typeface="Arial"/>
              </a:rPr>
              <a:t>Faculty and resident session surveys</a:t>
            </a:r>
          </a:p>
          <a:p>
            <a:pPr indent="0" algn="l">
              <a:lnSpc>
                <a:spcPct val="100000"/>
              </a:lnSpc>
              <a:buNone/>
            </a:pPr>
            <a:r>
              <a:rPr lang="en-US" sz="2000" b="0" u="none" strike="noStrike">
                <a:solidFill>
                  <a:srgbClr val="000000"/>
                </a:solidFill>
                <a:effectLst/>
                <a:uFillTx/>
                <a:latin typeface="Arial"/>
              </a:rPr>
              <a:t>User-provided implementation dates</a:t>
            </a:r>
          </a:p>
        </p:txBody>
      </p:sp>
      <p:sp>
        <p:nvSpPr>
          <p:cNvPr id="256" name="PlaceHolder 3"/>
          <p:cNvSpPr>
            <a:spLocks noGrp="1"/>
          </p:cNvSpPr>
          <p:nvPr>
            <p:ph type="sldNum" idx="23"/>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0FA66E3-B095-46D9-A390-DE97B85D39FC}"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4099159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noRot="1" noChangeAspect="1"/>
          </p:cNvSpPr>
          <p:nvPr>
            <p:ph type="sldImg"/>
          </p:nvPr>
        </p:nvSpPr>
        <p:spPr>
          <a:xfrm>
            <a:off x="685800" y="1143000"/>
            <a:ext cx="5486400" cy="3086100"/>
          </a:xfrm>
          <a:prstGeom prst="rect">
            <a:avLst/>
          </a:prstGeom>
          <a:ln w="0">
            <a:noFill/>
          </a:ln>
        </p:spPr>
      </p:sp>
      <p:sp>
        <p:nvSpPr>
          <p:cNvPr id="25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buNone/>
            </a:pPr>
            <a:r>
              <a:rPr lang="en-US" sz="2000" b="0" u="none" strike="noStrike">
                <a:solidFill>
                  <a:srgbClr val="000000"/>
                </a:solidFill>
                <a:effectLst/>
                <a:uFillTx/>
                <a:latin typeface="Arial"/>
              </a:rPr>
              <a:t>[Sources]</a:t>
            </a:r>
          </a:p>
          <a:p>
            <a:pPr indent="0" algn="l">
              <a:buNone/>
            </a:pPr>
            <a:r>
              <a:rPr lang="en-US" sz="2000" b="0" u="none" strike="noStrike">
                <a:solidFill>
                  <a:srgbClr val="000000"/>
                </a:solidFill>
                <a:effectLst/>
                <a:uFillTx/>
                <a:latin typeface="Arial"/>
              </a:rPr>
              <a:t>DUET Meeting Three Storyboard.pptx, slide 11</a:t>
            </a:r>
          </a:p>
          <a:p>
            <a:pPr indent="0" algn="l">
              <a:lnSpc>
                <a:spcPct val="100000"/>
              </a:lnSpc>
              <a:buNone/>
            </a:pPr>
            <a:r>
              <a:rPr lang="en-US" sz="2000" b="0" u="none" strike="noStrike">
                <a:solidFill>
                  <a:srgbClr val="000000"/>
                </a:solidFill>
                <a:effectLst/>
                <a:uFillTx/>
                <a:latin typeface="Arial"/>
              </a:rPr>
              <a:t>AIAMC DUET Meeting 3 alternative template .pptx, slide 9</a:t>
            </a:r>
          </a:p>
        </p:txBody>
      </p:sp>
      <p:sp>
        <p:nvSpPr>
          <p:cNvPr id="259" name="PlaceHolder 3"/>
          <p:cNvSpPr>
            <a:spLocks noGrp="1"/>
          </p:cNvSpPr>
          <p:nvPr>
            <p:ph type="sldNum" idx="24"/>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A36DD5D-7CEF-4441-8384-C68063E9B52A}"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3665405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060899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767453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208259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146884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951D-4BA0-5B67-B7FB-C1FB6284D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0083-B908-EE92-DA18-11FEC5C6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F6B1-3964-A0B9-C044-D40F6578F3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274974-04EB-12A8-814D-91DF731B39C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304706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AEEE4-1EE5-E989-9E6C-A2EAED1D7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39381-0CA9-39FB-0CFE-0AA8D60CC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853C9-0CBD-5078-49E8-2BD00CBEC8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4EA15A-B4DD-C09D-AAC0-54021C531B42}"/>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692604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5AE0E-8581-4E50-61A7-09945423D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1959E-C9BB-57B6-91D8-91AA465855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02943-FDC7-3C56-EDC7-D02A71CF09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84BB9A-9747-3ACE-A321-3CBA9774D8BE}"/>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300255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4886968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344FF1-2D5C-4E28-9877-71755347B26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6149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Notes: significant ACGME survey increase in certain programs such as Radiology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344FF1-2D5C-4E28-9877-71755347B26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970241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59460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310058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r>
              <a:rPr lang="en-US" dirty="0"/>
              <a:t>Time spent on note/visit and/or resident burden is balance measure </a:t>
            </a:r>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642256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8238670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4813977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699D9-7AF7-CACC-247E-6CD5B5E65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F0E5C-3B0D-A17A-2B19-167EF6160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F758A9-8476-594C-A513-41AC72CDBB32}"/>
              </a:ext>
            </a:extLst>
          </p:cNvPr>
          <p:cNvSpPr>
            <a:spLocks noGrp="1"/>
          </p:cNvSpPr>
          <p:nvPr>
            <p:ph type="body" idx="1"/>
          </p:nvPr>
        </p:nvSpPr>
        <p:spPr/>
        <p:txBody>
          <a:bodyPr/>
          <a:lstStyle/>
          <a:p>
            <a:r>
              <a:rPr lang="en-US" dirty="0"/>
              <a:t>Talk about how your meeting with stakeholders did not really go anywhere, but thankfully things got expanded and we were able to test prompts ourselves individually </a:t>
            </a:r>
          </a:p>
        </p:txBody>
      </p:sp>
      <p:sp>
        <p:nvSpPr>
          <p:cNvPr id="4" name="Slide Number Placeholder 3">
            <a:extLst>
              <a:ext uri="{FF2B5EF4-FFF2-40B4-BE49-F238E27FC236}">
                <a16:creationId xmlns:a16="http://schemas.microsoft.com/office/drawing/2014/main" id="{E6302504-C0E2-5437-CB48-301D36F29C06}"/>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9588592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r>
              <a:rPr lang="en-US" dirty="0"/>
              <a:t>PDSA will test whether to adopt, adapt or abandon </a:t>
            </a:r>
          </a:p>
          <a:p>
            <a:endParaRPr lang="en-US" dirty="0"/>
          </a:p>
          <a:p>
            <a:r>
              <a:rPr lang="en-US" dirty="0"/>
              <a:t>Current challenges: first two are concerns as they would introduce increased burden on resident, also considered having them fill form after each use but that would again add more burden </a:t>
            </a:r>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5695017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041165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1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612648"/>
          </a:xfrm>
        </p:spPr>
        <p:txBody>
          <a:bodyPr>
            <a:noAutofit/>
          </a:bodyPr>
          <a:lstStyle>
            <a:lvl1pPr>
              <a:defRPr sz="3733">
                <a:solidFill>
                  <a:srgbClr val="72BF44"/>
                </a:solidFill>
                <a:latin typeface="+mn-lt"/>
              </a:defRPr>
            </a:lvl1pPr>
          </a:lstStyle>
          <a:p>
            <a:r>
              <a:rPr lang="en-US" dirty="0"/>
              <a:t>Click to edit Master title style</a:t>
            </a:r>
          </a:p>
        </p:txBody>
      </p:sp>
      <p:sp>
        <p:nvSpPr>
          <p:cNvPr id="3" name="Content Placeholder 2"/>
          <p:cNvSpPr>
            <a:spLocks noGrp="1"/>
          </p:cNvSpPr>
          <p:nvPr>
            <p:ph idx="1" hasCustomPrompt="1"/>
          </p:nvPr>
        </p:nvSpPr>
        <p:spPr>
          <a:xfrm>
            <a:off x="609600" y="2860686"/>
            <a:ext cx="10972800" cy="2462164"/>
          </a:xfrm>
          <a:prstGeom prst="rect">
            <a:avLst/>
          </a:prstGeom>
        </p:spPr>
        <p:txBody>
          <a:bodyPr/>
          <a:lstStyle>
            <a:lvl1pPr marL="457189" indent="-457189">
              <a:buClr>
                <a:srgbClr val="72BF44"/>
              </a:buClr>
              <a:buFont typeface="Wingdings" pitchFamily="2" charset="2"/>
              <a:buChar char="§"/>
              <a:defRPr>
                <a:solidFill>
                  <a:schemeClr val="bg2">
                    <a:lumMod val="50000"/>
                  </a:schemeClr>
                </a:solidFill>
              </a:defRPr>
            </a:lvl1pPr>
            <a:lvl2pPr marL="685783" indent="-228594">
              <a:buClr>
                <a:srgbClr val="72BF44"/>
              </a:buClr>
              <a:buFont typeface="System Font Regular"/>
              <a:buChar char="&gt;"/>
              <a:defRPr>
                <a:solidFill>
                  <a:schemeClr val="bg2">
                    <a:lumMod val="50000"/>
                  </a:schemeClr>
                </a:solidFill>
              </a:defRPr>
            </a:lvl2pPr>
            <a:lvl3pPr>
              <a:defRPr>
                <a:solidFill>
                  <a:schemeClr val="bg2">
                    <a:lumMod val="50000"/>
                  </a:schemeClr>
                </a:solidFill>
              </a:defRPr>
            </a:lvl3pPr>
          </a:lstStyle>
          <a:p>
            <a:pPr lvl="0"/>
            <a:r>
              <a:rPr lang="en-US" dirty="0"/>
              <a:t>Edit Master text styles</a:t>
            </a:r>
          </a:p>
          <a:p>
            <a:pPr lvl="1"/>
            <a:r>
              <a:rPr lang="en-US" dirty="0"/>
              <a:t>Second level</a:t>
            </a:r>
          </a:p>
          <a:p>
            <a:pPr lvl="2"/>
            <a:r>
              <a:rPr lang="en-US" dirty="0"/>
              <a:t>Third level</a:t>
            </a:r>
          </a:p>
        </p:txBody>
      </p:sp>
      <p:sp>
        <p:nvSpPr>
          <p:cNvPr id="8" name="Subtitle 2"/>
          <p:cNvSpPr>
            <a:spLocks noGrp="1"/>
          </p:cNvSpPr>
          <p:nvPr>
            <p:ph type="subTitle" idx="13"/>
          </p:nvPr>
        </p:nvSpPr>
        <p:spPr>
          <a:xfrm>
            <a:off x="609603" y="1361070"/>
            <a:ext cx="10972800" cy="1290636"/>
          </a:xfrm>
          <a:prstGeom prst="rect">
            <a:avLst/>
          </a:prstGeom>
        </p:spPr>
        <p:txBody>
          <a:bodyPr>
            <a:normAutofit/>
          </a:bodyPr>
          <a:lstStyle>
            <a:lvl1pPr marL="0" indent="0" algn="l">
              <a:buNone/>
              <a:defRPr sz="2800">
                <a:solidFill>
                  <a:schemeClr val="bg2">
                    <a:lumMod val="50000"/>
                  </a:schemeClr>
                </a:solidFill>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US" dirty="0"/>
              <a:t>Click to edit Master subtitle style</a:t>
            </a:r>
          </a:p>
        </p:txBody>
      </p:sp>
      <p:pic>
        <p:nvPicPr>
          <p:cNvPr id="9" name="Picture 8">
            <a:extLst>
              <a:ext uri="{FF2B5EF4-FFF2-40B4-BE49-F238E27FC236}">
                <a16:creationId xmlns:a16="http://schemas.microsoft.com/office/drawing/2014/main" id="{0CE34BCC-5333-B247-867D-5CA0247E1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0440" y="5531829"/>
            <a:ext cx="2551961" cy="812800"/>
          </a:xfrm>
          <a:prstGeom prst="rect">
            <a:avLst/>
          </a:prstGeom>
        </p:spPr>
      </p:pic>
    </p:spTree>
    <p:extLst>
      <p:ext uri="{BB962C8B-B14F-4D97-AF65-F5344CB8AC3E}">
        <p14:creationId xmlns:p14="http://schemas.microsoft.com/office/powerpoint/2010/main" val="326241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63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BC0-C637-4DC5-B1CC-0960550B5FE2}"/>
              </a:ext>
            </a:extLst>
          </p:cNvPr>
          <p:cNvSpPr>
            <a:spLocks noGrp="1"/>
          </p:cNvSpPr>
          <p:nvPr>
            <p:ph type="title"/>
          </p:nvPr>
        </p:nvSpPr>
        <p:spPr/>
        <p:txBody>
          <a:bodyPr>
            <a:normAutofit/>
          </a:bodyPr>
          <a:lstStyle>
            <a:lvl1pPr>
              <a:defRPr sz="4800" b="1" cap="sm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03B0D828-BB16-4104-AB4E-3BF3B02C5B3D}"/>
              </a:ext>
            </a:extLst>
          </p:cNvPr>
          <p:cNvSpPr>
            <a:spLocks noGrp="1"/>
          </p:cNvSpPr>
          <p:nvPr>
            <p:ph idx="1"/>
          </p:nvPr>
        </p:nvSpPr>
        <p:spPr/>
        <p:txBody>
          <a:bodyPr/>
          <a:lstStyle>
            <a:lvl1pPr marL="228594" indent="-228594">
              <a:buFont typeface="Wingdings" panose="05000000000000000000" pitchFamily="2" charset="2"/>
              <a:buChar char="§"/>
              <a:defRPr sz="3200" b="1"/>
            </a:lvl1pPr>
            <a:lvl2pPr marL="685783" indent="-228594">
              <a:buSzPct val="60000"/>
              <a:buFont typeface="Wingdings" panose="05000000000000000000" pitchFamily="2" charset="2"/>
              <a:buChar char=""/>
              <a:defRPr sz="2667"/>
            </a:lvl2pPr>
            <a:lvl3pPr marL="1142971" indent="-228594">
              <a:buClr>
                <a:srgbClr val="72BF44"/>
              </a:buClr>
              <a:buFont typeface="Courier New" panose="02070309020205020404" pitchFamily="49" charset="0"/>
              <a:buChar char="o"/>
              <a:defRPr sz="2133"/>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C4643C7-E015-4907-8846-F258AEC69E2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51FDAE1-0A66-4BAC-A93B-9DA191C3ED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E71F6D-5689-44E0-8F7D-35332DCE2CE3}"/>
              </a:ext>
            </a:extLst>
          </p:cNvPr>
          <p:cNvSpPr>
            <a:spLocks noGrp="1"/>
          </p:cNvSpPr>
          <p:nvPr>
            <p:ph type="sldNum" sz="quarter" idx="12"/>
          </p:nvPr>
        </p:nvSpPr>
        <p:spPr/>
        <p:txBody>
          <a:bodyPr/>
          <a:lstStyle/>
          <a:p>
            <a:endParaRPr lang="en-US" dirty="0"/>
          </a:p>
        </p:txBody>
      </p:sp>
      <p:pic>
        <p:nvPicPr>
          <p:cNvPr id="8" name="Picture 7" descr="A close up of a sign&#10;&#10;Description automatically generated">
            <a:extLst>
              <a:ext uri="{FF2B5EF4-FFF2-40B4-BE49-F238E27FC236}">
                <a16:creationId xmlns:a16="http://schemas.microsoft.com/office/drawing/2014/main" id="{0C31D939-AB1E-460A-BED6-98E9B8A060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10441" y="5821819"/>
            <a:ext cx="740608" cy="710291"/>
          </a:xfrm>
          <a:prstGeom prst="rect">
            <a:avLst/>
          </a:prstGeom>
        </p:spPr>
      </p:pic>
    </p:spTree>
    <p:extLst>
      <p:ext uri="{BB962C8B-B14F-4D97-AF65-F5344CB8AC3E}">
        <p14:creationId xmlns:p14="http://schemas.microsoft.com/office/powerpoint/2010/main" val="406130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BC0-C637-4DC5-B1CC-0960550B5F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B0D828-BB16-4104-AB4E-3BF3B02C5B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4643C7-E015-4907-8846-F258AEC69E21}"/>
              </a:ext>
            </a:extLst>
          </p:cNvPr>
          <p:cNvSpPr>
            <a:spLocks noGrp="1"/>
          </p:cNvSpPr>
          <p:nvPr>
            <p:ph type="dt" sz="half" idx="10"/>
          </p:nvPr>
        </p:nvSpPr>
        <p:spPr/>
        <p:txBody>
          <a:bodyPr/>
          <a:lstStyle/>
          <a:p>
            <a:fld id="{160C573D-E31C-470A-83DE-5C90659769F4}" type="datetimeFigureOut">
              <a:rPr lang="en-US" smtClean="0"/>
              <a:t>10/2/2026</a:t>
            </a:fld>
            <a:endParaRPr lang="en-US" dirty="0"/>
          </a:p>
        </p:txBody>
      </p:sp>
      <p:sp>
        <p:nvSpPr>
          <p:cNvPr id="5" name="Footer Placeholder 4">
            <a:extLst>
              <a:ext uri="{FF2B5EF4-FFF2-40B4-BE49-F238E27FC236}">
                <a16:creationId xmlns:a16="http://schemas.microsoft.com/office/drawing/2014/main" id="{651FDAE1-0A66-4BAC-A93B-9DA191C3ED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E71F6D-5689-44E0-8F7D-35332DCE2CE3}"/>
              </a:ext>
            </a:extLst>
          </p:cNvPr>
          <p:cNvSpPr>
            <a:spLocks noGrp="1"/>
          </p:cNvSpPr>
          <p:nvPr>
            <p:ph type="sldNum" sz="quarter" idx="12"/>
          </p:nvPr>
        </p:nvSpPr>
        <p:spPr/>
        <p:txBody>
          <a:bodyPr/>
          <a:lstStyle/>
          <a:p>
            <a:fld id="{91BBB540-2AFB-4995-A065-B21EDDE61828}" type="slidenum">
              <a:rPr lang="en-US" smtClean="0"/>
              <a:t>‹#›</a:t>
            </a:fld>
            <a:endParaRPr lang="en-US" dirty="0"/>
          </a:p>
        </p:txBody>
      </p:sp>
    </p:spTree>
    <p:extLst>
      <p:ext uri="{BB962C8B-B14F-4D97-AF65-F5344CB8AC3E}">
        <p14:creationId xmlns:p14="http://schemas.microsoft.com/office/powerpoint/2010/main" val="1756272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5"/>
          <p:cNvSpPr txBox="1">
            <a:spLocks noGrp="1"/>
          </p:cNvSpPr>
          <p:nvPr>
            <p:ph type="dt" idx="10"/>
          </p:nvPr>
        </p:nvSpPr>
        <p:spPr>
          <a:xfrm>
            <a:off x="145143" y="1589088"/>
            <a:ext cx="677333" cy="9128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5"/>
          <p:cNvSpPr txBox="1">
            <a:spLocks noGrp="1"/>
          </p:cNvSpPr>
          <p:nvPr>
            <p:ph type="ftr" idx="11"/>
          </p:nvPr>
        </p:nvSpPr>
        <p:spPr>
          <a:xfrm>
            <a:off x="991810" y="1589088"/>
            <a:ext cx="919238" cy="9128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5"/>
          <p:cNvSpPr txBox="1">
            <a:spLocks noGrp="1"/>
          </p:cNvSpPr>
          <p:nvPr>
            <p:ph type="sldNum" idx="12"/>
          </p:nvPr>
        </p:nvSpPr>
        <p:spPr>
          <a:xfrm>
            <a:off x="2080381" y="1589088"/>
            <a:ext cx="677333" cy="9128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89338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D6E7DF-1268-EBF7-A49A-4CE4F37612BB}"/>
              </a:ext>
            </a:extLst>
          </p:cNvPr>
          <p:cNvSpPr>
            <a:spLocks noGrp="1" noChangeArrowheads="1"/>
          </p:cNvSpPr>
          <p:nvPr>
            <p:ph type="dt" sz="half" idx="10"/>
          </p:nvPr>
        </p:nvSpPr>
        <p:spPr>
          <a:xfrm>
            <a:off x="79627" y="6477000"/>
            <a:ext cx="3730373" cy="242491"/>
          </a:xfrm>
        </p:spPr>
        <p:txBody>
          <a:bodyPr/>
          <a:lstStyle>
            <a:lvl1pPr>
              <a:defRPr sz="900">
                <a:latin typeface="Calibri" panose="020F0502020204030204" pitchFamily="34" charset="0"/>
                <a:cs typeface="Calibri" panose="020F0502020204030204" pitchFamily="34" charset="0"/>
              </a:defRPr>
            </a:lvl1pPr>
          </a:lstStyle>
          <a:p>
            <a:pPr>
              <a:defRPr/>
            </a:pPr>
            <a:r>
              <a:rPr lang="en-US"/>
              <a:t>NI IX Meeting #2: April 5-6 2024</a:t>
            </a:r>
          </a:p>
        </p:txBody>
      </p:sp>
      <p:sp>
        <p:nvSpPr>
          <p:cNvPr id="3" name="Rectangle 6">
            <a:extLst>
              <a:ext uri="{FF2B5EF4-FFF2-40B4-BE49-F238E27FC236}">
                <a16:creationId xmlns:a16="http://schemas.microsoft.com/office/drawing/2014/main" id="{ABEB279C-21F5-FEDA-4D07-951325052066}"/>
              </a:ext>
            </a:extLst>
          </p:cNvPr>
          <p:cNvSpPr>
            <a:spLocks noGrp="1" noChangeArrowheads="1"/>
          </p:cNvSpPr>
          <p:nvPr>
            <p:ph type="sldNum" sz="quarter" idx="11"/>
          </p:nvPr>
        </p:nvSpPr>
        <p:spPr>
          <a:xfrm>
            <a:off x="9252353" y="6490891"/>
            <a:ext cx="2540000" cy="228600"/>
          </a:xfrm>
        </p:spPr>
        <p:txBody>
          <a:bodyPr/>
          <a:lstStyle>
            <a:lvl1pPr algn="r" rtl="0" eaLnBrk="0" fontAlgn="base" hangingPunct="0">
              <a:spcBef>
                <a:spcPct val="0"/>
              </a:spcBef>
              <a:spcAft>
                <a:spcPct val="0"/>
              </a:spcAft>
              <a:defRPr lang="en-US" altLang="en-US" sz="900" kern="1200">
                <a:solidFill>
                  <a:schemeClr val="tx1"/>
                </a:solidFill>
                <a:latin typeface="Calibri" panose="020F0502020204030204" pitchFamily="34" charset="0"/>
                <a:ea typeface="+mn-ea"/>
                <a:cs typeface="Calibri" panose="020F0502020204030204" pitchFamily="34" charset="0"/>
              </a:defRPr>
            </a:lvl1pPr>
          </a:lstStyle>
          <a:p>
            <a:pPr>
              <a:defRPr/>
            </a:pPr>
            <a:r>
              <a:t>Tucson, Arizona</a:t>
            </a:r>
          </a:p>
        </p:txBody>
      </p:sp>
    </p:spTree>
    <p:extLst>
      <p:ext uri="{BB962C8B-B14F-4D97-AF65-F5344CB8AC3E}">
        <p14:creationId xmlns:p14="http://schemas.microsoft.com/office/powerpoint/2010/main" val="1787468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MASTER">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549640" y="6647760"/>
            <a:ext cx="2331360" cy="109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r>
              <a:rPr lang="en-US" sz="650" b="0" u="none" strike="noStrike">
                <a:solidFill>
                  <a:srgbClr val="666666"/>
                </a:solidFill>
                <a:effectLst/>
                <a:uFillTx/>
                <a:latin typeface="Arial"/>
                <a:ea typeface="Arial"/>
              </a:rPr>
              <a:t>NI X Meeting Three | October 9, 2026</a:t>
            </a:r>
            <a:endParaRPr lang="en-US" sz="650" b="0" u="none" strike="noStrike">
              <a:solidFill>
                <a:srgbClr val="000000"/>
              </a:solidFill>
              <a:effectLst/>
              <a:uFillTx/>
              <a:latin typeface="Arial"/>
            </a:endParaRPr>
          </a:p>
        </p:txBody>
      </p:sp>
      <p:sp>
        <p:nvSpPr>
          <p:cNvPr id="3" name="Text 1"/>
          <p:cNvSpPr/>
          <p:nvPr/>
        </p:nvSpPr>
        <p:spPr>
          <a:xfrm>
            <a:off x="502920" y="6647760"/>
            <a:ext cx="3840120" cy="109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650" b="0" u="none" strike="noStrike">
                <a:solidFill>
                  <a:srgbClr val="666666"/>
                </a:solidFill>
                <a:effectLst/>
                <a:uFillTx/>
                <a:latin typeface="Arial"/>
                <a:ea typeface="Arial"/>
              </a:rPr>
              <a:t>OhioHealth Doctors Hospital Family Medicine Residency</a:t>
            </a:r>
            <a:endParaRPr lang="en-US" sz="650" b="0" u="none" strike="noStrike">
              <a:solidFill>
                <a:srgbClr val="000000"/>
              </a:solidFill>
              <a:effectLst/>
              <a:uFillTx/>
              <a:latin typeface="Arial"/>
            </a:endParaRPr>
          </a:p>
        </p:txBody>
      </p:sp>
      <p:sp>
        <p:nvSpPr>
          <p:cNvPr id="4" name="PlaceHolder 1"/>
          <p:cNvSpPr>
            <a:spLocks noGrp="1"/>
          </p:cNvSpPr>
          <p:nvPr>
            <p:ph type="sldNum" idx="1"/>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indent="0" algn="r" defTabSz="914400">
              <a:lnSpc>
                <a:spcPct val="100000"/>
              </a:lnSpc>
              <a:buNone/>
            </a:pPr>
            <a:fld id="{E91C6A84-871A-4CEF-8923-DC90CF30831A}" type="slidenum">
              <a:rPr lang="en-US" sz="650" b="0" u="none" strike="noStrike">
                <a:solidFill>
                  <a:srgbClr val="666666"/>
                </a:solidFill>
                <a:effectLst/>
                <a:uFillTx/>
                <a:latin typeface="Arial"/>
              </a:rPr>
              <a:t>‹#›</a:t>
            </a:fld>
            <a:endParaRPr lang="en-US" sz="650" b="0" u="none" strike="noStrike">
              <a:solidFill>
                <a:srgbClr val="000000"/>
              </a:solidFill>
              <a:effectLst/>
              <a:uFillTx/>
              <a:latin typeface="Times New Roman"/>
            </a:endParaRPr>
          </a:p>
        </p:txBody>
      </p:sp>
      <p:sp>
        <p:nvSpPr>
          <p:cNvPr id="5"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a:buNone/>
              <a:defRPr lang="en-US" sz="1800" b="0" u="none" strike="noStrike">
                <a:solidFill>
                  <a:schemeClr val="dk1"/>
                </a:solidFill>
                <a:effectLst/>
                <a:uFillTx/>
                <a:latin typeface="Arial"/>
              </a:defRPr>
            </a:lvl1pPr>
          </a:lstStyle>
          <a:p>
            <a:pPr indent="0" algn="l">
              <a:buNone/>
            </a:pPr>
            <a:r>
              <a:rPr lang="en-US" sz="1800" b="0" u="none" strike="noStrike">
                <a:solidFill>
                  <a:schemeClr val="dk1"/>
                </a:solidFill>
                <a:effectLst/>
                <a:uFillTx/>
                <a:latin typeface="Arial"/>
              </a:rPr>
              <a:t>Click to edit the title text format</a:t>
            </a:r>
          </a:p>
        </p:txBody>
      </p:sp>
      <p:sp>
        <p:nvSpPr>
          <p:cNvPr id="6"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en-US" sz="3200" b="0" u="none" strike="noStrike">
                <a:solidFill>
                  <a:schemeClr val="dk1"/>
                </a:solidFill>
                <a:effectLst/>
                <a:uFillTx/>
                <a:latin typeface="Arial"/>
              </a:defRPr>
            </a:lvl1pPr>
            <a:lvl2pPr lvl="1" algn="l">
              <a:spcBef>
                <a:spcPts val="1134"/>
              </a:spcBef>
              <a:buClr>
                <a:srgbClr val="000000"/>
              </a:buClr>
              <a:buSzPct val="75000"/>
              <a:buFont typeface="Symbol" charset="2"/>
              <a:buChar char=""/>
              <a:defRPr lang="en-US" sz="2400" b="0" u="none" strike="noStrike">
                <a:solidFill>
                  <a:schemeClr val="dk1"/>
                </a:solidFill>
                <a:effectLst/>
                <a:uFillTx/>
                <a:latin typeface="Arial"/>
              </a:defRPr>
            </a:lvl2pPr>
            <a:lvl3pPr lvl="2" algn="l">
              <a:spcBef>
                <a:spcPts val="850"/>
              </a:spcBef>
              <a:buClr>
                <a:srgbClr val="000000"/>
              </a:buClr>
              <a:buSzPct val="45000"/>
              <a:buFont typeface="Wingdings" charset="2"/>
              <a:buChar char=""/>
              <a:defRPr lang="en-US" sz="2000" b="0" u="none" strike="noStrike">
                <a:solidFill>
                  <a:schemeClr val="dk1"/>
                </a:solidFill>
                <a:effectLst/>
                <a:uFillTx/>
                <a:latin typeface="Arial"/>
              </a:defRPr>
            </a:lvl3pPr>
            <a:lvl4pPr lvl="3" algn="l">
              <a:spcBef>
                <a:spcPts val="567"/>
              </a:spcBef>
              <a:buClr>
                <a:srgbClr val="000000"/>
              </a:buClr>
              <a:buSzPct val="75000"/>
              <a:buFont typeface="Symbol" charset="2"/>
              <a:buChar char=""/>
              <a:defRPr lang="en-US" sz="2000" b="0" u="none" strike="noStrike">
                <a:solidFill>
                  <a:schemeClr val="dk1"/>
                </a:solidFill>
                <a:effectLst/>
                <a:uFillTx/>
                <a:latin typeface="Arial"/>
              </a:defRPr>
            </a:lvl4pPr>
            <a:lvl5pPr lvl="4" algn="l">
              <a:spcBef>
                <a:spcPts val="283"/>
              </a:spcBef>
              <a:buClr>
                <a:srgbClr val="000000"/>
              </a:buClr>
              <a:buSzPct val="45000"/>
              <a:buFont typeface="Wingdings" charset="2"/>
              <a:buChar char=""/>
              <a:defRPr lang="en-US" sz="2000" b="0" u="none" strike="noStrike">
                <a:solidFill>
                  <a:schemeClr val="dk1"/>
                </a:solidFill>
                <a:effectLst/>
                <a:uFillTx/>
                <a:latin typeface="Arial"/>
              </a:defRPr>
            </a:lvl5pPr>
            <a:lvl6pPr lvl="5" algn="l">
              <a:spcBef>
                <a:spcPts val="283"/>
              </a:spcBef>
              <a:buClr>
                <a:srgbClr val="000000"/>
              </a:buClr>
              <a:buSzPct val="45000"/>
              <a:buFont typeface="Wingdings" charset="2"/>
              <a:buChar char=""/>
              <a:defRPr lang="en-US" sz="2000" b="0" u="none" strike="noStrike">
                <a:solidFill>
                  <a:schemeClr val="dk1"/>
                </a:solidFill>
                <a:effectLst/>
                <a:uFillTx/>
                <a:latin typeface="Arial"/>
              </a:defRPr>
            </a:lvl6pPr>
            <a:lvl7pPr lvl="6" algn="l">
              <a:spcBef>
                <a:spcPts val="283"/>
              </a:spcBef>
              <a:buClr>
                <a:srgbClr val="000000"/>
              </a:buClr>
              <a:buSzPct val="45000"/>
              <a:buFont typeface="Wingdings" charset="2"/>
              <a:buChar char=""/>
              <a:defRPr lang="en-US" sz="2000" b="0" u="none" strike="noStrike">
                <a:solidFill>
                  <a:schemeClr val="dk1"/>
                </a:solidFill>
                <a:effectLst/>
                <a:uFillTx/>
                <a:latin typeface="Arial"/>
              </a:defRPr>
            </a:lvl7pPr>
          </a:lstStyle>
          <a:p>
            <a:pPr marL="432000" indent="-324000" algn="l">
              <a:spcBef>
                <a:spcPts val="1417"/>
              </a:spcBef>
              <a:buClr>
                <a:srgbClr val="000000"/>
              </a:buClr>
              <a:buSzPct val="45000"/>
              <a:buFont typeface="Wingdings" charset="2"/>
              <a:buChar char=""/>
            </a:pPr>
            <a:r>
              <a:rPr lang="en-US" sz="3200" b="0" u="none" strike="noStrike">
                <a:solidFill>
                  <a:schemeClr val="dk1"/>
                </a:solidFill>
                <a:effectLst/>
                <a:uFillTx/>
                <a:latin typeface="Arial"/>
              </a:rPr>
              <a:t>Click to edit the outline text format</a:t>
            </a:r>
          </a:p>
          <a:p>
            <a:pPr marL="864000" lvl="1" indent="-324000" algn="l">
              <a:spcBef>
                <a:spcPts val="1134"/>
              </a:spcBef>
              <a:buClr>
                <a:srgbClr val="000000"/>
              </a:buClr>
              <a:buSzPct val="75000"/>
              <a:buFont typeface="Symbol" charset="2"/>
              <a:buChar char=""/>
            </a:pPr>
            <a:r>
              <a:rPr lang="en-US" sz="2400" b="0" u="none" strike="noStrike">
                <a:solidFill>
                  <a:schemeClr val="dk1"/>
                </a:solidFill>
                <a:effectLst/>
                <a:uFillTx/>
                <a:latin typeface="Arial"/>
              </a:rPr>
              <a:t>Second Outline Level</a:t>
            </a:r>
          </a:p>
          <a:p>
            <a:pPr marL="1296000" lvl="2" indent="-288000" algn="l">
              <a:spcBef>
                <a:spcPts val="850"/>
              </a:spcBef>
              <a:buClr>
                <a:srgbClr val="000000"/>
              </a:buClr>
              <a:buSzPct val="45000"/>
              <a:buFont typeface="Wingdings" charset="2"/>
              <a:buChar char=""/>
            </a:pPr>
            <a:r>
              <a:rPr lang="en-US" sz="2000" b="0" u="none" strike="noStrike">
                <a:solidFill>
                  <a:schemeClr val="dk1"/>
                </a:solidFill>
                <a:effectLst/>
                <a:uFillTx/>
                <a:latin typeface="Arial"/>
              </a:rPr>
              <a:t>Third Outline Level</a:t>
            </a:r>
          </a:p>
          <a:p>
            <a:pPr marL="1728000" lvl="3" indent="-216000" algn="l">
              <a:spcBef>
                <a:spcPts val="567"/>
              </a:spcBef>
              <a:buClr>
                <a:srgbClr val="000000"/>
              </a:buClr>
              <a:buSzPct val="75000"/>
              <a:buFont typeface="Symbol" charset="2"/>
              <a:buChar char=""/>
            </a:pPr>
            <a:r>
              <a:rPr lang="en-US" sz="2000" b="0" u="none" strike="noStrike">
                <a:solidFill>
                  <a:schemeClr val="dk1"/>
                </a:solidFill>
                <a:effectLst/>
                <a:uFillTx/>
                <a:latin typeface="Arial"/>
              </a:rPr>
              <a:t>Fourth Outline Level</a:t>
            </a:r>
          </a:p>
          <a:p>
            <a:pPr marL="2160000" lvl="4" indent="-216000" algn="l">
              <a:spcBef>
                <a:spcPts val="283"/>
              </a:spcBef>
              <a:buClr>
                <a:srgbClr val="000000"/>
              </a:buClr>
              <a:buSzPct val="45000"/>
              <a:buFont typeface="Wingdings" charset="2"/>
              <a:buChar char=""/>
            </a:pPr>
            <a:r>
              <a:rPr lang="en-US" sz="2000" b="0" u="none" strike="noStrike">
                <a:solidFill>
                  <a:schemeClr val="dk1"/>
                </a:solidFill>
                <a:effectLst/>
                <a:uFillTx/>
                <a:latin typeface="Arial"/>
              </a:rPr>
              <a:t>Fifth Outline Level</a:t>
            </a:r>
          </a:p>
          <a:p>
            <a:pPr marL="2592000" lvl="5" indent="-216000" algn="l">
              <a:spcBef>
                <a:spcPts val="283"/>
              </a:spcBef>
              <a:buClr>
                <a:srgbClr val="000000"/>
              </a:buClr>
              <a:buSzPct val="45000"/>
              <a:buFont typeface="Wingdings" charset="2"/>
              <a:buChar char=""/>
            </a:pPr>
            <a:r>
              <a:rPr lang="en-US" sz="2000" b="0" u="none" strike="noStrike">
                <a:solidFill>
                  <a:schemeClr val="dk1"/>
                </a:solidFill>
                <a:effectLst/>
                <a:uFillTx/>
                <a:latin typeface="Arial"/>
              </a:rPr>
              <a:t>Sixth Outline Level</a:t>
            </a:r>
          </a:p>
          <a:p>
            <a:pPr marL="3024000" lvl="6" indent="-216000" algn="l">
              <a:spcBef>
                <a:spcPts val="283"/>
              </a:spcBef>
              <a:buClr>
                <a:srgbClr val="000000"/>
              </a:buClr>
              <a:buSzPct val="45000"/>
              <a:buFont typeface="Wingdings" charset="2"/>
              <a:buChar char=""/>
            </a:pPr>
            <a:r>
              <a:rPr lang="en-US" sz="2000" b="0" u="none" strike="noStrike">
                <a:solidFill>
                  <a:schemeClr val="dk1"/>
                </a:solidFill>
                <a:effectLst/>
                <a:uFillTx/>
                <a:latin typeface="Arial"/>
              </a:rPr>
              <a:t>Seventh Outline Level</a:t>
            </a:r>
          </a:p>
        </p:txBody>
      </p:sp>
    </p:spTree>
    <p:extLst>
      <p:ext uri="{BB962C8B-B14F-4D97-AF65-F5344CB8AC3E}">
        <p14:creationId xmlns:p14="http://schemas.microsoft.com/office/powerpoint/2010/main" val="2628835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35588"/>
            <a:ext cx="10515600" cy="503553"/>
          </a:xfrm>
          <a:solidFill>
            <a:srgbClr val="72BF44"/>
          </a:solidFill>
        </p:spPr>
        <p:txBody>
          <a:bodyPr>
            <a:normAutofit/>
          </a:bodyPr>
          <a:lstStyle>
            <a:lvl1pPr>
              <a:defRPr sz="4000" b="1" cap="sm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838200" y="929639"/>
            <a:ext cx="10515600" cy="5247324"/>
          </a:xfrm>
        </p:spPr>
        <p:txBody>
          <a:bodyPr/>
          <a:lstStyle>
            <a:lvl1pPr>
              <a:buClr>
                <a:srgbClr val="72BF44"/>
              </a:buClr>
              <a:defRPr b="1">
                <a:latin typeface="Calibri" panose="020F0502020204030204" pitchFamily="34" charset="0"/>
                <a:ea typeface="Calibri" panose="020F0502020204030204" pitchFamily="34" charset="0"/>
                <a:cs typeface="Calibri" panose="020F0502020204030204" pitchFamily="34" charset="0"/>
              </a:defRPr>
            </a:lvl1pPr>
            <a:lvl2pPr marL="517525" indent="-228600">
              <a:buClr>
                <a:schemeClr val="tx1">
                  <a:lumMod val="50000"/>
                  <a:lumOff val="50000"/>
                </a:schemeClr>
              </a:buClr>
              <a:buFont typeface="Courier New" panose="02070309020205020404" pitchFamily="49" charset="0"/>
              <a:buChar char="o"/>
              <a:defRPr>
                <a:latin typeface="Calibri" panose="020F0502020204030204" pitchFamily="34" charset="0"/>
                <a:ea typeface="Calibri" panose="020F0502020204030204" pitchFamily="34" charset="0"/>
                <a:cs typeface="Calibri" panose="020F0502020204030204" pitchFamily="34" charset="0"/>
              </a:defRPr>
            </a:lvl2pPr>
            <a:lvl3pPr marL="746125" indent="-228600">
              <a:buClr>
                <a:schemeClr val="tx1">
                  <a:lumMod val="50000"/>
                  <a:lumOff val="50000"/>
                </a:schemeClr>
              </a:buClr>
              <a:buFont typeface="Wingdings" panose="05000000000000000000" pitchFamily="2" charset="2"/>
              <a:buChar char="§"/>
              <a:defRPr>
                <a:latin typeface="Calibri" panose="020F0502020204030204" pitchFamily="34" charset="0"/>
                <a:ea typeface="Calibri" panose="020F0502020204030204" pitchFamily="34" charset="0"/>
                <a:cs typeface="Calibri" panose="020F0502020204030204" pitchFamily="34" charset="0"/>
              </a:defRPr>
            </a:lvl3pPr>
            <a:lvl4pPr marL="974725" indent="-228600">
              <a:buClr>
                <a:schemeClr val="tx1">
                  <a:lumMod val="50000"/>
                  <a:lumOff val="50000"/>
                </a:schemeClr>
              </a:buClr>
              <a:defRPr>
                <a:latin typeface="Calibri" panose="020F0502020204030204" pitchFamily="34" charset="0"/>
                <a:ea typeface="Calibri" panose="020F0502020204030204" pitchFamily="34" charset="0"/>
                <a:cs typeface="Calibri" panose="020F0502020204030204" pitchFamily="34" charset="0"/>
              </a:defRPr>
            </a:lvl4pPr>
            <a:lvl5pPr marL="1143000" indent="-168275">
              <a:buClr>
                <a:schemeClr val="tx1">
                  <a:lumMod val="50000"/>
                  <a:lumOff val="50000"/>
                </a:schemeClr>
              </a:buClr>
              <a:defRPr>
                <a:latin typeface="Calibri" panose="020F0502020204030204" pitchFamily="34" charset="0"/>
                <a:ea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FE8C1D30-3AB8-410F-A3A7-E0D1539DF17E}"/>
              </a:ext>
            </a:extLst>
          </p:cNvPr>
          <p:cNvSpPr/>
          <p:nvPr userDrawn="1"/>
        </p:nvSpPr>
        <p:spPr>
          <a:xfrm>
            <a:off x="335280" y="6546850"/>
            <a:ext cx="11856720" cy="311150"/>
          </a:xfrm>
          <a:prstGeom prst="rect">
            <a:avLst/>
          </a:prstGeom>
          <a:solidFill>
            <a:schemeClr val="bg2">
              <a:lumMod val="50000"/>
            </a:schemeClr>
          </a:solidFill>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1800"/>
          </a:p>
        </p:txBody>
      </p:sp>
      <p:sp>
        <p:nvSpPr>
          <p:cNvPr id="10" name="Rectangle 9">
            <a:extLst>
              <a:ext uri="{FF2B5EF4-FFF2-40B4-BE49-F238E27FC236}">
                <a16:creationId xmlns:a16="http://schemas.microsoft.com/office/drawing/2014/main" id="{5701072C-DDFF-037A-6335-80BFC850697C}"/>
              </a:ext>
            </a:extLst>
          </p:cNvPr>
          <p:cNvSpPr/>
          <p:nvPr userDrawn="1"/>
        </p:nvSpPr>
        <p:spPr>
          <a:xfrm>
            <a:off x="-33867" y="6546850"/>
            <a:ext cx="491067" cy="311150"/>
          </a:xfrm>
          <a:prstGeom prst="rect">
            <a:avLst/>
          </a:prstGeom>
          <a:solidFill>
            <a:srgbClr val="72BF44"/>
          </a:solidFill>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7CFC69FE-66D6-67CB-2611-F24C5EB89DE5}"/>
              </a:ext>
            </a:extLst>
          </p:cNvPr>
          <p:cNvPicPr>
            <a:picLocks noChangeAspect="1"/>
          </p:cNvPicPr>
          <p:nvPr userDrawn="1"/>
        </p:nvPicPr>
        <p:blipFill>
          <a:blip r:embed="rId2"/>
          <a:stretch>
            <a:fillRect/>
          </a:stretch>
        </p:blipFill>
        <p:spPr>
          <a:xfrm>
            <a:off x="5128140" y="6577846"/>
            <a:ext cx="1341240" cy="266276"/>
          </a:xfrm>
          <a:prstGeom prst="rect">
            <a:avLst/>
          </a:prstGeom>
        </p:spPr>
      </p:pic>
      <p:sp>
        <p:nvSpPr>
          <p:cNvPr id="6" name="Slide Number Placeholder 5"/>
          <p:cNvSpPr>
            <a:spLocks noGrp="1"/>
          </p:cNvSpPr>
          <p:nvPr>
            <p:ph type="sldNum" sz="quarter" idx="12"/>
          </p:nvPr>
        </p:nvSpPr>
        <p:spPr>
          <a:xfrm>
            <a:off x="11041380" y="6516700"/>
            <a:ext cx="919480" cy="365125"/>
          </a:xfrm>
        </p:spPr>
        <p:txBody>
          <a:bodyPr/>
          <a:lstStyle>
            <a:lvl1pPr>
              <a:defRPr>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fld id="{1AD907F7-1FCC-4942-8F32-2C764FF11B38}" type="slidenum">
              <a:rPr lang="en-US" smtClean="0"/>
              <a:pPr/>
              <a:t>‹#›</a:t>
            </a:fld>
            <a:endParaRPr lang="en-US"/>
          </a:p>
        </p:txBody>
      </p:sp>
      <p:pic>
        <p:nvPicPr>
          <p:cNvPr id="14" name="Picture 13">
            <a:extLst>
              <a:ext uri="{FF2B5EF4-FFF2-40B4-BE49-F238E27FC236}">
                <a16:creationId xmlns:a16="http://schemas.microsoft.com/office/drawing/2014/main" id="{4B3B1BA2-05BB-B419-1B51-EC0FFFC92A82}"/>
              </a:ext>
            </a:extLst>
          </p:cNvPr>
          <p:cNvPicPr>
            <a:picLocks noChangeAspect="1"/>
          </p:cNvPicPr>
          <p:nvPr userDrawn="1"/>
        </p:nvPicPr>
        <p:blipFill>
          <a:blip r:embed="rId3"/>
          <a:stretch>
            <a:fillRect/>
          </a:stretch>
        </p:blipFill>
        <p:spPr>
          <a:xfrm>
            <a:off x="10782299" y="6239529"/>
            <a:ext cx="1284847" cy="307889"/>
          </a:xfrm>
          <a:prstGeom prst="rect">
            <a:avLst/>
          </a:prstGeom>
        </p:spPr>
      </p:pic>
      <p:sp>
        <p:nvSpPr>
          <p:cNvPr id="4" name="Date Placeholder 3"/>
          <p:cNvSpPr>
            <a:spLocks noGrp="1"/>
          </p:cNvSpPr>
          <p:nvPr>
            <p:ph type="dt" sz="half" idx="10"/>
          </p:nvPr>
        </p:nvSpPr>
        <p:spPr>
          <a:xfrm>
            <a:off x="335281" y="6518276"/>
            <a:ext cx="3279140" cy="365125"/>
          </a:xfrm>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AIAMC  NI X Mtg #3 | Oct 9, 2026</a:t>
            </a:r>
            <a:endParaRPr lang="en-US" sz="1100" dirty="0"/>
          </a:p>
        </p:txBody>
      </p:sp>
    </p:spTree>
    <p:extLst>
      <p:ext uri="{BB962C8B-B14F-4D97-AF65-F5344CB8AC3E}">
        <p14:creationId xmlns:p14="http://schemas.microsoft.com/office/powerpoint/2010/main" val="63012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2982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7680"/>
            <a:ext cx="10972800" cy="8168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68CC9780-5230-0043-98E8-1B6A25155B7F}"/>
              </a:ext>
            </a:extLst>
          </p:cNvPr>
          <p:cNvSpPr/>
          <p:nvPr userDrawn="1"/>
        </p:nvSpPr>
        <p:spPr>
          <a:xfrm>
            <a:off x="0" y="6593712"/>
            <a:ext cx="406400" cy="264288"/>
          </a:xfrm>
          <a:prstGeom prst="rect">
            <a:avLst/>
          </a:prstGeom>
          <a:solidFill>
            <a:srgbClr val="72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83401891-CC52-8947-9762-A9C5903112ED}"/>
              </a:ext>
            </a:extLst>
          </p:cNvPr>
          <p:cNvSpPr/>
          <p:nvPr userDrawn="1"/>
        </p:nvSpPr>
        <p:spPr>
          <a:xfrm>
            <a:off x="406400" y="6593712"/>
            <a:ext cx="11785600" cy="26428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37682329"/>
      </p:ext>
    </p:extLst>
  </p:cSld>
  <p:clrMap bg1="lt1" tx1="dk1" bg2="lt2" tx2="dk2" accent1="accent1" accent2="accent2" accent3="accent3" accent4="accent4" accent5="accent5" accent6="accent6" hlink="hlink" folHlink="folHlink"/>
  <p:sldLayoutIdLst>
    <p:sldLayoutId id="2147483682" r:id="rId1"/>
    <p:sldLayoutId id="2147483664" r:id="rId2"/>
    <p:sldLayoutId id="2147483661" r:id="rId3"/>
    <p:sldLayoutId id="2147483662" r:id="rId4"/>
    <p:sldLayoutId id="2147483676" r:id="rId5"/>
    <p:sldLayoutId id="2147483663" r:id="rId6"/>
  </p:sldLayoutIdLst>
  <p:txStyles>
    <p:titleStyle>
      <a:lvl1pPr algn="l" defTabSz="914377" rtl="0" eaLnBrk="1" latinLnBrk="0" hangingPunct="1">
        <a:lnSpc>
          <a:spcPct val="90000"/>
        </a:lnSpc>
        <a:spcBef>
          <a:spcPct val="0"/>
        </a:spcBef>
        <a:buNone/>
        <a:defRPr sz="3733" kern="1200">
          <a:solidFill>
            <a:srgbClr val="72BF44"/>
          </a:solidFill>
          <a:latin typeface="+mj-lt"/>
          <a:ea typeface="+mj-ea"/>
          <a:cs typeface="+mj-cs"/>
        </a:defRPr>
      </a:lvl1pPr>
    </p:titleStyle>
    <p:bodyStyle>
      <a:lvl1pPr marL="228594" indent="-228594" algn="l" defTabSz="914377" rtl="0" eaLnBrk="1" latinLnBrk="0" hangingPunct="1">
        <a:lnSpc>
          <a:spcPct val="90000"/>
        </a:lnSpc>
        <a:spcBef>
          <a:spcPts val="1000"/>
        </a:spcBef>
        <a:buClr>
          <a:srgbClr val="72BF44"/>
        </a:buClr>
        <a:buFont typeface="Wingdings" pitchFamily="2" charset="2"/>
        <a:buChar char="§"/>
        <a:defRPr sz="2800" kern="1200">
          <a:solidFill>
            <a:schemeClr val="bg2">
              <a:lumMod val="50000"/>
            </a:schemeClr>
          </a:solidFill>
          <a:latin typeface="+mn-lt"/>
          <a:ea typeface="+mn-ea"/>
          <a:cs typeface="+mn-cs"/>
        </a:defRPr>
      </a:lvl1pPr>
      <a:lvl2pPr marL="685783" indent="-228594" algn="l" defTabSz="914377" rtl="0" eaLnBrk="1" latinLnBrk="0" hangingPunct="1">
        <a:lnSpc>
          <a:spcPct val="90000"/>
        </a:lnSpc>
        <a:spcBef>
          <a:spcPts val="500"/>
        </a:spcBef>
        <a:buClr>
          <a:srgbClr val="72BF44"/>
        </a:buClr>
        <a:buFont typeface="System Font Regular"/>
        <a:buChar char="&gt;"/>
        <a:defRPr sz="2400" kern="1200">
          <a:solidFill>
            <a:schemeClr val="bg2">
              <a:lumMod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145143" y="68660"/>
            <a:ext cx="2612571" cy="28575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145143" y="400050"/>
            <a:ext cx="2612571" cy="1131491"/>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45143" y="1589088"/>
            <a:ext cx="677333" cy="9128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9pPr>
          </a:lstStyle>
          <a:p>
            <a:endParaRPr/>
          </a:p>
        </p:txBody>
      </p:sp>
      <p:sp>
        <p:nvSpPr>
          <p:cNvPr id="9" name="Google Shape;9;p4"/>
          <p:cNvSpPr txBox="1">
            <a:spLocks noGrp="1"/>
          </p:cNvSpPr>
          <p:nvPr>
            <p:ph type="ftr" idx="11"/>
          </p:nvPr>
        </p:nvSpPr>
        <p:spPr>
          <a:xfrm>
            <a:off x="991810" y="1589088"/>
            <a:ext cx="919238" cy="9128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450" b="0" i="0" u="none" strike="noStrike" cap="none">
                <a:solidFill>
                  <a:schemeClr val="dk1"/>
                </a:solidFill>
                <a:latin typeface="Calibri"/>
                <a:ea typeface="Calibri"/>
                <a:cs typeface="Calibri"/>
                <a:sym typeface="Calibri"/>
              </a:defRPr>
            </a:lvl9pPr>
          </a:lstStyle>
          <a:p>
            <a:endParaRPr/>
          </a:p>
        </p:txBody>
      </p:sp>
      <p:sp>
        <p:nvSpPr>
          <p:cNvPr id="10" name="Google Shape;10;p4"/>
          <p:cNvSpPr txBox="1">
            <a:spLocks noGrp="1"/>
          </p:cNvSpPr>
          <p:nvPr>
            <p:ph type="sldNum" idx="12"/>
          </p:nvPr>
        </p:nvSpPr>
        <p:spPr>
          <a:xfrm>
            <a:off x="2080381" y="1589088"/>
            <a:ext cx="677333" cy="9128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00" b="0" i="0" u="none" strike="noStrike" cap="none">
                <a:solidFill>
                  <a:srgbClr val="888888"/>
                </a:solidFill>
                <a:latin typeface="Calibri"/>
                <a:ea typeface="Calibri"/>
                <a:cs typeface="Calibri"/>
                <a:sym typeface="Calibri"/>
              </a:defRPr>
            </a:lvl1pPr>
            <a:lvl2pPr marL="0" marR="0" lvl="1" indent="0" algn="r" rtl="0">
              <a:spcBef>
                <a:spcPts val="0"/>
              </a:spcBef>
              <a:buNone/>
              <a:defRPr sz="300" b="0" i="0" u="none" strike="noStrike" cap="none">
                <a:solidFill>
                  <a:srgbClr val="888888"/>
                </a:solidFill>
                <a:latin typeface="Calibri"/>
                <a:ea typeface="Calibri"/>
                <a:cs typeface="Calibri"/>
                <a:sym typeface="Calibri"/>
              </a:defRPr>
            </a:lvl2pPr>
            <a:lvl3pPr marL="0" marR="0" lvl="2" indent="0" algn="r" rtl="0">
              <a:spcBef>
                <a:spcPts val="0"/>
              </a:spcBef>
              <a:buNone/>
              <a:defRPr sz="300" b="0" i="0" u="none" strike="noStrike" cap="none">
                <a:solidFill>
                  <a:srgbClr val="888888"/>
                </a:solidFill>
                <a:latin typeface="Calibri"/>
                <a:ea typeface="Calibri"/>
                <a:cs typeface="Calibri"/>
                <a:sym typeface="Calibri"/>
              </a:defRPr>
            </a:lvl3pPr>
            <a:lvl4pPr marL="0" marR="0" lvl="3" indent="0" algn="r" rtl="0">
              <a:spcBef>
                <a:spcPts val="0"/>
              </a:spcBef>
              <a:buNone/>
              <a:defRPr sz="300" b="0" i="0" u="none" strike="noStrike" cap="none">
                <a:solidFill>
                  <a:srgbClr val="888888"/>
                </a:solidFill>
                <a:latin typeface="Calibri"/>
                <a:ea typeface="Calibri"/>
                <a:cs typeface="Calibri"/>
                <a:sym typeface="Calibri"/>
              </a:defRPr>
            </a:lvl4pPr>
            <a:lvl5pPr marL="0" marR="0" lvl="4" indent="0" algn="r" rtl="0">
              <a:spcBef>
                <a:spcPts val="0"/>
              </a:spcBef>
              <a:buNone/>
              <a:defRPr sz="300" b="0" i="0" u="none" strike="noStrike" cap="none">
                <a:solidFill>
                  <a:srgbClr val="888888"/>
                </a:solidFill>
                <a:latin typeface="Calibri"/>
                <a:ea typeface="Calibri"/>
                <a:cs typeface="Calibri"/>
                <a:sym typeface="Calibri"/>
              </a:defRPr>
            </a:lvl5pPr>
            <a:lvl6pPr marL="0" marR="0" lvl="5" indent="0" algn="r" rtl="0">
              <a:spcBef>
                <a:spcPts val="0"/>
              </a:spcBef>
              <a:buNone/>
              <a:defRPr sz="300" b="0" i="0" u="none" strike="noStrike" cap="none">
                <a:solidFill>
                  <a:srgbClr val="888888"/>
                </a:solidFill>
                <a:latin typeface="Calibri"/>
                <a:ea typeface="Calibri"/>
                <a:cs typeface="Calibri"/>
                <a:sym typeface="Calibri"/>
              </a:defRPr>
            </a:lvl6pPr>
            <a:lvl7pPr marL="0" marR="0" lvl="6" indent="0" algn="r" rtl="0">
              <a:spcBef>
                <a:spcPts val="0"/>
              </a:spcBef>
              <a:buNone/>
              <a:defRPr sz="300" b="0" i="0" u="none" strike="noStrike" cap="none">
                <a:solidFill>
                  <a:srgbClr val="888888"/>
                </a:solidFill>
                <a:latin typeface="Calibri"/>
                <a:ea typeface="Calibri"/>
                <a:cs typeface="Calibri"/>
                <a:sym typeface="Calibri"/>
              </a:defRPr>
            </a:lvl7pPr>
            <a:lvl8pPr marL="0" marR="0" lvl="7" indent="0" algn="r" rtl="0">
              <a:spcBef>
                <a:spcPts val="0"/>
              </a:spcBef>
              <a:buNone/>
              <a:defRPr sz="300" b="0" i="0" u="none" strike="noStrike" cap="none">
                <a:solidFill>
                  <a:srgbClr val="888888"/>
                </a:solidFill>
                <a:latin typeface="Calibri"/>
                <a:ea typeface="Calibri"/>
                <a:cs typeface="Calibri"/>
                <a:sym typeface="Calibri"/>
              </a:defRPr>
            </a:lvl8pPr>
            <a:lvl9pPr marL="0" marR="0" lvl="8" indent="0" algn="r" rtl="0">
              <a:spcBef>
                <a:spcPts val="0"/>
              </a:spcBef>
              <a:buNone/>
              <a:defRPr sz="3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47204466"/>
      </p:ext>
    </p:extLst>
  </p:cSld>
  <p:clrMap bg1="lt1" tx1="dk1" bg2="dk2" tx2="lt2" accent1="accent1" accent2="accent2" accent3="accent3" accent4="accent4" accent5="accent5" accent6="accent6" hlink="hlink" folHlink="folHlink"/>
  <p:sldLayoutIdLst>
    <p:sldLayoutId id="2147483684"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487680"/>
            <a:ext cx="10972800" cy="8168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68CC9780-5230-0043-98E8-1B6A25155B7F}"/>
              </a:ext>
            </a:extLst>
          </p:cNvPr>
          <p:cNvSpPr/>
          <p:nvPr userDrawn="1"/>
        </p:nvSpPr>
        <p:spPr>
          <a:xfrm>
            <a:off x="0" y="6593712"/>
            <a:ext cx="406400" cy="264288"/>
          </a:xfrm>
          <a:prstGeom prst="rect">
            <a:avLst/>
          </a:prstGeom>
          <a:solidFill>
            <a:srgbClr val="72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072" eaLnBrk="1" fontAlgn="auto" latinLnBrk="0" hangingPunct="1">
              <a:lnSpc>
                <a:spcPct val="100000"/>
              </a:lnSpc>
              <a:spcBef>
                <a:spcPts val="0"/>
              </a:spcBef>
              <a:spcAft>
                <a:spcPts val="0"/>
              </a:spcAft>
              <a:buClrTx/>
              <a:buSzTx/>
              <a:buFontTx/>
              <a:buNone/>
              <a:tabLst/>
              <a:defRPr/>
            </a:pPr>
            <a:endParaRPr kumimoji="0" lang="en-US" sz="1890" b="0" i="0" u="none" strike="noStrike" kern="0" cap="none" spc="0" normalizeH="0" baseline="0" noProof="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83401891-CC52-8947-9762-A9C5903112ED}"/>
              </a:ext>
            </a:extLst>
          </p:cNvPr>
          <p:cNvSpPr/>
          <p:nvPr userDrawn="1"/>
        </p:nvSpPr>
        <p:spPr>
          <a:xfrm>
            <a:off x="406400" y="6593712"/>
            <a:ext cx="11785600" cy="26428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072" eaLnBrk="1" fontAlgn="auto" latinLnBrk="0" hangingPunct="1">
              <a:lnSpc>
                <a:spcPct val="100000"/>
              </a:lnSpc>
              <a:spcBef>
                <a:spcPts val="0"/>
              </a:spcBef>
              <a:spcAft>
                <a:spcPts val="0"/>
              </a:spcAft>
              <a:buClrTx/>
              <a:buSzTx/>
              <a:buFontTx/>
              <a:buNone/>
              <a:tabLst/>
              <a:defRPr/>
            </a:pPr>
            <a:endParaRPr kumimoji="0" lang="en-US" sz="189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75719359"/>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720072" rtl="0" eaLnBrk="1" latinLnBrk="0" hangingPunct="1">
        <a:lnSpc>
          <a:spcPct val="90000"/>
        </a:lnSpc>
        <a:spcBef>
          <a:spcPct val="0"/>
        </a:spcBef>
        <a:buNone/>
        <a:defRPr sz="2940" kern="1200">
          <a:solidFill>
            <a:srgbClr val="72BF44"/>
          </a:solidFill>
          <a:latin typeface="+mj-lt"/>
          <a:ea typeface="+mj-ea"/>
          <a:cs typeface="+mj-cs"/>
        </a:defRPr>
      </a:lvl1pPr>
    </p:titleStyle>
    <p:bodyStyle>
      <a:lvl1pPr marL="180018" indent="-180018" algn="l" defTabSz="720072" rtl="0" eaLnBrk="1" latinLnBrk="0" hangingPunct="1">
        <a:lnSpc>
          <a:spcPct val="90000"/>
        </a:lnSpc>
        <a:spcBef>
          <a:spcPts val="789"/>
        </a:spcBef>
        <a:buClr>
          <a:srgbClr val="72BF44"/>
        </a:buClr>
        <a:buFont typeface="Wingdings" pitchFamily="2" charset="2"/>
        <a:buChar char="§"/>
        <a:defRPr sz="2205" kern="1200">
          <a:solidFill>
            <a:schemeClr val="bg2">
              <a:lumMod val="50000"/>
            </a:schemeClr>
          </a:solidFill>
          <a:latin typeface="+mn-lt"/>
          <a:ea typeface="+mn-ea"/>
          <a:cs typeface="+mn-cs"/>
        </a:defRPr>
      </a:lvl1pPr>
      <a:lvl2pPr marL="540055" indent="-180018" algn="l" defTabSz="720072" rtl="0" eaLnBrk="1" latinLnBrk="0" hangingPunct="1">
        <a:lnSpc>
          <a:spcPct val="90000"/>
        </a:lnSpc>
        <a:spcBef>
          <a:spcPts val="394"/>
        </a:spcBef>
        <a:buClr>
          <a:srgbClr val="72BF44"/>
        </a:buClr>
        <a:buFont typeface="System Font Regular"/>
        <a:buChar char="&gt;"/>
        <a:defRPr sz="1890" kern="1200">
          <a:solidFill>
            <a:schemeClr val="bg2">
              <a:lumMod val="50000"/>
            </a:schemeClr>
          </a:solidFill>
          <a:latin typeface="+mn-lt"/>
          <a:ea typeface="+mn-ea"/>
          <a:cs typeface="+mn-cs"/>
        </a:defRPr>
      </a:lvl2pPr>
      <a:lvl3pPr marL="900091" indent="-180018" algn="l" defTabSz="720072" rtl="0" eaLnBrk="1" latinLnBrk="0" hangingPunct="1">
        <a:lnSpc>
          <a:spcPct val="90000"/>
        </a:lnSpc>
        <a:spcBef>
          <a:spcPts val="394"/>
        </a:spcBef>
        <a:buFont typeface="Arial" panose="020B0604020202020204" pitchFamily="34" charset="0"/>
        <a:buChar char="•"/>
        <a:defRPr sz="1575" kern="1200">
          <a:solidFill>
            <a:schemeClr val="bg2">
              <a:lumMod val="50000"/>
            </a:schemeClr>
          </a:solidFill>
          <a:latin typeface="+mn-lt"/>
          <a:ea typeface="+mn-ea"/>
          <a:cs typeface="+mn-cs"/>
        </a:defRPr>
      </a:lvl3pPr>
      <a:lvl4pPr marL="1260127"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4pPr>
      <a:lvl5pPr marL="1620163"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5pPr>
      <a:lvl6pPr marL="1980199"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6pPr>
      <a:lvl7pPr marL="2340235"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7pPr>
      <a:lvl8pPr marL="2700270"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8pPr>
      <a:lvl9pPr marL="3060307"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9pPr>
    </p:bodyStyle>
    <p:otherStyle>
      <a:defPPr>
        <a:defRPr lang="en-US"/>
      </a:defPPr>
      <a:lvl1pPr marL="0" algn="l" defTabSz="720072" rtl="0" eaLnBrk="1" latinLnBrk="0" hangingPunct="1">
        <a:defRPr sz="1419" kern="1200">
          <a:solidFill>
            <a:schemeClr val="tx1"/>
          </a:solidFill>
          <a:latin typeface="+mn-lt"/>
          <a:ea typeface="+mn-ea"/>
          <a:cs typeface="+mn-cs"/>
        </a:defRPr>
      </a:lvl1pPr>
      <a:lvl2pPr marL="360036" algn="l" defTabSz="720072" rtl="0" eaLnBrk="1" latinLnBrk="0" hangingPunct="1">
        <a:defRPr sz="1419" kern="1200">
          <a:solidFill>
            <a:schemeClr val="tx1"/>
          </a:solidFill>
          <a:latin typeface="+mn-lt"/>
          <a:ea typeface="+mn-ea"/>
          <a:cs typeface="+mn-cs"/>
        </a:defRPr>
      </a:lvl2pPr>
      <a:lvl3pPr marL="720072" algn="l" defTabSz="720072" rtl="0" eaLnBrk="1" latinLnBrk="0" hangingPunct="1">
        <a:defRPr sz="1419" kern="1200">
          <a:solidFill>
            <a:schemeClr val="tx1"/>
          </a:solidFill>
          <a:latin typeface="+mn-lt"/>
          <a:ea typeface="+mn-ea"/>
          <a:cs typeface="+mn-cs"/>
        </a:defRPr>
      </a:lvl3pPr>
      <a:lvl4pPr marL="1080108" algn="l" defTabSz="720072" rtl="0" eaLnBrk="1" latinLnBrk="0" hangingPunct="1">
        <a:defRPr sz="1419" kern="1200">
          <a:solidFill>
            <a:schemeClr val="tx1"/>
          </a:solidFill>
          <a:latin typeface="+mn-lt"/>
          <a:ea typeface="+mn-ea"/>
          <a:cs typeface="+mn-cs"/>
        </a:defRPr>
      </a:lvl4pPr>
      <a:lvl5pPr marL="1440144" algn="l" defTabSz="720072" rtl="0" eaLnBrk="1" latinLnBrk="0" hangingPunct="1">
        <a:defRPr sz="1419" kern="1200">
          <a:solidFill>
            <a:schemeClr val="tx1"/>
          </a:solidFill>
          <a:latin typeface="+mn-lt"/>
          <a:ea typeface="+mn-ea"/>
          <a:cs typeface="+mn-cs"/>
        </a:defRPr>
      </a:lvl5pPr>
      <a:lvl6pPr marL="1800180" algn="l" defTabSz="720072" rtl="0" eaLnBrk="1" latinLnBrk="0" hangingPunct="1">
        <a:defRPr sz="1419" kern="1200">
          <a:solidFill>
            <a:schemeClr val="tx1"/>
          </a:solidFill>
          <a:latin typeface="+mn-lt"/>
          <a:ea typeface="+mn-ea"/>
          <a:cs typeface="+mn-cs"/>
        </a:defRPr>
      </a:lvl6pPr>
      <a:lvl7pPr marL="2160217" algn="l" defTabSz="720072" rtl="0" eaLnBrk="1" latinLnBrk="0" hangingPunct="1">
        <a:defRPr sz="1419" kern="1200">
          <a:solidFill>
            <a:schemeClr val="tx1"/>
          </a:solidFill>
          <a:latin typeface="+mn-lt"/>
          <a:ea typeface="+mn-ea"/>
          <a:cs typeface="+mn-cs"/>
        </a:defRPr>
      </a:lvl7pPr>
      <a:lvl8pPr marL="2520252" algn="l" defTabSz="720072" rtl="0" eaLnBrk="1" latinLnBrk="0" hangingPunct="1">
        <a:defRPr sz="1419" kern="1200">
          <a:solidFill>
            <a:schemeClr val="tx1"/>
          </a:solidFill>
          <a:latin typeface="+mn-lt"/>
          <a:ea typeface="+mn-ea"/>
          <a:cs typeface="+mn-cs"/>
        </a:defRPr>
      </a:lvl8pPr>
      <a:lvl9pPr marL="2880288" algn="l" defTabSz="720072" rtl="0" eaLnBrk="1" latinLnBrk="0" hangingPunct="1">
        <a:defRPr sz="141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57697"/>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A2E6B0-096C-4169-9362-FB3C79BC1D22}" type="datetime1">
              <a:rPr lang="en-US" smtClean="0"/>
              <a:t>10/2/2026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D907F7-1FCC-4942-8F32-2C764FF11B38}" type="slidenum">
              <a:rPr lang="en-US" smtClean="0"/>
              <a:t>‹#›</a:t>
            </a:fld>
            <a:endParaRPr lang="en-US"/>
          </a:p>
        </p:txBody>
      </p:sp>
    </p:spTree>
    <p:extLst>
      <p:ext uri="{BB962C8B-B14F-4D97-AF65-F5344CB8AC3E}">
        <p14:creationId xmlns:p14="http://schemas.microsoft.com/office/powerpoint/2010/main" val="826086061"/>
      </p:ext>
    </p:extLst>
  </p:cSld>
  <p:clrMap bg1="lt1" tx1="dk1" bg2="lt2" tx2="dk2" accent1="accent1" accent2="accent2" accent3="accent3" accent4="accent4" accent5="accent5" accent6="accent6" hlink="hlink" folHlink="folHlink"/>
  <p:sldLayoutIdLst>
    <p:sldLayoutId id="214748369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58602519"/>
      </p:ext>
    </p:extLst>
  </p:cSld>
  <p:clrMap bg1="lt1" tx1="dk1" bg2="lt2" tx2="dk2" accent1="accent1" accent2="accent2" accent3="accent3" accent4="accent4" accent5="accent5" accent6="accent6" hlink="hlink" folHlink="folHlink"/>
  <p:sldLayoutIdLst>
    <p:sldLayoutId id="2147483692" r:id="rId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chart" Target="../charts/char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0.xml"/><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41.emf"/><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502919" y="2735030"/>
            <a:ext cx="10972800" cy="3369982"/>
          </a:xfrm>
        </p:spPr>
        <p:txBody>
          <a:bodyPr>
            <a:normAutofit/>
          </a:bodyPr>
          <a:lstStyle/>
          <a:p>
            <a:pPr algn="ctr"/>
            <a:endParaRPr lang="en-US" sz="2133" dirty="0"/>
          </a:p>
          <a:p>
            <a:pPr algn="ctr"/>
            <a:r>
              <a:rPr lang="en-US" sz="2133" dirty="0">
                <a:solidFill>
                  <a:srgbClr val="92D050"/>
                </a:solidFill>
              </a:rPr>
              <a:t>Virginia Mason Franciscan Health</a:t>
            </a:r>
          </a:p>
          <a:p>
            <a:pPr algn="ctr"/>
            <a:r>
              <a:rPr lang="en-US" sz="2133" dirty="0">
                <a:solidFill>
                  <a:srgbClr val="92D050"/>
                </a:solidFill>
              </a:rPr>
              <a:t>UnityPoint Des Moines</a:t>
            </a:r>
          </a:p>
          <a:p>
            <a:pPr algn="ctr"/>
            <a:r>
              <a:rPr lang="en-US" sz="2133" dirty="0">
                <a:solidFill>
                  <a:srgbClr val="92D050"/>
                </a:solidFill>
              </a:rPr>
              <a:t>OhioHealth (DUET)</a:t>
            </a:r>
          </a:p>
          <a:p>
            <a:pPr algn="ctr"/>
            <a:r>
              <a:rPr lang="en-US" sz="2133" dirty="0">
                <a:solidFill>
                  <a:srgbClr val="92D050"/>
                </a:solidFill>
              </a:rPr>
              <a:t>Cleveland Clinic </a:t>
            </a:r>
          </a:p>
          <a:p>
            <a:pPr algn="ctr"/>
            <a:r>
              <a:rPr lang="en-US" sz="2133" dirty="0">
                <a:solidFill>
                  <a:srgbClr val="92D050"/>
                </a:solidFill>
              </a:rPr>
              <a:t>Kaiser Permanente</a:t>
            </a:r>
          </a:p>
          <a:p>
            <a:pPr algn="ctr"/>
            <a:r>
              <a:rPr lang="en-US" sz="2133" dirty="0">
                <a:solidFill>
                  <a:srgbClr val="92D050"/>
                </a:solidFill>
              </a:rPr>
              <a:t>Aurora Health Care (Professionalism)</a:t>
            </a:r>
          </a:p>
          <a:p>
            <a:pPr algn="ctr"/>
            <a:r>
              <a:rPr lang="en-US" sz="2133" dirty="0">
                <a:solidFill>
                  <a:srgbClr val="92D050"/>
                </a:solidFill>
              </a:rPr>
              <a:t>RWJBH Monmouth Medical Center</a:t>
            </a:r>
          </a:p>
          <a:p>
            <a:pPr algn="ctr"/>
            <a:endParaRPr lang="en-US" sz="2133" dirty="0"/>
          </a:p>
          <a:p>
            <a:pPr algn="ctr"/>
            <a:endParaRPr lang="en-US" sz="2133" dirty="0"/>
          </a:p>
          <a:p>
            <a:pPr algn="ctr"/>
            <a:endParaRPr lang="en-US" sz="2133" dirty="0"/>
          </a:p>
        </p:txBody>
      </p:sp>
      <p:pic>
        <p:nvPicPr>
          <p:cNvPr id="8" name="Picture 7" descr="A close up of a sign&#10;&#10;Description automatically generated">
            <a:extLst>
              <a:ext uri="{FF2B5EF4-FFF2-40B4-BE49-F238E27FC236}">
                <a16:creationId xmlns:a16="http://schemas.microsoft.com/office/drawing/2014/main" id="{1C15B287-F599-4F84-9E04-4ECD45B8E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845" y="270492"/>
            <a:ext cx="1935573" cy="595065"/>
          </a:xfrm>
          <a:prstGeom prst="rect">
            <a:avLst/>
          </a:prstGeom>
        </p:spPr>
      </p:pic>
      <p:sp>
        <p:nvSpPr>
          <p:cNvPr id="12" name="TextBox 11">
            <a:extLst>
              <a:ext uri="{FF2B5EF4-FFF2-40B4-BE49-F238E27FC236}">
                <a16:creationId xmlns:a16="http://schemas.microsoft.com/office/drawing/2014/main" id="{D49D54D1-C346-4FD0-8F4A-063D8FBAA1B3}"/>
              </a:ext>
            </a:extLst>
          </p:cNvPr>
          <p:cNvSpPr txBox="1"/>
          <p:nvPr/>
        </p:nvSpPr>
        <p:spPr>
          <a:xfrm>
            <a:off x="169845" y="6105012"/>
            <a:ext cx="3618269" cy="307777"/>
          </a:xfrm>
          <a:prstGeom prst="rect">
            <a:avLst/>
          </a:prstGeom>
          <a:noFill/>
        </p:spPr>
        <p:txBody>
          <a:bodyPr wrap="square" rtlCol="0">
            <a:spAutoFit/>
          </a:bodyPr>
          <a:lstStyle/>
          <a:p>
            <a:pPr defTabSz="609585"/>
            <a:r>
              <a:rPr lang="en-US" sz="1400" dirty="0">
                <a:solidFill>
                  <a:srgbClr val="E7E6E6">
                    <a:lumMod val="50000"/>
                  </a:srgbClr>
                </a:solidFill>
                <a:latin typeface="Calibri" panose="020F0502020204030204"/>
              </a:rPr>
              <a:t>NI X Meeting Three Storyboard Presentations </a:t>
            </a:r>
          </a:p>
        </p:txBody>
      </p:sp>
      <p:sp>
        <p:nvSpPr>
          <p:cNvPr id="13" name="TextBox 12">
            <a:extLst>
              <a:ext uri="{FF2B5EF4-FFF2-40B4-BE49-F238E27FC236}">
                <a16:creationId xmlns:a16="http://schemas.microsoft.com/office/drawing/2014/main" id="{97156C59-BEA4-4BDD-92F8-EAD757FE4D61}"/>
              </a:ext>
            </a:extLst>
          </p:cNvPr>
          <p:cNvSpPr txBox="1"/>
          <p:nvPr/>
        </p:nvSpPr>
        <p:spPr>
          <a:xfrm>
            <a:off x="490875" y="1092372"/>
            <a:ext cx="11210249" cy="3016210"/>
          </a:xfrm>
          <a:prstGeom prst="rect">
            <a:avLst/>
          </a:prstGeom>
          <a:noFill/>
        </p:spPr>
        <p:txBody>
          <a:bodyPr wrap="square" rtlCol="0">
            <a:spAutoFit/>
          </a:bodyPr>
          <a:lstStyle/>
          <a:p>
            <a:pPr algn="ctr" defTabSz="609585"/>
            <a:r>
              <a:rPr lang="en-US" sz="3200" b="1" dirty="0">
                <a:solidFill>
                  <a:srgbClr val="70AD47"/>
                </a:solidFill>
              </a:rPr>
              <a:t>WELCOME COHORT ONE! </a:t>
            </a:r>
          </a:p>
          <a:p>
            <a:pPr algn="ctr" defTabSz="609585"/>
            <a:endParaRPr lang="en-US" sz="1800" i="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endParaRPr>
          </a:p>
          <a:p>
            <a:pPr algn="ctr" defTabSz="609585"/>
            <a:r>
              <a:rPr lang="en-US" sz="1800" i="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rPr>
              <a:t>Deborah Simpson, PhD, Director – Education, Aurora Health Care</a:t>
            </a:r>
          </a:p>
          <a:p>
            <a:pPr algn="ctr" defTabSz="609585"/>
            <a:r>
              <a:rPr lang="en-US" sz="1800" i="1" dirty="0">
                <a:solidFill>
                  <a:schemeClr val="bg2">
                    <a:lumMod val="50000"/>
                  </a:schemeClr>
                </a:solidFill>
                <a:effectLst/>
                <a:latin typeface="Calibri" panose="020F0502020204030204" pitchFamily="34" charset="0"/>
                <a:ea typeface="Times New Roman" panose="02020603050405020304" pitchFamily="18" charset="0"/>
                <a:cs typeface="Calibri" panose="020F0502020204030204" pitchFamily="34" charset="0"/>
              </a:rPr>
              <a:t>Carla DewBerry, Healthcare Attorney, DewBerry Legal</a:t>
            </a:r>
          </a:p>
          <a:p>
            <a:pPr algn="ctr" defTabSz="609585"/>
            <a:r>
              <a:rPr lang="en-US" sz="1800" i="1" dirty="0">
                <a:solidFill>
                  <a:schemeClr val="bg2">
                    <a:lumMod val="50000"/>
                  </a:schemeClr>
                </a:solidFill>
                <a:effectLst/>
                <a:latin typeface="Calibri" panose="020F0502020204030204" pitchFamily="34" charset="0"/>
                <a:ea typeface="Times New Roman" panose="02020603050405020304" pitchFamily="18" charset="0"/>
                <a:cs typeface="Calibri" panose="020F0502020204030204" pitchFamily="34" charset="0"/>
              </a:rPr>
              <a:t>Lisa Howley, PhD, Senior Director, Transforming Medical Education, Association of American Medical Colleges </a:t>
            </a:r>
          </a:p>
          <a:p>
            <a:pPr algn="ctr" defTabSz="609585"/>
            <a:endParaRPr lang="en-US" sz="1800" i="1" dirty="0">
              <a:solidFill>
                <a:schemeClr val="bg2">
                  <a:lumMod val="50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ctr" defTabSz="609585"/>
            <a:endParaRPr lang="en-US" sz="1800" dirty="0">
              <a:solidFill>
                <a:schemeClr val="bg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ctr" defTabSz="609585"/>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ctr" defTabSz="609585"/>
            <a:endParaRPr lang="en-US" sz="3200" b="1" dirty="0">
              <a:solidFill>
                <a:srgbClr val="70AD47"/>
              </a:solidFill>
            </a:endParaRPr>
          </a:p>
        </p:txBody>
      </p:sp>
    </p:spTree>
    <p:extLst>
      <p:ext uri="{BB962C8B-B14F-4D97-AF65-F5344CB8AC3E}">
        <p14:creationId xmlns:p14="http://schemas.microsoft.com/office/powerpoint/2010/main" val="444888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292B1-4640-4ABB-844B-EA84F3B787F9}"/>
              </a:ext>
            </a:extLst>
          </p:cNvPr>
          <p:cNvSpPr>
            <a:spLocks noGrp="1"/>
          </p:cNvSpPr>
          <p:nvPr>
            <p:ph idx="1"/>
          </p:nvPr>
        </p:nvSpPr>
        <p:spPr>
          <a:xfrm>
            <a:off x="2330115" y="5654842"/>
            <a:ext cx="8033085" cy="844586"/>
          </a:xfrm>
        </p:spPr>
        <p:txBody>
          <a:bodyPr>
            <a:normAutofit fontScale="77500" lnSpcReduction="2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indent="0" algn="ctr">
              <a:buNone/>
            </a:pPr>
            <a:endParaRPr lang="en-US" sz="2000" dirty="0">
              <a:solidFill>
                <a:schemeClr val="bg2">
                  <a:lumMod val="50000"/>
                </a:schemeClr>
              </a:solidFill>
            </a:endParaRPr>
          </a:p>
          <a:p>
            <a:pPr indent="0" algn="ctr">
              <a:buNone/>
            </a:pPr>
            <a:r>
              <a:rPr lang="en-US" sz="1800" i="1" dirty="0">
                <a:solidFill>
                  <a:schemeClr val="bg2">
                    <a:lumMod val="50000"/>
                  </a:schemeClr>
                </a:solidFill>
              </a:rPr>
              <a:t>1:00 – 1:10 pm: Suggested Break time</a:t>
            </a:r>
          </a:p>
          <a:p>
            <a:pPr indent="0" algn="ctr">
              <a:buNone/>
            </a:pPr>
            <a:r>
              <a:rPr lang="en-US" sz="1800" i="1" dirty="0">
                <a:solidFill>
                  <a:schemeClr val="bg2">
                    <a:lumMod val="50000"/>
                  </a:schemeClr>
                </a:solidFill>
              </a:rPr>
              <a:t> (Facilitators and team to determine when/if a short break is needed)</a:t>
            </a:r>
          </a:p>
        </p:txBody>
      </p:sp>
      <p:pic>
        <p:nvPicPr>
          <p:cNvPr id="5" name="Picture 4">
            <a:extLst>
              <a:ext uri="{FF2B5EF4-FFF2-40B4-BE49-F238E27FC236}">
                <a16:creationId xmlns:a16="http://schemas.microsoft.com/office/drawing/2014/main" id="{BA2118D5-0B3A-4C23-AB0B-60A5F2322182}"/>
              </a:ext>
            </a:extLst>
          </p:cNvPr>
          <p:cNvPicPr>
            <a:picLocks noChangeAspect="1"/>
          </p:cNvPicPr>
          <p:nvPr/>
        </p:nvPicPr>
        <p:blipFill>
          <a:blip r:embed="rId3"/>
          <a:stretch>
            <a:fillRect/>
          </a:stretch>
        </p:blipFill>
        <p:spPr>
          <a:xfrm>
            <a:off x="10517572" y="4878774"/>
            <a:ext cx="1398137" cy="1349365"/>
          </a:xfrm>
          <a:prstGeom prst="rect">
            <a:avLst/>
          </a:prstGeom>
        </p:spPr>
      </p:pic>
      <p:sp>
        <p:nvSpPr>
          <p:cNvPr id="2" name="Title 1">
            <a:extLst>
              <a:ext uri="{FF2B5EF4-FFF2-40B4-BE49-F238E27FC236}">
                <a16:creationId xmlns:a16="http://schemas.microsoft.com/office/drawing/2014/main" id="{7F22568A-74E5-569A-8348-99541FAFE463}"/>
              </a:ext>
            </a:extLst>
          </p:cNvPr>
          <p:cNvSpPr txBox="1">
            <a:spLocks/>
          </p:cNvSpPr>
          <p:nvPr/>
        </p:nvSpPr>
        <p:spPr>
          <a:xfrm>
            <a:off x="741110" y="422740"/>
            <a:ext cx="9910848" cy="4806778"/>
          </a:xfrm>
          <a:prstGeom prst="rect">
            <a:avLst/>
          </a:prstGeom>
        </p:spPr>
        <p:txBody>
          <a:bodyPr vert="horz" lIns="91440" tIns="45720" rIns="91440" bIns="45720" rtlCol="0" anchor="ctr">
            <a:normAutofit/>
          </a:bodyPr>
          <a:lstStyle>
            <a:defPPr>
              <a:defRPr lang="en-US"/>
            </a:defPPr>
            <a:lvl1pPr marL="0" algn="l" defTabSz="609585" rtl="0" eaLnBrk="1" latinLnBrk="0" hangingPunct="1">
              <a:lnSpc>
                <a:spcPct val="90000"/>
              </a:lnSpc>
              <a:spcBef>
                <a:spcPct val="0"/>
              </a:spcBef>
              <a:buNone/>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b="1" dirty="0">
                <a:solidFill>
                  <a:schemeClr val="accent6"/>
                </a:solidFill>
              </a:rPr>
              <a:t> </a:t>
            </a:r>
          </a:p>
          <a:p>
            <a:endParaRPr lang="en-US" b="1" dirty="0">
              <a:solidFill>
                <a:schemeClr val="accent6"/>
              </a:solidFill>
            </a:endParaRPr>
          </a:p>
          <a:p>
            <a:r>
              <a:rPr lang="en-US" b="1" dirty="0">
                <a:solidFill>
                  <a:schemeClr val="accent6"/>
                </a:solidFill>
              </a:rPr>
              <a:t>11:35 – 1:45 pm: Storyboard Presentations </a:t>
            </a:r>
          </a:p>
          <a:p>
            <a:endParaRPr lang="en-US" sz="2600" dirty="0">
              <a:solidFill>
                <a:schemeClr val="accent6"/>
              </a:solidFill>
            </a:endParaRPr>
          </a:p>
          <a:p>
            <a:pPr marL="285750" indent="-285750">
              <a:buFont typeface="Wingdings" panose="05000000000000000000" pitchFamily="2" charset="2"/>
              <a:buChar char="ü"/>
            </a:pPr>
            <a:r>
              <a:rPr lang="en-US" sz="1600" dirty="0">
                <a:solidFill>
                  <a:schemeClr val="tx1">
                    <a:lumMod val="50000"/>
                    <a:lumOff val="50000"/>
                  </a:schemeClr>
                </a:solidFill>
              </a:rPr>
              <a:t>Welcome &amp; Introductions</a:t>
            </a:r>
          </a:p>
          <a:p>
            <a:endParaRPr lang="en-US" sz="1600" dirty="0">
              <a:solidFill>
                <a:schemeClr val="tx1">
                  <a:lumMod val="50000"/>
                  <a:lumOff val="50000"/>
                </a:schemeClr>
              </a:solidFill>
            </a:endParaRPr>
          </a:p>
          <a:p>
            <a:pPr lvl="1"/>
            <a:r>
              <a:rPr lang="en-US" sz="1600" b="1" i="1" dirty="0">
                <a:solidFill>
                  <a:srgbClr val="92D050"/>
                </a:solidFill>
              </a:rPr>
              <a:t>Facilitator: </a:t>
            </a:r>
            <a:r>
              <a:rPr lang="en-US" sz="1600" i="1" dirty="0">
                <a:solidFill>
                  <a:schemeClr val="tx1">
                    <a:lumMod val="50000"/>
                    <a:lumOff val="50000"/>
                  </a:schemeClr>
                </a:solidFill>
              </a:rPr>
              <a:t>Deborah Simpson, PhD, Director – Education, Aurora Health Care</a:t>
            </a:r>
          </a:p>
          <a:p>
            <a:pPr lvl="1"/>
            <a:endParaRPr lang="en-US" sz="1600" i="1" dirty="0">
              <a:solidFill>
                <a:schemeClr val="tx1">
                  <a:lumMod val="50000"/>
                  <a:lumOff val="50000"/>
                </a:schemeClr>
              </a:solidFill>
            </a:endParaRPr>
          </a:p>
          <a:p>
            <a:pPr lvl="1"/>
            <a:r>
              <a:rPr lang="en-US" sz="1600" b="1" i="1" dirty="0">
                <a:solidFill>
                  <a:srgbClr val="92D050"/>
                </a:solidFill>
              </a:rPr>
              <a:t>National Advisory Council:  </a:t>
            </a:r>
            <a:r>
              <a:rPr lang="en-US" sz="1600" i="1" dirty="0">
                <a:solidFill>
                  <a:schemeClr val="tx1">
                    <a:lumMod val="50000"/>
                    <a:lumOff val="50000"/>
                  </a:schemeClr>
                </a:solidFill>
              </a:rPr>
              <a:t>Carla DewBerry, Healthcare Attorney, DewBerry Legal and Lisa Howley, PhD, Senior Director, Transforming Medical Education, Association of American Medical Colleges </a:t>
            </a:r>
          </a:p>
          <a:p>
            <a:pPr marL="457200" indent="-457200">
              <a:buFont typeface="Wingdings" panose="05000000000000000000" pitchFamily="2" charset="2"/>
              <a:buChar char="ü"/>
            </a:pPr>
            <a:endParaRPr lang="en-US" sz="1600" dirty="0">
              <a:solidFill>
                <a:schemeClr val="tx1">
                  <a:lumMod val="50000"/>
                  <a:lumOff val="50000"/>
                </a:schemeClr>
              </a:solidFill>
            </a:endParaRPr>
          </a:p>
          <a:p>
            <a:pPr marL="457200" indent="-457200">
              <a:buFont typeface="Wingdings" panose="05000000000000000000" pitchFamily="2" charset="2"/>
              <a:buChar char="ü"/>
            </a:pPr>
            <a:r>
              <a:rPr lang="en-US" sz="1600" dirty="0">
                <a:solidFill>
                  <a:schemeClr val="tx1">
                    <a:lumMod val="50000"/>
                    <a:lumOff val="50000"/>
                  </a:schemeClr>
                </a:solidFill>
              </a:rPr>
              <a:t>Assign a Timekeeper </a:t>
            </a:r>
          </a:p>
          <a:p>
            <a:pPr marL="457200" indent="-457200">
              <a:buFont typeface="Wingdings" panose="05000000000000000000" pitchFamily="2" charset="2"/>
              <a:buChar char="ü"/>
            </a:pPr>
            <a:r>
              <a:rPr lang="en-US" sz="1600" dirty="0">
                <a:solidFill>
                  <a:schemeClr val="tx1">
                    <a:lumMod val="50000"/>
                    <a:lumOff val="50000"/>
                  </a:schemeClr>
                </a:solidFill>
              </a:rPr>
              <a:t>8-10 Minute Storyboard Presentations </a:t>
            </a:r>
          </a:p>
          <a:p>
            <a:pPr marL="457200" indent="-457200">
              <a:buFont typeface="Wingdings" panose="05000000000000000000" pitchFamily="2" charset="2"/>
              <a:buChar char="ü"/>
            </a:pPr>
            <a:r>
              <a:rPr lang="en-US" sz="1600" dirty="0">
                <a:solidFill>
                  <a:srgbClr val="92D050"/>
                </a:solidFill>
              </a:rPr>
              <a:t>Purpose: Share &amp; Learn = </a:t>
            </a:r>
            <a:r>
              <a:rPr lang="en-US" sz="1600" dirty="0">
                <a:solidFill>
                  <a:schemeClr val="tx1">
                    <a:lumMod val="50000"/>
                    <a:lumOff val="50000"/>
                  </a:schemeClr>
                </a:solidFill>
              </a:rPr>
              <a:t>Please provide feedback &amp; join in discussion after each presentation </a:t>
            </a:r>
          </a:p>
          <a:p>
            <a:pPr marL="285750" indent="-285750">
              <a:buFont typeface="Wingdings" panose="05000000000000000000" pitchFamily="2" charset="2"/>
              <a:buChar char="ü"/>
            </a:pPr>
            <a:r>
              <a:rPr lang="en-US" sz="1600" dirty="0">
                <a:solidFill>
                  <a:schemeClr val="tx1">
                    <a:lumMod val="50000"/>
                    <a:lumOff val="50000"/>
                  </a:schemeClr>
                </a:solidFill>
              </a:rPr>
              <a:t>   1:35  – 1:45:  Overall Reflections from Facilitator &amp; National Advisory Council </a:t>
            </a:r>
          </a:p>
          <a:p>
            <a:endParaRPr lang="en-US" b="1" dirty="0">
              <a:solidFill>
                <a:schemeClr val="accent6"/>
              </a:solidFill>
            </a:endParaRPr>
          </a:p>
          <a:p>
            <a:endParaRPr lang="en-US" sz="3400" b="1" dirty="0">
              <a:solidFill>
                <a:schemeClr val="accent6"/>
              </a:solidFill>
            </a:endParaRPr>
          </a:p>
          <a:p>
            <a:endParaRPr lang="en-US" sz="3400" b="1" dirty="0">
              <a:solidFill>
                <a:schemeClr val="accent6"/>
              </a:solidFill>
            </a:endParaRPr>
          </a:p>
        </p:txBody>
      </p:sp>
    </p:spTree>
    <p:extLst>
      <p:ext uri="{BB962C8B-B14F-4D97-AF65-F5344CB8AC3E}">
        <p14:creationId xmlns:p14="http://schemas.microsoft.com/office/powerpoint/2010/main" val="812589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Virginia Mason Franciscan Health</a:t>
            </a: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072058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p:nvPr/>
        </p:nvSpPr>
        <p:spPr>
          <a:xfrm>
            <a:off x="1524000" y="102870"/>
            <a:ext cx="9144000" cy="234670"/>
          </a:xfrm>
          <a:prstGeom prst="rect">
            <a:avLst/>
          </a:prstGeom>
          <a:noFill/>
          <a:ln>
            <a:noFill/>
          </a:ln>
        </p:spPr>
        <p:txBody>
          <a:bodyPr spcFirstLastPara="1" wrap="square" lIns="22856" tIns="11425" rIns="22856" bIns="11425" anchor="t" anchorCtr="0">
            <a:spAutoFit/>
          </a:bodyPr>
          <a:lstStyle/>
          <a:p>
            <a:pPr algn="ctr" defTabSz="228600">
              <a:buClr>
                <a:srgbClr val="000000"/>
              </a:buClr>
            </a:pPr>
            <a:r>
              <a:rPr lang="en-US" sz="1375" b="1" kern="0">
                <a:solidFill>
                  <a:srgbClr val="0B4F7A"/>
                </a:solidFill>
                <a:latin typeface="Calibri"/>
                <a:ea typeface="Calibri"/>
                <a:cs typeface="Calibri"/>
                <a:sym typeface="Calibri"/>
              </a:rPr>
              <a:t>         From Tools to</a:t>
            </a:r>
            <a:r>
              <a:rPr lang="en-US" sz="1375" b="1" kern="0">
                <a:solidFill>
                  <a:srgbClr val="0B4F7A"/>
                </a:solidFill>
                <a:highlight>
                  <a:srgbClr val="FFFFFF"/>
                </a:highlight>
                <a:latin typeface="Calibri"/>
                <a:ea typeface="Calibri"/>
                <a:cs typeface="Calibri"/>
                <a:sym typeface="Calibri"/>
              </a:rPr>
              <a:t> Implementation &amp;  Mentorship:</a:t>
            </a:r>
            <a:r>
              <a:rPr lang="en-US" sz="1375" b="1" kern="0">
                <a:solidFill>
                  <a:srgbClr val="0B4F7A"/>
                </a:solidFill>
                <a:latin typeface="Calibri"/>
                <a:ea typeface="Calibri"/>
                <a:cs typeface="Calibri"/>
                <a:sym typeface="Calibri"/>
              </a:rPr>
              <a:t> Sustaining a GME Well-Being &amp; Burnout Prevention Curriculum</a:t>
            </a:r>
            <a:endParaRPr sz="1375" kern="0">
              <a:solidFill>
                <a:srgbClr val="000000"/>
              </a:solidFill>
              <a:latin typeface="Arial"/>
              <a:cs typeface="Arial"/>
              <a:sym typeface="Arial"/>
            </a:endParaRPr>
          </a:p>
        </p:txBody>
      </p:sp>
      <p:sp>
        <p:nvSpPr>
          <p:cNvPr id="85" name="Google Shape;85;p1"/>
          <p:cNvSpPr txBox="1"/>
          <p:nvPr/>
        </p:nvSpPr>
        <p:spPr>
          <a:xfrm>
            <a:off x="1524000" y="285750"/>
            <a:ext cx="9144000" cy="253906"/>
          </a:xfrm>
          <a:prstGeom prst="rect">
            <a:avLst/>
          </a:prstGeom>
          <a:noFill/>
          <a:ln>
            <a:noFill/>
          </a:ln>
        </p:spPr>
        <p:txBody>
          <a:bodyPr spcFirstLastPara="1" wrap="square" lIns="22856" tIns="11425" rIns="22856" bIns="11425" anchor="t" anchorCtr="0">
            <a:spAutoFit/>
          </a:bodyPr>
          <a:lstStyle/>
          <a:p>
            <a:pPr algn="ctr" defTabSz="228600">
              <a:buClr>
                <a:srgbClr val="000000"/>
              </a:buClr>
            </a:pPr>
            <a:r>
              <a:rPr lang="en-US" sz="750" b="1" kern="0">
                <a:solidFill>
                  <a:srgbClr val="0B4F7A"/>
                </a:solidFill>
                <a:latin typeface="Calibri"/>
                <a:ea typeface="Calibri"/>
                <a:cs typeface="Calibri"/>
                <a:sym typeface="Calibri"/>
              </a:rPr>
              <a:t>Kate Lukshin, MD; Kasey Jackson, MD; Keri Rowley, MD; Wright Clarkson, MD;</a:t>
            </a:r>
            <a:endParaRPr sz="750" b="1" kern="0">
              <a:solidFill>
                <a:srgbClr val="0B4F7A"/>
              </a:solidFill>
              <a:latin typeface="Calibri"/>
              <a:ea typeface="Calibri"/>
              <a:cs typeface="Calibri"/>
              <a:sym typeface="Calibri"/>
            </a:endParaRPr>
          </a:p>
          <a:p>
            <a:pPr algn="ctr" defTabSz="228600">
              <a:buClr>
                <a:srgbClr val="000000"/>
              </a:buClr>
            </a:pPr>
            <a:r>
              <a:rPr lang="en-US" sz="750" b="1" kern="0">
                <a:solidFill>
                  <a:srgbClr val="0B4F7A"/>
                </a:solidFill>
                <a:latin typeface="Calibri"/>
                <a:ea typeface="Calibri"/>
                <a:cs typeface="Calibri"/>
                <a:sym typeface="Calibri"/>
              </a:rPr>
              <a:t> Joseph Strunk, MD; Claudia Serrano; Heather Seabott; Gillian Abshire, RN | Virginia Mason Franciscan Health GME</a:t>
            </a:r>
            <a:endParaRPr sz="750" kern="0">
              <a:solidFill>
                <a:srgbClr val="000000"/>
              </a:solidFill>
              <a:latin typeface="Arial"/>
              <a:cs typeface="Arial"/>
              <a:sym typeface="Arial"/>
            </a:endParaRPr>
          </a:p>
        </p:txBody>
      </p:sp>
      <p:sp>
        <p:nvSpPr>
          <p:cNvPr id="86" name="Google Shape;86;p1"/>
          <p:cNvSpPr/>
          <p:nvPr/>
        </p:nvSpPr>
        <p:spPr>
          <a:xfrm>
            <a:off x="1409700" y="685800"/>
            <a:ext cx="3017520" cy="2971800"/>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87" name="Google Shape;87;p1"/>
          <p:cNvSpPr/>
          <p:nvPr/>
        </p:nvSpPr>
        <p:spPr>
          <a:xfrm>
            <a:off x="1409700" y="685800"/>
            <a:ext cx="301752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88" name="Google Shape;88;p1"/>
          <p:cNvSpPr txBox="1"/>
          <p:nvPr/>
        </p:nvSpPr>
        <p:spPr>
          <a:xfrm>
            <a:off x="1478280" y="720090"/>
            <a:ext cx="2880375"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Introduction: Background &amp; Context</a:t>
            </a:r>
            <a:endParaRPr sz="1200" kern="0">
              <a:solidFill>
                <a:srgbClr val="000000"/>
              </a:solidFill>
              <a:latin typeface="Arial"/>
              <a:cs typeface="Arial"/>
              <a:sym typeface="Arial"/>
            </a:endParaRPr>
          </a:p>
        </p:txBody>
      </p:sp>
      <p:sp>
        <p:nvSpPr>
          <p:cNvPr id="89" name="Google Shape;89;p1"/>
          <p:cNvSpPr txBox="1"/>
          <p:nvPr/>
        </p:nvSpPr>
        <p:spPr>
          <a:xfrm>
            <a:off x="1524000" y="994410"/>
            <a:ext cx="2788950" cy="2264712"/>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kern="0">
                <a:solidFill>
                  <a:srgbClr val="4A4A4A"/>
                </a:solidFill>
                <a:latin typeface="Calibri"/>
                <a:ea typeface="Calibri"/>
                <a:cs typeface="Calibri"/>
                <a:sym typeface="Calibri"/>
              </a:rPr>
              <a:t>Across </a:t>
            </a:r>
            <a:r>
              <a:rPr lang="en-US" sz="1200" kern="0">
                <a:solidFill>
                  <a:srgbClr val="4A4A4A"/>
                </a:solidFill>
                <a:highlight>
                  <a:srgbClr val="FFFFFF"/>
                </a:highlight>
                <a:latin typeface="Calibri"/>
                <a:ea typeface="Calibri"/>
                <a:cs typeface="Calibri"/>
                <a:sym typeface="Calibri"/>
              </a:rPr>
              <a:t>VMFH’s 15 GME programs, </a:t>
            </a:r>
            <a:r>
              <a:rPr lang="en-US" sz="1200" kern="0">
                <a:solidFill>
                  <a:srgbClr val="4A4A4A"/>
                </a:solidFill>
                <a:latin typeface="Calibri"/>
                <a:ea typeface="Calibri"/>
                <a:cs typeface="Calibri"/>
                <a:sym typeface="Calibri"/>
              </a:rPr>
              <a:t>well-being education and access to resources </a:t>
            </a:r>
            <a:r>
              <a:rPr lang="en-US" sz="1200" strike="sngStrike" kern="0">
                <a:solidFill>
                  <a:srgbClr val="4A4A4A"/>
                </a:solidFill>
                <a:latin typeface="Calibri"/>
                <a:ea typeface="Calibri"/>
                <a:cs typeface="Calibri"/>
                <a:sym typeface="Calibri"/>
              </a:rPr>
              <a:t>were</a:t>
            </a:r>
            <a:r>
              <a:rPr lang="en-US" sz="1200" kern="0">
                <a:solidFill>
                  <a:srgbClr val="4A4A4A"/>
                </a:solidFill>
                <a:latin typeface="Calibri"/>
                <a:ea typeface="Calibri"/>
                <a:cs typeface="Calibri"/>
                <a:sym typeface="Calibri"/>
              </a:rPr>
              <a:t> are inconsistently applied and utilized. </a:t>
            </a:r>
            <a:r>
              <a:rPr lang="en-US" sz="1200" kern="0">
                <a:solidFill>
                  <a:srgbClr val="4A4A4A"/>
                </a:solidFill>
                <a:highlight>
                  <a:srgbClr val="FFFFFF"/>
                </a:highlight>
                <a:latin typeface="Calibri"/>
                <a:ea typeface="Calibri"/>
                <a:cs typeface="Calibri"/>
                <a:sym typeface="Calibri"/>
              </a:rPr>
              <a:t>Program leaders/faculty </a:t>
            </a:r>
            <a:r>
              <a:rPr lang="en-US" sz="1200" kern="0">
                <a:solidFill>
                  <a:srgbClr val="4A4A4A"/>
                </a:solidFill>
                <a:latin typeface="Calibri"/>
                <a:ea typeface="Calibri"/>
                <a:cs typeface="Calibri"/>
                <a:sym typeface="Calibri"/>
              </a:rPr>
              <a:t>reported uncertainty about how to guide trainees to resources, while residents/fellows report difficulty knowing where to find help.</a:t>
            </a:r>
            <a:endParaRPr sz="1200" kern="0">
              <a:solidFill>
                <a:srgbClr val="000000"/>
              </a:solidFill>
              <a:latin typeface="Arial"/>
              <a:cs typeface="Arial"/>
              <a:sym typeface="Arial"/>
            </a:endParaRPr>
          </a:p>
          <a:p>
            <a:pPr defTabSz="228600">
              <a:spcBef>
                <a:spcPts val="75"/>
              </a:spcBef>
              <a:buClr>
                <a:srgbClr val="000000"/>
              </a:buClr>
            </a:pPr>
            <a:endParaRPr sz="1200" kern="0">
              <a:solidFill>
                <a:srgbClr val="4A4A4A"/>
              </a:solidFill>
              <a:latin typeface="Calibri"/>
              <a:ea typeface="Calibri"/>
              <a:cs typeface="Calibri"/>
              <a:sym typeface="Calibri"/>
            </a:endParaRPr>
          </a:p>
          <a:p>
            <a:pPr defTabSz="228600">
              <a:spcBef>
                <a:spcPts val="75"/>
              </a:spcBef>
              <a:buClr>
                <a:srgbClr val="000000"/>
              </a:buClr>
            </a:pPr>
            <a:r>
              <a:rPr lang="en-US" sz="1200" kern="0">
                <a:solidFill>
                  <a:srgbClr val="4A4A4A"/>
                </a:solidFill>
                <a:latin typeface="Calibri"/>
                <a:ea typeface="Calibri"/>
                <a:cs typeface="Calibri"/>
                <a:sym typeface="Calibri"/>
              </a:rPr>
              <a:t>The first phase standardized and centralized practical tools. The next phase focuses on reliable implementation and </a:t>
            </a:r>
            <a:r>
              <a:rPr lang="en-US" sz="1200" kern="0">
                <a:solidFill>
                  <a:srgbClr val="4A4A4A"/>
                </a:solidFill>
                <a:highlight>
                  <a:srgbClr val="FFFFFF"/>
                </a:highlight>
                <a:latin typeface="Calibri"/>
                <a:ea typeface="Calibri"/>
                <a:cs typeface="Calibri"/>
                <a:sym typeface="Calibri"/>
              </a:rPr>
              <a:t>mentorship</a:t>
            </a:r>
            <a:r>
              <a:rPr lang="en-US" sz="1200" kern="0">
                <a:solidFill>
                  <a:srgbClr val="4A4A4A"/>
                </a:solidFill>
                <a:latin typeface="Calibri"/>
                <a:ea typeface="Calibri"/>
                <a:cs typeface="Calibri"/>
                <a:sym typeface="Calibri"/>
              </a:rPr>
              <a:t> by program leaders.</a:t>
            </a:r>
            <a:endParaRPr sz="1200" kern="0">
              <a:solidFill>
                <a:srgbClr val="000000"/>
              </a:solidFill>
              <a:latin typeface="Arial"/>
              <a:cs typeface="Arial"/>
              <a:sym typeface="Arial"/>
            </a:endParaRPr>
          </a:p>
        </p:txBody>
      </p:sp>
      <p:sp>
        <p:nvSpPr>
          <p:cNvPr id="90" name="Google Shape;90;p1"/>
          <p:cNvSpPr/>
          <p:nvPr/>
        </p:nvSpPr>
        <p:spPr>
          <a:xfrm>
            <a:off x="1409700" y="3726180"/>
            <a:ext cx="3017520" cy="2697480"/>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91" name="Google Shape;91;p1"/>
          <p:cNvSpPr/>
          <p:nvPr/>
        </p:nvSpPr>
        <p:spPr>
          <a:xfrm>
            <a:off x="1409700" y="3726180"/>
            <a:ext cx="301752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92" name="Google Shape;92;p1"/>
          <p:cNvSpPr txBox="1"/>
          <p:nvPr/>
        </p:nvSpPr>
        <p:spPr>
          <a:xfrm>
            <a:off x="1478280" y="3760470"/>
            <a:ext cx="2880375"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Aim/Objectives/Alignment</a:t>
            </a:r>
            <a:endParaRPr sz="1200" kern="0">
              <a:solidFill>
                <a:srgbClr val="000000"/>
              </a:solidFill>
              <a:latin typeface="Arial"/>
              <a:cs typeface="Arial"/>
              <a:sym typeface="Arial"/>
            </a:endParaRPr>
          </a:p>
        </p:txBody>
      </p:sp>
      <p:sp>
        <p:nvSpPr>
          <p:cNvPr id="93" name="Google Shape;93;p1"/>
          <p:cNvSpPr txBox="1"/>
          <p:nvPr/>
        </p:nvSpPr>
        <p:spPr>
          <a:xfrm>
            <a:off x="1524000" y="4034787"/>
            <a:ext cx="2788950" cy="1895381"/>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u="sng" kern="0">
                <a:solidFill>
                  <a:srgbClr val="4A4A4A"/>
                </a:solidFill>
                <a:highlight>
                  <a:srgbClr val="FFFFFF"/>
                </a:highlight>
                <a:latin typeface="Calibri"/>
                <a:ea typeface="Calibri"/>
                <a:cs typeface="Calibri"/>
                <a:sym typeface="Calibri"/>
              </a:rPr>
              <a:t>Aim</a:t>
            </a:r>
            <a:r>
              <a:rPr lang="en-US" sz="1200" kern="0">
                <a:solidFill>
                  <a:srgbClr val="4A4A4A"/>
                </a:solidFill>
                <a:highlight>
                  <a:srgbClr val="FFFFFF"/>
                </a:highlight>
                <a:latin typeface="Calibri"/>
                <a:ea typeface="Calibri"/>
                <a:cs typeface="Calibri"/>
                <a:sym typeface="Calibri"/>
              </a:rPr>
              <a:t>: Reliably deliver,  across all GME programs, accessible &amp;  adaptable tools that support well-being self-awareness and burnout-prevention skills. </a:t>
            </a:r>
            <a:endParaRPr sz="1200" kern="0">
              <a:solidFill>
                <a:srgbClr val="000000"/>
              </a:solidFill>
              <a:highlight>
                <a:srgbClr val="FFFFFF"/>
              </a:highlight>
              <a:latin typeface="Arial"/>
              <a:cs typeface="Arial"/>
              <a:sym typeface="Arial"/>
            </a:endParaRPr>
          </a:p>
          <a:p>
            <a:pPr defTabSz="228600">
              <a:spcBef>
                <a:spcPts val="75"/>
              </a:spcBef>
              <a:buClr>
                <a:srgbClr val="000000"/>
              </a:buClr>
            </a:pPr>
            <a:endParaRPr sz="1200" kern="0">
              <a:solidFill>
                <a:srgbClr val="4A4A4A"/>
              </a:solidFill>
              <a:latin typeface="Calibri"/>
              <a:ea typeface="Calibri"/>
              <a:cs typeface="Calibri"/>
              <a:sym typeface="Calibri"/>
            </a:endParaRPr>
          </a:p>
          <a:p>
            <a:pPr defTabSz="228600">
              <a:spcBef>
                <a:spcPts val="75"/>
              </a:spcBef>
              <a:buClr>
                <a:srgbClr val="000000"/>
              </a:buClr>
            </a:pPr>
            <a:r>
              <a:rPr lang="en-US" sz="1200" b="1" u="sng" kern="0">
                <a:solidFill>
                  <a:srgbClr val="4A4A4A"/>
                </a:solidFill>
                <a:latin typeface="Calibri"/>
                <a:ea typeface="Calibri"/>
                <a:cs typeface="Calibri"/>
                <a:sym typeface="Calibri"/>
              </a:rPr>
              <a:t>Alignment:</a:t>
            </a:r>
            <a:r>
              <a:rPr lang="en-US" sz="1200" kern="0">
                <a:solidFill>
                  <a:srgbClr val="4A4A4A"/>
                </a:solidFill>
                <a:latin typeface="Calibri"/>
                <a:ea typeface="Calibri"/>
                <a:cs typeface="Calibri"/>
                <a:sym typeface="Calibri"/>
              </a:rPr>
              <a:t> supports VMFH “Our People” priorities through caregiver development/retention, standard work, and more equitable access to support resources.</a:t>
            </a:r>
            <a:endParaRPr sz="1200" kern="0">
              <a:solidFill>
                <a:srgbClr val="000000"/>
              </a:solidFill>
              <a:latin typeface="Arial"/>
              <a:cs typeface="Arial"/>
              <a:sym typeface="Arial"/>
            </a:endParaRPr>
          </a:p>
        </p:txBody>
      </p:sp>
      <p:sp>
        <p:nvSpPr>
          <p:cNvPr id="94" name="Google Shape;94;p1"/>
          <p:cNvSpPr/>
          <p:nvPr/>
        </p:nvSpPr>
        <p:spPr>
          <a:xfrm>
            <a:off x="4518660" y="685800"/>
            <a:ext cx="3063240" cy="2697480"/>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95" name="Google Shape;95;p1"/>
          <p:cNvSpPr/>
          <p:nvPr/>
        </p:nvSpPr>
        <p:spPr>
          <a:xfrm>
            <a:off x="4518660" y="685800"/>
            <a:ext cx="306324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96" name="Google Shape;96;p1"/>
          <p:cNvSpPr txBox="1"/>
          <p:nvPr/>
        </p:nvSpPr>
        <p:spPr>
          <a:xfrm>
            <a:off x="4587240" y="720090"/>
            <a:ext cx="2926050"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Interventions/Changes</a:t>
            </a:r>
            <a:endParaRPr sz="1200" kern="0">
              <a:solidFill>
                <a:srgbClr val="000000"/>
              </a:solidFill>
              <a:latin typeface="Arial"/>
              <a:cs typeface="Arial"/>
              <a:sym typeface="Arial"/>
            </a:endParaRPr>
          </a:p>
        </p:txBody>
      </p:sp>
      <p:sp>
        <p:nvSpPr>
          <p:cNvPr id="97" name="Google Shape;97;p1"/>
          <p:cNvSpPr txBox="1"/>
          <p:nvPr/>
        </p:nvSpPr>
        <p:spPr>
          <a:xfrm>
            <a:off x="4632960" y="994410"/>
            <a:ext cx="2834625" cy="2376281"/>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975" kern="0">
                <a:solidFill>
                  <a:srgbClr val="4A4A4A"/>
                </a:solidFill>
                <a:latin typeface="Calibri"/>
                <a:ea typeface="Calibri"/>
                <a:cs typeface="Calibri"/>
                <a:sym typeface="Calibri"/>
              </a:rPr>
              <a:t>RPIW/VMPS improvement work created and deployed:</a:t>
            </a:r>
            <a:endParaRPr sz="975" kern="0">
              <a:solidFill>
                <a:srgbClr val="000000"/>
              </a:solidFill>
              <a:latin typeface="Arial"/>
              <a:cs typeface="Arial"/>
              <a:sym typeface="Arial"/>
            </a:endParaRPr>
          </a:p>
          <a:p>
            <a:pPr marL="114300" defTabSz="228600">
              <a:spcBef>
                <a:spcPts val="75"/>
              </a:spcBef>
              <a:buClr>
                <a:srgbClr val="000000"/>
              </a:buClr>
            </a:pPr>
            <a:r>
              <a:rPr lang="en-US" sz="975" kern="0">
                <a:solidFill>
                  <a:srgbClr val="4A4A4A"/>
                </a:solidFill>
                <a:latin typeface="Calibri"/>
                <a:ea typeface="Calibri"/>
                <a:cs typeface="Calibri"/>
                <a:sym typeface="Calibri"/>
              </a:rPr>
              <a:t>• Centralized GME well-being webpage and site-specific links</a:t>
            </a:r>
            <a:endParaRPr sz="975" kern="0">
              <a:solidFill>
                <a:srgbClr val="000000"/>
              </a:solidFill>
              <a:latin typeface="Arial"/>
              <a:cs typeface="Arial"/>
              <a:sym typeface="Arial"/>
            </a:endParaRPr>
          </a:p>
          <a:p>
            <a:pPr marL="114300" defTabSz="228600">
              <a:spcBef>
                <a:spcPts val="75"/>
              </a:spcBef>
              <a:buClr>
                <a:srgbClr val="000000"/>
              </a:buClr>
            </a:pPr>
            <a:r>
              <a:rPr lang="en-US" sz="975" kern="0">
                <a:solidFill>
                  <a:srgbClr val="4A4A4A"/>
                </a:solidFill>
                <a:latin typeface="Calibri"/>
                <a:ea typeface="Calibri"/>
                <a:cs typeface="Calibri"/>
                <a:sym typeface="Calibri"/>
              </a:rPr>
              <a:t>• Badge buddy with quick-access resources</a:t>
            </a:r>
            <a:endParaRPr sz="975" kern="0">
              <a:solidFill>
                <a:srgbClr val="000000"/>
              </a:solidFill>
              <a:latin typeface="Arial"/>
              <a:cs typeface="Arial"/>
              <a:sym typeface="Arial"/>
            </a:endParaRPr>
          </a:p>
          <a:p>
            <a:pPr marL="114300" defTabSz="228600">
              <a:spcBef>
                <a:spcPts val="75"/>
              </a:spcBef>
              <a:buClr>
                <a:srgbClr val="000000"/>
              </a:buClr>
            </a:pPr>
            <a:r>
              <a:rPr lang="en-US" sz="975" kern="0">
                <a:solidFill>
                  <a:srgbClr val="4A4A4A"/>
                </a:solidFill>
                <a:latin typeface="Calibri"/>
                <a:ea typeface="Calibri"/>
                <a:cs typeface="Calibri"/>
                <a:sym typeface="Calibri"/>
              </a:rPr>
              <a:t>• Program Leader Roadmap / minimum expectations</a:t>
            </a:r>
            <a:endParaRPr sz="975" kern="0">
              <a:solidFill>
                <a:srgbClr val="000000"/>
              </a:solidFill>
              <a:latin typeface="Arial"/>
              <a:cs typeface="Arial"/>
              <a:sym typeface="Arial"/>
            </a:endParaRPr>
          </a:p>
          <a:p>
            <a:pPr marL="114300" defTabSz="228600">
              <a:spcBef>
                <a:spcPts val="75"/>
              </a:spcBef>
              <a:buClr>
                <a:srgbClr val="000000"/>
              </a:buClr>
            </a:pPr>
            <a:r>
              <a:rPr lang="en-US" sz="975" kern="0">
                <a:solidFill>
                  <a:srgbClr val="4A4A4A"/>
                </a:solidFill>
                <a:latin typeface="Calibri"/>
                <a:ea typeface="Calibri"/>
                <a:cs typeface="Calibri"/>
                <a:sym typeface="Calibri"/>
              </a:rPr>
              <a:t>• Well-being &amp; burnout presentation materials</a:t>
            </a:r>
            <a:endParaRPr sz="975" kern="0">
              <a:solidFill>
                <a:srgbClr val="000000"/>
              </a:solidFill>
              <a:latin typeface="Arial"/>
              <a:cs typeface="Arial"/>
              <a:sym typeface="Arial"/>
            </a:endParaRPr>
          </a:p>
          <a:p>
            <a:pPr marL="114300" defTabSz="228600">
              <a:spcBef>
                <a:spcPts val="75"/>
              </a:spcBef>
              <a:buClr>
                <a:srgbClr val="000000"/>
              </a:buClr>
            </a:pPr>
            <a:r>
              <a:rPr lang="en-US" sz="975" kern="0">
                <a:solidFill>
                  <a:srgbClr val="4A4A4A"/>
                </a:solidFill>
                <a:latin typeface="Calibri"/>
                <a:ea typeface="Calibri"/>
                <a:cs typeface="Calibri"/>
                <a:sym typeface="Calibri"/>
              </a:rPr>
              <a:t>• Well-being Milestone rating guidance and CCC prompts</a:t>
            </a:r>
            <a:endParaRPr sz="975" kern="0">
              <a:solidFill>
                <a:srgbClr val="000000"/>
              </a:solidFill>
              <a:latin typeface="Arial"/>
              <a:cs typeface="Arial"/>
              <a:sym typeface="Arial"/>
            </a:endParaRPr>
          </a:p>
          <a:p>
            <a:pPr marL="114300" defTabSz="228600">
              <a:spcBef>
                <a:spcPts val="75"/>
              </a:spcBef>
              <a:buClr>
                <a:srgbClr val="000000"/>
              </a:buClr>
            </a:pPr>
            <a:r>
              <a:rPr lang="en-US" sz="975" kern="0">
                <a:solidFill>
                  <a:srgbClr val="4A4A4A"/>
                </a:solidFill>
                <a:latin typeface="Calibri"/>
                <a:ea typeface="Calibri"/>
                <a:cs typeface="Calibri"/>
                <a:sym typeface="Calibri"/>
              </a:rPr>
              <a:t>• Standard work for website maintenance and recurring program review</a:t>
            </a:r>
            <a:endParaRPr sz="975" kern="0">
              <a:solidFill>
                <a:srgbClr val="000000"/>
              </a:solidFill>
              <a:latin typeface="Arial"/>
              <a:cs typeface="Arial"/>
              <a:sym typeface="Arial"/>
            </a:endParaRPr>
          </a:p>
          <a:p>
            <a:pPr defTabSz="228600">
              <a:spcBef>
                <a:spcPts val="75"/>
              </a:spcBef>
              <a:buClr>
                <a:srgbClr val="000000"/>
              </a:buClr>
            </a:pPr>
            <a:endParaRPr sz="975" kern="0">
              <a:solidFill>
                <a:srgbClr val="4A4A4A"/>
              </a:solidFill>
              <a:latin typeface="Calibri"/>
              <a:ea typeface="Calibri"/>
              <a:cs typeface="Calibri"/>
              <a:sym typeface="Calibri"/>
            </a:endParaRPr>
          </a:p>
          <a:p>
            <a:pPr defTabSz="228600">
              <a:spcBef>
                <a:spcPts val="75"/>
              </a:spcBef>
              <a:buClr>
                <a:srgbClr val="000000"/>
              </a:buClr>
            </a:pPr>
            <a:r>
              <a:rPr lang="en-US" sz="975" u="sng" kern="0">
                <a:solidFill>
                  <a:srgbClr val="4A4A4A"/>
                </a:solidFill>
                <a:latin typeface="Calibri"/>
                <a:ea typeface="Calibri"/>
                <a:cs typeface="Calibri"/>
                <a:sym typeface="Calibri"/>
              </a:rPr>
              <a:t>Next-phase change:</a:t>
            </a:r>
            <a:r>
              <a:rPr lang="en-US" sz="975" kern="0">
                <a:solidFill>
                  <a:srgbClr val="4A4A4A"/>
                </a:solidFill>
                <a:highlight>
                  <a:srgbClr val="FFFFFF"/>
                </a:highlight>
                <a:latin typeface="Calibri"/>
                <a:ea typeface="Calibri"/>
                <a:cs typeface="Calibri"/>
                <a:sym typeface="Calibri"/>
              </a:rPr>
              <a:t> Provide processes and development opportunities supporting program leaders ( PDs/PCs) to  consistently promote and nurture lifelong “wellbeing” practices.</a:t>
            </a:r>
            <a:endParaRPr sz="975" kern="0">
              <a:solidFill>
                <a:srgbClr val="000000"/>
              </a:solidFill>
              <a:highlight>
                <a:srgbClr val="FFFFFF"/>
              </a:highlight>
              <a:latin typeface="Arial"/>
              <a:cs typeface="Arial"/>
              <a:sym typeface="Arial"/>
            </a:endParaRPr>
          </a:p>
        </p:txBody>
      </p:sp>
      <p:sp>
        <p:nvSpPr>
          <p:cNvPr id="98" name="Google Shape;98;p1"/>
          <p:cNvSpPr/>
          <p:nvPr/>
        </p:nvSpPr>
        <p:spPr>
          <a:xfrm>
            <a:off x="4518663" y="3451863"/>
            <a:ext cx="3063225" cy="1446900"/>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99" name="Google Shape;99;p1"/>
          <p:cNvSpPr/>
          <p:nvPr/>
        </p:nvSpPr>
        <p:spPr>
          <a:xfrm>
            <a:off x="4518660" y="3451860"/>
            <a:ext cx="306324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00" name="Google Shape;100;p1"/>
          <p:cNvSpPr txBox="1"/>
          <p:nvPr/>
        </p:nvSpPr>
        <p:spPr>
          <a:xfrm>
            <a:off x="4587240" y="3486150"/>
            <a:ext cx="2926050"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Measures</a:t>
            </a:r>
            <a:endParaRPr sz="1200" kern="0">
              <a:solidFill>
                <a:srgbClr val="000000"/>
              </a:solidFill>
              <a:latin typeface="Arial"/>
              <a:cs typeface="Arial"/>
              <a:sym typeface="Arial"/>
            </a:endParaRPr>
          </a:p>
        </p:txBody>
      </p:sp>
      <p:sp>
        <p:nvSpPr>
          <p:cNvPr id="101" name="Google Shape;101;p1"/>
          <p:cNvSpPr txBox="1"/>
          <p:nvPr/>
        </p:nvSpPr>
        <p:spPr>
          <a:xfrm>
            <a:off x="4632960" y="3760470"/>
            <a:ext cx="2834625" cy="1518354"/>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150" kern="0">
                <a:solidFill>
                  <a:srgbClr val="4A4A4A"/>
                </a:solidFill>
                <a:latin typeface="Calibri"/>
                <a:ea typeface="Calibri"/>
                <a:cs typeface="Calibri"/>
                <a:sym typeface="Calibri"/>
              </a:rPr>
              <a:t>• Resident/fellow knowledge &amp; resource-access defect rate</a:t>
            </a:r>
            <a:endParaRPr sz="1150" kern="0">
              <a:solidFill>
                <a:srgbClr val="000000"/>
              </a:solidFill>
              <a:latin typeface="Arial"/>
              <a:cs typeface="Arial"/>
              <a:sym typeface="Arial"/>
            </a:endParaRPr>
          </a:p>
          <a:p>
            <a:pPr defTabSz="228600">
              <a:spcBef>
                <a:spcPts val="75"/>
              </a:spcBef>
              <a:buClr>
                <a:srgbClr val="000000"/>
              </a:buClr>
            </a:pPr>
            <a:r>
              <a:rPr lang="en-US" sz="1150" kern="0">
                <a:solidFill>
                  <a:srgbClr val="4A4A4A"/>
                </a:solidFill>
                <a:latin typeface="Calibri"/>
                <a:ea typeface="Calibri"/>
                <a:cs typeface="Calibri"/>
                <a:sym typeface="Calibri"/>
              </a:rPr>
              <a:t>• Program leader access-to-tools defect rate</a:t>
            </a:r>
            <a:endParaRPr sz="1150" kern="0">
              <a:solidFill>
                <a:srgbClr val="000000"/>
              </a:solidFill>
              <a:latin typeface="Arial"/>
              <a:cs typeface="Arial"/>
              <a:sym typeface="Arial"/>
            </a:endParaRPr>
          </a:p>
          <a:p>
            <a:pPr defTabSz="228600">
              <a:spcBef>
                <a:spcPts val="75"/>
              </a:spcBef>
              <a:buClr>
                <a:srgbClr val="000000"/>
              </a:buClr>
            </a:pPr>
            <a:r>
              <a:rPr lang="en-US" sz="1150" kern="0">
                <a:solidFill>
                  <a:srgbClr val="4A4A4A"/>
                </a:solidFill>
                <a:latin typeface="Calibri"/>
                <a:ea typeface="Calibri"/>
                <a:cs typeface="Calibri"/>
                <a:sym typeface="Calibri"/>
              </a:rPr>
              <a:t>• ACGME “Self-Awareness and Help-Seeking” scores </a:t>
            </a:r>
            <a:endParaRPr sz="1150" kern="0">
              <a:solidFill>
                <a:srgbClr val="000000"/>
              </a:solidFill>
              <a:latin typeface="Arial"/>
              <a:cs typeface="Arial"/>
              <a:sym typeface="Arial"/>
            </a:endParaRPr>
          </a:p>
          <a:p>
            <a:pPr defTabSz="228600">
              <a:spcBef>
                <a:spcPts val="75"/>
              </a:spcBef>
              <a:buClr>
                <a:srgbClr val="000000"/>
              </a:buClr>
            </a:pPr>
            <a:r>
              <a:rPr lang="en-US" sz="1150" kern="0">
                <a:solidFill>
                  <a:srgbClr val="4A4A4A"/>
                </a:solidFill>
                <a:latin typeface="Calibri"/>
                <a:ea typeface="Calibri"/>
                <a:cs typeface="Calibri"/>
                <a:sym typeface="Calibri"/>
              </a:rPr>
              <a:t>• 5S resource-organization score</a:t>
            </a:r>
            <a:endParaRPr sz="1150" kern="0">
              <a:solidFill>
                <a:srgbClr val="000000"/>
              </a:solidFill>
              <a:latin typeface="Arial"/>
              <a:cs typeface="Arial"/>
              <a:sym typeface="Arial"/>
            </a:endParaRPr>
          </a:p>
          <a:p>
            <a:pPr defTabSz="228600">
              <a:spcBef>
                <a:spcPts val="75"/>
              </a:spcBef>
              <a:buClr>
                <a:srgbClr val="000000"/>
              </a:buClr>
            </a:pPr>
            <a:r>
              <a:rPr lang="en-US" sz="1200" kern="0">
                <a:solidFill>
                  <a:srgbClr val="4A4A4A"/>
                </a:solidFill>
                <a:latin typeface="Calibri"/>
                <a:ea typeface="Calibri"/>
                <a:cs typeface="Calibri"/>
                <a:sym typeface="Calibri"/>
              </a:rPr>
              <a:t>• Ability/time to locate key resources</a:t>
            </a:r>
            <a:endParaRPr sz="1200" kern="0">
              <a:solidFill>
                <a:srgbClr val="000000"/>
              </a:solidFill>
              <a:latin typeface="Arial"/>
              <a:cs typeface="Arial"/>
              <a:sym typeface="Arial"/>
            </a:endParaRPr>
          </a:p>
          <a:p>
            <a:pPr defTabSz="228600">
              <a:spcBef>
                <a:spcPts val="75"/>
              </a:spcBef>
              <a:buClr>
                <a:srgbClr val="000000"/>
              </a:buClr>
            </a:pPr>
            <a:r>
              <a:rPr lang="en-US" sz="1200" kern="0">
                <a:solidFill>
                  <a:srgbClr val="4A4A4A"/>
                </a:solidFill>
                <a:latin typeface="Calibri"/>
                <a:ea typeface="Calibri"/>
                <a:cs typeface="Calibri"/>
                <a:sym typeface="Calibri"/>
              </a:rPr>
              <a:t>• Baseline, 30-, 60-, and 90-day remeasures</a:t>
            </a:r>
            <a:endParaRPr sz="1200" kern="0">
              <a:solidFill>
                <a:srgbClr val="000000"/>
              </a:solidFill>
              <a:latin typeface="Arial"/>
              <a:cs typeface="Arial"/>
              <a:sym typeface="Arial"/>
            </a:endParaRPr>
          </a:p>
        </p:txBody>
      </p:sp>
      <p:sp>
        <p:nvSpPr>
          <p:cNvPr id="102" name="Google Shape;102;p1"/>
          <p:cNvSpPr/>
          <p:nvPr/>
        </p:nvSpPr>
        <p:spPr>
          <a:xfrm>
            <a:off x="4518663" y="4892037"/>
            <a:ext cx="3063225" cy="1755525"/>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03" name="Google Shape;103;p1"/>
          <p:cNvSpPr/>
          <p:nvPr/>
        </p:nvSpPr>
        <p:spPr>
          <a:xfrm>
            <a:off x="4518660" y="4892040"/>
            <a:ext cx="306324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04" name="Google Shape;104;p1"/>
          <p:cNvSpPr txBox="1"/>
          <p:nvPr/>
        </p:nvSpPr>
        <p:spPr>
          <a:xfrm>
            <a:off x="4587240" y="4926330"/>
            <a:ext cx="2926050"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Barriers — Strategies</a:t>
            </a:r>
            <a:endParaRPr sz="1200" kern="0">
              <a:solidFill>
                <a:srgbClr val="000000"/>
              </a:solidFill>
              <a:latin typeface="Arial"/>
              <a:cs typeface="Arial"/>
              <a:sym typeface="Arial"/>
            </a:endParaRPr>
          </a:p>
        </p:txBody>
      </p:sp>
      <p:sp>
        <p:nvSpPr>
          <p:cNvPr id="105" name="Google Shape;105;p1"/>
          <p:cNvSpPr txBox="1"/>
          <p:nvPr/>
        </p:nvSpPr>
        <p:spPr>
          <a:xfrm>
            <a:off x="4632960" y="5200650"/>
            <a:ext cx="2834625" cy="1459364"/>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900" kern="0">
                <a:solidFill>
                  <a:srgbClr val="4A4A4A"/>
                </a:solidFill>
                <a:latin typeface="Calibri"/>
                <a:ea typeface="Calibri"/>
                <a:cs typeface="Calibri"/>
                <a:sym typeface="Calibri"/>
              </a:rPr>
              <a:t>• Low survey response/email fatigue → use operational measures/existing forums</a:t>
            </a:r>
            <a:endParaRPr sz="900" kern="0">
              <a:solidFill>
                <a:srgbClr val="000000"/>
              </a:solidFill>
              <a:latin typeface="Arial"/>
              <a:cs typeface="Arial"/>
              <a:sym typeface="Arial"/>
            </a:endParaRPr>
          </a:p>
          <a:p>
            <a:pPr defTabSz="228600">
              <a:spcBef>
                <a:spcPts val="75"/>
              </a:spcBef>
              <a:buClr>
                <a:srgbClr val="000000"/>
              </a:buClr>
            </a:pPr>
            <a:r>
              <a:rPr lang="en-US" sz="900" kern="0">
                <a:solidFill>
                  <a:srgbClr val="4A4A4A"/>
                </a:solidFill>
                <a:latin typeface="Calibri"/>
                <a:ea typeface="Calibri"/>
                <a:cs typeface="Calibri"/>
                <a:sym typeface="Calibri"/>
              </a:rPr>
              <a:t>• Variable PD engagement/time → directive workshop + embedded check-ins</a:t>
            </a:r>
            <a:endParaRPr sz="900" kern="0">
              <a:solidFill>
                <a:srgbClr val="000000"/>
              </a:solidFill>
              <a:latin typeface="Arial"/>
              <a:cs typeface="Arial"/>
              <a:sym typeface="Arial"/>
            </a:endParaRPr>
          </a:p>
          <a:p>
            <a:pPr defTabSz="228600">
              <a:spcBef>
                <a:spcPts val="75"/>
              </a:spcBef>
              <a:buClr>
                <a:srgbClr val="000000"/>
              </a:buClr>
            </a:pPr>
            <a:r>
              <a:rPr lang="en-US" sz="900" kern="0">
                <a:solidFill>
                  <a:srgbClr val="4A4A4A"/>
                </a:solidFill>
                <a:latin typeface="Calibri"/>
                <a:ea typeface="Calibri"/>
                <a:cs typeface="Calibri"/>
                <a:sym typeface="Calibri"/>
              </a:rPr>
              <a:t>• Staff/leadership turnover → standardized onboarding and clear ownership</a:t>
            </a:r>
            <a:endParaRPr sz="900" kern="0">
              <a:solidFill>
                <a:srgbClr val="000000"/>
              </a:solidFill>
              <a:latin typeface="Arial"/>
              <a:cs typeface="Arial"/>
              <a:sym typeface="Arial"/>
            </a:endParaRPr>
          </a:p>
          <a:p>
            <a:pPr defTabSz="228600">
              <a:spcBef>
                <a:spcPts val="75"/>
              </a:spcBef>
              <a:buClr>
                <a:srgbClr val="000000"/>
              </a:buClr>
            </a:pPr>
            <a:r>
              <a:rPr lang="en-US" sz="900" kern="0">
                <a:solidFill>
                  <a:srgbClr val="4A4A4A"/>
                </a:solidFill>
                <a:latin typeface="Calibri"/>
                <a:ea typeface="Calibri"/>
                <a:cs typeface="Calibri"/>
                <a:sym typeface="Calibri"/>
              </a:rPr>
              <a:t>• Changing/intranet resource locations → centralized webpage + maintenance standard work</a:t>
            </a:r>
            <a:endParaRPr sz="900" kern="0">
              <a:solidFill>
                <a:srgbClr val="000000"/>
              </a:solidFill>
              <a:latin typeface="Arial"/>
              <a:cs typeface="Arial"/>
              <a:sym typeface="Arial"/>
            </a:endParaRPr>
          </a:p>
          <a:p>
            <a:pPr defTabSz="228600">
              <a:spcBef>
                <a:spcPts val="75"/>
              </a:spcBef>
              <a:buClr>
                <a:srgbClr val="000000"/>
              </a:buClr>
            </a:pPr>
            <a:r>
              <a:rPr lang="en-US" sz="900" kern="0">
                <a:solidFill>
                  <a:srgbClr val="4A4A4A"/>
                </a:solidFill>
                <a:latin typeface="Calibri"/>
                <a:ea typeface="Calibri"/>
                <a:cs typeface="Calibri"/>
                <a:sym typeface="Calibri"/>
              </a:rPr>
              <a:t>• Milestone regression → review as possible improved rating reliability</a:t>
            </a:r>
            <a:endParaRPr sz="900" kern="0">
              <a:solidFill>
                <a:srgbClr val="000000"/>
              </a:solidFill>
              <a:latin typeface="Arial"/>
              <a:cs typeface="Arial"/>
              <a:sym typeface="Arial"/>
            </a:endParaRPr>
          </a:p>
        </p:txBody>
      </p:sp>
      <p:sp>
        <p:nvSpPr>
          <p:cNvPr id="106" name="Google Shape;106;p1"/>
          <p:cNvSpPr/>
          <p:nvPr/>
        </p:nvSpPr>
        <p:spPr>
          <a:xfrm>
            <a:off x="7673340" y="685800"/>
            <a:ext cx="3108960" cy="2788920"/>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07" name="Google Shape;107;p1"/>
          <p:cNvSpPr/>
          <p:nvPr/>
        </p:nvSpPr>
        <p:spPr>
          <a:xfrm>
            <a:off x="7673340" y="685800"/>
            <a:ext cx="310896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08" name="Google Shape;108;p1"/>
          <p:cNvSpPr txBox="1"/>
          <p:nvPr/>
        </p:nvSpPr>
        <p:spPr>
          <a:xfrm>
            <a:off x="7741920" y="720090"/>
            <a:ext cx="2971800"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Results: Preliminary</a:t>
            </a:r>
            <a:endParaRPr sz="1200" kern="0">
              <a:solidFill>
                <a:srgbClr val="000000"/>
              </a:solidFill>
              <a:latin typeface="Arial"/>
              <a:cs typeface="Arial"/>
              <a:sym typeface="Arial"/>
            </a:endParaRPr>
          </a:p>
        </p:txBody>
      </p:sp>
      <p:sp>
        <p:nvSpPr>
          <p:cNvPr id="109" name="Google Shape;109;p1"/>
          <p:cNvSpPr txBox="1"/>
          <p:nvPr/>
        </p:nvSpPr>
        <p:spPr>
          <a:xfrm>
            <a:off x="7787640" y="994410"/>
            <a:ext cx="2880375" cy="2487850"/>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kern="0">
                <a:solidFill>
                  <a:srgbClr val="4A4A4A"/>
                </a:solidFill>
                <a:highlight>
                  <a:srgbClr val="FFFFFF"/>
                </a:highlight>
                <a:latin typeface="Calibri"/>
                <a:ea typeface="Calibri"/>
                <a:cs typeface="Calibri"/>
                <a:sym typeface="Calibri"/>
              </a:rPr>
              <a:t>90-day progress</a:t>
            </a:r>
            <a:endParaRPr sz="1200"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200" kern="0">
                <a:solidFill>
                  <a:srgbClr val="4A4A4A"/>
                </a:solidFill>
                <a:highlight>
                  <a:srgbClr val="FFFFFF"/>
                </a:highlight>
                <a:latin typeface="Calibri"/>
                <a:ea typeface="Calibri"/>
                <a:cs typeface="Calibri"/>
                <a:sym typeface="Calibri"/>
              </a:rPr>
              <a:t>• </a:t>
            </a:r>
            <a:r>
              <a:rPr lang="en-US" sz="1200" i="1" kern="0">
                <a:solidFill>
                  <a:srgbClr val="4A4A4A"/>
                </a:solidFill>
                <a:highlight>
                  <a:srgbClr val="FFFFFF"/>
                </a:highlight>
                <a:latin typeface="Calibri"/>
                <a:ea typeface="Calibri"/>
                <a:cs typeface="Calibri"/>
                <a:sym typeface="Calibri"/>
              </a:rPr>
              <a:t>Resident/fellow knowledge defect</a:t>
            </a:r>
            <a:r>
              <a:rPr lang="en-US" sz="1200" kern="0">
                <a:solidFill>
                  <a:srgbClr val="4A4A4A"/>
                </a:solidFill>
                <a:highlight>
                  <a:srgbClr val="FFFFFF"/>
                </a:highlight>
                <a:latin typeface="Calibri"/>
                <a:ea typeface="Calibri"/>
                <a:cs typeface="Calibri"/>
                <a:sym typeface="Calibri"/>
              </a:rPr>
              <a:t>: 68% → 58.33%   (Target = 0)</a:t>
            </a:r>
            <a:endParaRPr sz="1200"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200" kern="0">
                <a:solidFill>
                  <a:srgbClr val="4A4A4A"/>
                </a:solidFill>
                <a:highlight>
                  <a:srgbClr val="FFFFFF"/>
                </a:highlight>
                <a:latin typeface="Calibri"/>
                <a:ea typeface="Calibri"/>
                <a:cs typeface="Calibri"/>
                <a:sym typeface="Calibri"/>
              </a:rPr>
              <a:t>• </a:t>
            </a:r>
            <a:r>
              <a:rPr lang="en-US" sz="1200" i="1" kern="0">
                <a:solidFill>
                  <a:srgbClr val="4A4A4A"/>
                </a:solidFill>
                <a:highlight>
                  <a:srgbClr val="FFFFFF"/>
                </a:highlight>
                <a:latin typeface="Calibri"/>
                <a:ea typeface="Calibri"/>
                <a:cs typeface="Calibri"/>
                <a:sym typeface="Calibri"/>
              </a:rPr>
              <a:t>Program leader resource-access defect</a:t>
            </a:r>
            <a:r>
              <a:rPr lang="en-US" sz="1200" kern="0">
                <a:solidFill>
                  <a:srgbClr val="4A4A4A"/>
                </a:solidFill>
                <a:highlight>
                  <a:srgbClr val="FFFFFF"/>
                </a:highlight>
                <a:latin typeface="Calibri"/>
                <a:ea typeface="Calibri"/>
                <a:cs typeface="Calibri"/>
                <a:sym typeface="Calibri"/>
              </a:rPr>
              <a:t>: 65% → 16.67%  (Target = 0)</a:t>
            </a:r>
            <a:endParaRPr sz="1200"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200" kern="0">
                <a:solidFill>
                  <a:srgbClr val="4A4A4A"/>
                </a:solidFill>
                <a:highlight>
                  <a:srgbClr val="FFFFFF"/>
                </a:highlight>
                <a:latin typeface="Calibri"/>
                <a:ea typeface="Calibri"/>
                <a:cs typeface="Calibri"/>
                <a:sym typeface="Calibri"/>
              </a:rPr>
              <a:t>• </a:t>
            </a:r>
            <a:r>
              <a:rPr lang="en-US" sz="1200" i="1" kern="0">
                <a:solidFill>
                  <a:srgbClr val="4A4A4A"/>
                </a:solidFill>
                <a:highlight>
                  <a:srgbClr val="FFFFFF"/>
                </a:highlight>
                <a:latin typeface="Calibri"/>
                <a:ea typeface="Calibri"/>
                <a:cs typeface="Calibri"/>
                <a:sym typeface="Calibri"/>
              </a:rPr>
              <a:t>5S resource organization</a:t>
            </a:r>
            <a:r>
              <a:rPr lang="en-US" sz="1200" kern="0">
                <a:solidFill>
                  <a:srgbClr val="4A4A4A"/>
                </a:solidFill>
                <a:highlight>
                  <a:srgbClr val="FFFFFF"/>
                </a:highlight>
                <a:latin typeface="Calibri"/>
                <a:ea typeface="Calibri"/>
                <a:cs typeface="Calibri"/>
                <a:sym typeface="Calibri"/>
              </a:rPr>
              <a:t>: Level 1 → 4.6 (Target = 4)</a:t>
            </a:r>
            <a:endParaRPr sz="1200"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200" kern="0">
                <a:solidFill>
                  <a:srgbClr val="4A4A4A"/>
                </a:solidFill>
                <a:highlight>
                  <a:srgbClr val="FFFFFF"/>
                </a:highlight>
                <a:latin typeface="Calibri"/>
                <a:ea typeface="Calibri"/>
                <a:cs typeface="Calibri"/>
                <a:sym typeface="Calibri"/>
              </a:rPr>
              <a:t>• </a:t>
            </a:r>
            <a:r>
              <a:rPr lang="en-US" sz="1200" i="1" kern="0">
                <a:solidFill>
                  <a:srgbClr val="4A4A4A"/>
                </a:solidFill>
                <a:highlight>
                  <a:srgbClr val="FFFFFF"/>
                </a:highlight>
                <a:latin typeface="Calibri"/>
                <a:ea typeface="Calibri"/>
                <a:cs typeface="Calibri"/>
                <a:sym typeface="Calibri"/>
              </a:rPr>
              <a:t>Resource-location test:</a:t>
            </a:r>
            <a:r>
              <a:rPr lang="en-US" sz="1200" kern="0">
                <a:solidFill>
                  <a:srgbClr val="4A4A4A"/>
                </a:solidFill>
                <a:highlight>
                  <a:srgbClr val="FFFFFF"/>
                </a:highlight>
                <a:latin typeface="Calibri"/>
                <a:ea typeface="Calibri"/>
                <a:cs typeface="Calibri"/>
                <a:sym typeface="Calibri"/>
              </a:rPr>
              <a:t> 50% unable → 11% unable; mean successful time 3:23 → 0:36  (Target = 0)</a:t>
            </a:r>
            <a:endParaRPr sz="1200"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200" kern="0">
                <a:solidFill>
                  <a:srgbClr val="4A4A4A"/>
                </a:solidFill>
                <a:highlight>
                  <a:srgbClr val="FFFFFF"/>
                </a:highlight>
                <a:latin typeface="Calibri"/>
                <a:ea typeface="Calibri"/>
                <a:cs typeface="Calibri"/>
                <a:sym typeface="Calibri"/>
              </a:rPr>
              <a:t>• </a:t>
            </a:r>
            <a:r>
              <a:rPr lang="en-US" sz="1200" i="1" kern="0">
                <a:solidFill>
                  <a:srgbClr val="4A4A4A"/>
                </a:solidFill>
                <a:highlight>
                  <a:srgbClr val="FFFFFF"/>
                </a:highlight>
                <a:latin typeface="Calibri"/>
                <a:ea typeface="Calibri"/>
                <a:cs typeface="Calibri"/>
                <a:sym typeface="Calibri"/>
              </a:rPr>
              <a:t>Well-being milestone</a:t>
            </a:r>
            <a:r>
              <a:rPr lang="en-US" sz="1200" kern="0">
                <a:solidFill>
                  <a:srgbClr val="4A4A4A"/>
                </a:solidFill>
                <a:highlight>
                  <a:srgbClr val="FFFFFF"/>
                </a:highlight>
                <a:latin typeface="Calibri"/>
                <a:ea typeface="Calibri"/>
                <a:cs typeface="Calibri"/>
                <a:sym typeface="Calibri"/>
              </a:rPr>
              <a:t>: 13% → 21%  (regressed; interpretation under review)  (Target = 0)</a:t>
            </a:r>
            <a:endParaRPr sz="1200" kern="0">
              <a:solidFill>
                <a:srgbClr val="000000"/>
              </a:solidFill>
              <a:highlight>
                <a:srgbClr val="FFFFFF"/>
              </a:highlight>
              <a:latin typeface="Arial"/>
              <a:cs typeface="Arial"/>
              <a:sym typeface="Arial"/>
            </a:endParaRPr>
          </a:p>
        </p:txBody>
      </p:sp>
      <p:sp>
        <p:nvSpPr>
          <p:cNvPr id="110" name="Google Shape;110;p1"/>
          <p:cNvSpPr/>
          <p:nvPr/>
        </p:nvSpPr>
        <p:spPr>
          <a:xfrm>
            <a:off x="7673338" y="3543300"/>
            <a:ext cx="3108975" cy="3161400"/>
          </a:xfrm>
          <a:prstGeom prst="rect">
            <a:avLst/>
          </a:prstGeom>
          <a:solidFill>
            <a:srgbClr val="FFFFFF"/>
          </a:solidFill>
          <a:ln w="9525" cap="flat" cmpd="sng">
            <a:solidFill>
              <a:srgbClr val="000000"/>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11" name="Google Shape;111;p1"/>
          <p:cNvSpPr/>
          <p:nvPr/>
        </p:nvSpPr>
        <p:spPr>
          <a:xfrm>
            <a:off x="7673340" y="3543300"/>
            <a:ext cx="3108960" cy="251460"/>
          </a:xfrm>
          <a:prstGeom prst="rect">
            <a:avLst/>
          </a:prstGeom>
          <a:solidFill>
            <a:srgbClr val="70BF44"/>
          </a:solidFill>
          <a:ln w="9525" cap="flat" cmpd="sng">
            <a:solidFill>
              <a:srgbClr val="70BF44"/>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22856" tIns="11425" rIns="22856" bIns="11425" anchor="ctr" anchorCtr="0">
            <a:noAutofit/>
          </a:bodyPr>
          <a:lstStyle/>
          <a:p>
            <a:pPr algn="ctr" defTabSz="228600">
              <a:buClr>
                <a:srgbClr val="000000"/>
              </a:buClr>
            </a:pPr>
            <a:endParaRPr sz="450" kern="0">
              <a:solidFill>
                <a:srgbClr val="000000"/>
              </a:solidFill>
              <a:latin typeface="Calibri"/>
              <a:ea typeface="Calibri"/>
              <a:cs typeface="Calibri"/>
              <a:sym typeface="Calibri"/>
            </a:endParaRPr>
          </a:p>
        </p:txBody>
      </p:sp>
      <p:sp>
        <p:nvSpPr>
          <p:cNvPr id="112" name="Google Shape;112;p1"/>
          <p:cNvSpPr txBox="1"/>
          <p:nvPr/>
        </p:nvSpPr>
        <p:spPr>
          <a:xfrm>
            <a:off x="7741920" y="3577590"/>
            <a:ext cx="2971800" cy="207739"/>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200" b="1" kern="0">
                <a:solidFill>
                  <a:srgbClr val="FFFFFF"/>
                </a:solidFill>
                <a:latin typeface="Calibri"/>
                <a:ea typeface="Calibri"/>
                <a:cs typeface="Calibri"/>
                <a:sym typeface="Calibri"/>
              </a:rPr>
              <a:t>Discussion</a:t>
            </a:r>
            <a:endParaRPr sz="1200" kern="0">
              <a:solidFill>
                <a:srgbClr val="000000"/>
              </a:solidFill>
              <a:latin typeface="Arial"/>
              <a:cs typeface="Arial"/>
              <a:sym typeface="Arial"/>
            </a:endParaRPr>
          </a:p>
        </p:txBody>
      </p:sp>
      <p:sp>
        <p:nvSpPr>
          <p:cNvPr id="113" name="Google Shape;113;p1"/>
          <p:cNvSpPr txBox="1"/>
          <p:nvPr/>
        </p:nvSpPr>
        <p:spPr>
          <a:xfrm>
            <a:off x="7787640" y="3851910"/>
            <a:ext cx="2880375" cy="2709706"/>
          </a:xfrm>
          <a:prstGeom prst="rect">
            <a:avLst/>
          </a:prstGeom>
          <a:noFill/>
          <a:ln>
            <a:noFill/>
          </a:ln>
        </p:spPr>
        <p:txBody>
          <a:bodyPr spcFirstLastPara="1" wrap="square" lIns="22856" tIns="11425" rIns="22856" bIns="11425" anchor="t" anchorCtr="0">
            <a:spAutoFit/>
          </a:bodyPr>
          <a:lstStyle/>
          <a:p>
            <a:pPr defTabSz="228600">
              <a:buClr>
                <a:srgbClr val="000000"/>
              </a:buClr>
            </a:pPr>
            <a:r>
              <a:rPr lang="en-US" sz="1125" b="1" kern="0">
                <a:solidFill>
                  <a:srgbClr val="4A4A4A"/>
                </a:solidFill>
                <a:latin typeface="Calibri"/>
                <a:ea typeface="Calibri"/>
                <a:cs typeface="Calibri"/>
                <a:sym typeface="Calibri"/>
              </a:rPr>
              <a:t>Critical next steps</a:t>
            </a:r>
            <a:endParaRPr sz="1125" b="1" kern="0">
              <a:solidFill>
                <a:srgbClr val="000000"/>
              </a:solidFill>
              <a:latin typeface="Arial"/>
              <a:cs typeface="Arial"/>
              <a:sym typeface="Arial"/>
            </a:endParaRPr>
          </a:p>
          <a:p>
            <a:pPr marL="114300" defTabSz="228600">
              <a:spcBef>
                <a:spcPts val="75"/>
              </a:spcBef>
              <a:buClr>
                <a:srgbClr val="000000"/>
              </a:buClr>
            </a:pPr>
            <a:r>
              <a:rPr lang="en-US" sz="1125" kern="0">
                <a:solidFill>
                  <a:srgbClr val="4A4A4A"/>
                </a:solidFill>
                <a:latin typeface="Calibri"/>
                <a:ea typeface="Calibri"/>
                <a:cs typeface="Calibri"/>
                <a:sym typeface="Calibri"/>
              </a:rPr>
              <a:t>• </a:t>
            </a:r>
            <a:r>
              <a:rPr lang="en-US" sz="1125" kern="0">
                <a:solidFill>
                  <a:srgbClr val="4A4A4A"/>
                </a:solidFill>
                <a:highlight>
                  <a:srgbClr val="FFFFFF"/>
                </a:highlight>
                <a:latin typeface="Calibri"/>
                <a:ea typeface="Calibri"/>
                <a:cs typeface="Calibri"/>
                <a:sym typeface="Calibri"/>
              </a:rPr>
              <a:t>Develop a directed implementation training for program directors and coordinators.</a:t>
            </a:r>
            <a:endParaRPr sz="1125"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125" kern="0">
                <a:solidFill>
                  <a:srgbClr val="4A4A4A"/>
                </a:solidFill>
                <a:highlight>
                  <a:srgbClr val="FFFFFF"/>
                </a:highlight>
                <a:latin typeface="Calibri"/>
                <a:ea typeface="Calibri"/>
                <a:cs typeface="Calibri"/>
                <a:sym typeface="Calibri"/>
              </a:rPr>
              <a:t>• Define “best practice mentorship”: what to teach, when to reinforce it, accessing resources, and how to keep them current.</a:t>
            </a:r>
            <a:endParaRPr sz="1125"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125" kern="0">
                <a:solidFill>
                  <a:srgbClr val="4A4A4A"/>
                </a:solidFill>
                <a:highlight>
                  <a:srgbClr val="FFFFFF"/>
                </a:highlight>
                <a:latin typeface="Calibri"/>
                <a:ea typeface="Calibri"/>
                <a:cs typeface="Calibri"/>
                <a:sym typeface="Calibri"/>
              </a:rPr>
              <a:t>• Embed well-being checks into existing leadership/operations standard daily work.</a:t>
            </a:r>
            <a:endParaRPr sz="1125" kern="0">
              <a:solidFill>
                <a:srgbClr val="000000"/>
              </a:solidFill>
              <a:highlight>
                <a:srgbClr val="FFFFFF"/>
              </a:highlight>
              <a:latin typeface="Arial"/>
              <a:cs typeface="Arial"/>
              <a:sym typeface="Arial"/>
            </a:endParaRPr>
          </a:p>
          <a:p>
            <a:pPr marL="114300" defTabSz="228600">
              <a:spcBef>
                <a:spcPts val="75"/>
              </a:spcBef>
              <a:buClr>
                <a:srgbClr val="000000"/>
              </a:buClr>
            </a:pPr>
            <a:r>
              <a:rPr lang="en-US" sz="1125" kern="0">
                <a:solidFill>
                  <a:srgbClr val="4A4A4A"/>
                </a:solidFill>
                <a:latin typeface="Calibri"/>
                <a:ea typeface="Calibri"/>
                <a:cs typeface="Calibri"/>
                <a:sym typeface="Calibri"/>
              </a:rPr>
              <a:t>•</a:t>
            </a:r>
            <a:r>
              <a:rPr lang="en-US" sz="1125" kern="0">
                <a:solidFill>
                  <a:srgbClr val="4A4A4A"/>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 Standardize onboarding for new PDs/PCs to protect gains during turnover.</a:t>
            </a:r>
            <a:endParaRPr sz="1125" kern="0">
              <a:solidFill>
                <a:srgbClr val="000000"/>
              </a:solidFill>
              <a:latin typeface="Arial"/>
              <a:cs typeface="Arial"/>
              <a:sym typeface="Arial"/>
            </a:endParaRPr>
          </a:p>
          <a:p>
            <a:pPr defTabSz="228600">
              <a:spcBef>
                <a:spcPts val="75"/>
              </a:spcBef>
              <a:buClr>
                <a:srgbClr val="000000"/>
              </a:buClr>
            </a:pPr>
            <a:endParaRPr sz="1125" kern="0">
              <a:solidFill>
                <a:srgbClr val="4A4A4A"/>
              </a:solidFill>
              <a:latin typeface="Calibri"/>
              <a:ea typeface="Calibri"/>
              <a:cs typeface="Calibri"/>
              <a:sym typeface="Calibri"/>
            </a:endParaRPr>
          </a:p>
          <a:p>
            <a:pPr defTabSz="228600">
              <a:spcBef>
                <a:spcPts val="75"/>
              </a:spcBef>
              <a:buClr>
                <a:srgbClr val="000000"/>
              </a:buClr>
            </a:pPr>
            <a:r>
              <a:rPr lang="en-US" sz="1125" b="1" kern="0">
                <a:solidFill>
                  <a:srgbClr val="4A4A4A"/>
                </a:solidFill>
                <a:latin typeface="Calibri"/>
                <a:ea typeface="Calibri"/>
                <a:cs typeface="Calibri"/>
                <a:sym typeface="Calibri"/>
              </a:rPr>
              <a:t>Guidance requested</a:t>
            </a:r>
            <a:endParaRPr sz="1125" b="1" kern="0">
              <a:solidFill>
                <a:srgbClr val="000000"/>
              </a:solidFill>
              <a:latin typeface="Arial"/>
              <a:cs typeface="Arial"/>
              <a:sym typeface="Arial"/>
            </a:endParaRPr>
          </a:p>
          <a:p>
            <a:pPr defTabSz="228600">
              <a:spcBef>
                <a:spcPts val="75"/>
              </a:spcBef>
              <a:buClr>
                <a:srgbClr val="000000"/>
              </a:buClr>
            </a:pPr>
            <a:r>
              <a:rPr lang="en-US" sz="1125" kern="0">
                <a:solidFill>
                  <a:srgbClr val="4A4A4A"/>
                </a:solidFill>
                <a:latin typeface="Calibri"/>
                <a:ea typeface="Calibri"/>
                <a:cs typeface="Calibri"/>
                <a:sym typeface="Calibri"/>
              </a:rPr>
              <a:t>•</a:t>
            </a:r>
            <a:r>
              <a:rPr lang="en-US" sz="1125" kern="0">
                <a:solidFill>
                  <a:srgbClr val="4A4A4A"/>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Best measures of implementation fidelity and leader competency without adding survey burden.</a:t>
            </a:r>
            <a:endParaRPr sz="1125" kern="0">
              <a:solidFill>
                <a:srgbClr val="000000"/>
              </a:solidFill>
              <a:latin typeface="Arial"/>
              <a:cs typeface="Arial"/>
              <a:sym typeface="Arial"/>
            </a:endParaRPr>
          </a:p>
        </p:txBody>
      </p:sp>
      <p:sp>
        <p:nvSpPr>
          <p:cNvPr id="114" name="Google Shape;114;p1"/>
          <p:cNvSpPr txBox="1"/>
          <p:nvPr/>
        </p:nvSpPr>
        <p:spPr>
          <a:xfrm>
            <a:off x="1524000" y="6704698"/>
            <a:ext cx="9144000" cy="161573"/>
          </a:xfrm>
          <a:prstGeom prst="rect">
            <a:avLst/>
          </a:prstGeom>
          <a:noFill/>
          <a:ln>
            <a:noFill/>
          </a:ln>
        </p:spPr>
        <p:txBody>
          <a:bodyPr spcFirstLastPara="1" wrap="square" lIns="22856" tIns="11425" rIns="22856" bIns="11425" anchor="t" anchorCtr="0">
            <a:spAutoFit/>
          </a:bodyPr>
          <a:lstStyle/>
          <a:p>
            <a:pPr defTabSz="228600">
              <a:buClr>
                <a:srgbClr val="000000"/>
              </a:buClr>
            </a:pPr>
            <a:endParaRPr sz="900" b="1" i="1" kern="0">
              <a:solidFill>
                <a:srgbClr val="000000"/>
              </a:solidFill>
              <a:highlight>
                <a:srgbClr val="FFFF00"/>
              </a:highlight>
              <a:latin typeface="Arial"/>
              <a:cs typeface="Arial"/>
              <a:sym typeface="Arial"/>
            </a:endParaRPr>
          </a:p>
        </p:txBody>
      </p:sp>
      <p:pic>
        <p:nvPicPr>
          <p:cNvPr id="115" name="Google Shape;115;p1" title="VMFH logo.png"/>
          <p:cNvPicPr preferRelativeResize="0"/>
          <p:nvPr/>
        </p:nvPicPr>
        <p:blipFill>
          <a:blip r:embed="rId3">
            <a:alphaModFix/>
          </a:blip>
          <a:stretch>
            <a:fillRect/>
          </a:stretch>
        </p:blipFill>
        <p:spPr>
          <a:xfrm>
            <a:off x="1409700" y="259100"/>
            <a:ext cx="1625619" cy="447044"/>
          </a:xfrm>
          <a:prstGeom prst="rect">
            <a:avLst/>
          </a:prstGeom>
          <a:noFill/>
          <a:ln>
            <a:noFill/>
          </a:ln>
        </p:spPr>
      </p:pic>
      <p:pic>
        <p:nvPicPr>
          <p:cNvPr id="116" name="Google Shape;116;p1"/>
          <p:cNvPicPr preferRelativeResize="0"/>
          <p:nvPr/>
        </p:nvPicPr>
        <p:blipFill rotWithShape="1">
          <a:blip r:embed="rId4">
            <a:alphaModFix/>
          </a:blip>
          <a:srcRect/>
          <a:stretch/>
        </p:blipFill>
        <p:spPr>
          <a:xfrm>
            <a:off x="9544635" y="360053"/>
            <a:ext cx="989112" cy="303312"/>
          </a:xfrm>
          <a:prstGeom prst="rect">
            <a:avLst/>
          </a:prstGeom>
          <a:noFill/>
          <a:ln>
            <a:noFill/>
          </a:ln>
        </p:spPr>
      </p:pic>
      <p:pic>
        <p:nvPicPr>
          <p:cNvPr id="117" name="Google Shape;117;p1"/>
          <p:cNvPicPr preferRelativeResize="0"/>
          <p:nvPr/>
        </p:nvPicPr>
        <p:blipFill rotWithShape="1">
          <a:blip r:embed="rId5">
            <a:alphaModFix/>
          </a:blip>
          <a:srcRect/>
          <a:stretch/>
        </p:blipFill>
        <p:spPr>
          <a:xfrm>
            <a:off x="8506625" y="410825"/>
            <a:ext cx="749425" cy="201767"/>
          </a:xfrm>
          <a:prstGeom prst="rect">
            <a:avLst/>
          </a:prstGeom>
          <a:noFill/>
          <a:ln>
            <a:noFill/>
          </a:ln>
        </p:spPr>
      </p:pic>
    </p:spTree>
    <p:extLst>
      <p:ext uri="{BB962C8B-B14F-4D97-AF65-F5344CB8AC3E}">
        <p14:creationId xmlns:p14="http://schemas.microsoft.com/office/powerpoint/2010/main" val="1458706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
          <p:cNvSpPr txBox="1"/>
          <p:nvPr/>
        </p:nvSpPr>
        <p:spPr>
          <a:xfrm>
            <a:off x="1638300" y="238151"/>
            <a:ext cx="8983950" cy="276999"/>
          </a:xfrm>
          <a:prstGeom prst="rect">
            <a:avLst/>
          </a:prstGeom>
          <a:solidFill>
            <a:srgbClr val="000000">
              <a:alpha val="0"/>
            </a:srgbClr>
          </a:solidFill>
          <a:ln>
            <a:noFill/>
          </a:ln>
        </p:spPr>
        <p:txBody>
          <a:bodyPr spcFirstLastPara="1" wrap="square" lIns="0" tIns="0" rIns="0" bIns="0" anchor="ctr" anchorCtr="0">
            <a:spAutoFit/>
          </a:bodyPr>
          <a:lstStyle/>
          <a:p>
            <a:pPr algn="ctr" defTabSz="228600">
              <a:buClr>
                <a:srgbClr val="000000"/>
              </a:buClr>
            </a:pPr>
            <a:r>
              <a:rPr lang="en-US" b="1" kern="0">
                <a:solidFill>
                  <a:srgbClr val="0B4F7A"/>
                </a:solidFill>
                <a:latin typeface="Calibri"/>
                <a:ea typeface="Calibri"/>
                <a:cs typeface="Calibri"/>
                <a:sym typeface="Calibri"/>
              </a:rPr>
              <a:t>     Supplemental — 90-Day Progress and the Implementation Gap</a:t>
            </a:r>
            <a:endParaRPr b="1" kern="0">
              <a:solidFill>
                <a:srgbClr val="0B4F7A"/>
              </a:solidFill>
              <a:latin typeface="Calibri"/>
              <a:ea typeface="Calibri"/>
              <a:cs typeface="Calibri"/>
              <a:sym typeface="Calibri"/>
            </a:endParaRPr>
          </a:p>
        </p:txBody>
      </p:sp>
      <p:grpSp>
        <p:nvGrpSpPr>
          <p:cNvPr id="123" name="Google Shape;123;p2"/>
          <p:cNvGrpSpPr/>
          <p:nvPr/>
        </p:nvGrpSpPr>
        <p:grpSpPr>
          <a:xfrm>
            <a:off x="1434925" y="910956"/>
            <a:ext cx="2111635" cy="1000125"/>
            <a:chOff x="0" y="0"/>
            <a:chExt cx="8382000" cy="4000500"/>
          </a:xfrm>
        </p:grpSpPr>
        <p:sp>
          <p:nvSpPr>
            <p:cNvPr id="124" name="Google Shape;124;p2"/>
            <p:cNvSpPr/>
            <p:nvPr/>
          </p:nvSpPr>
          <p:spPr>
            <a:xfrm>
              <a:off x="0" y="0"/>
              <a:ext cx="8382000" cy="4000500"/>
            </a:xfrm>
            <a:prstGeom prst="roundRect">
              <a:avLst>
                <a:gd name="adj" fmla="val 5714"/>
              </a:avLst>
            </a:prstGeom>
            <a:solidFill>
              <a:srgbClr val="F4F8FA"/>
            </a:solidFill>
            <a:ln w="19050" cap="flat" cmpd="sng">
              <a:solidFill>
                <a:srgbClr val="0B4F7A"/>
              </a:solidFill>
              <a:prstDash val="solid"/>
              <a:round/>
              <a:headEnd type="none" w="sm" len="sm"/>
              <a:tailEnd type="none" w="sm" len="sm"/>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25" name="Google Shape;125;p2"/>
            <p:cNvSpPr txBox="1"/>
            <p:nvPr/>
          </p:nvSpPr>
          <p:spPr>
            <a:xfrm>
              <a:off x="381000" y="381000"/>
              <a:ext cx="7620000" cy="3238500"/>
            </a:xfrm>
            <a:prstGeom prst="rect">
              <a:avLst/>
            </a:prstGeom>
            <a:noFill/>
            <a:ln>
              <a:noFill/>
            </a:ln>
          </p:spPr>
          <p:txBody>
            <a:bodyPr spcFirstLastPara="1" wrap="square" lIns="0" tIns="0" rIns="0" bIns="0" anchor="ctr" anchorCtr="0">
              <a:noAutofit/>
            </a:bodyPr>
            <a:lstStyle/>
            <a:p>
              <a:pPr defTabSz="228600">
                <a:buClr>
                  <a:srgbClr val="000000"/>
                </a:buClr>
              </a:pPr>
              <a:r>
                <a:rPr lang="en-US" sz="1200" b="1" kern="0">
                  <a:solidFill>
                    <a:srgbClr val="0B4F7A"/>
                  </a:solidFill>
                  <a:latin typeface="Calibri"/>
                  <a:ea typeface="Calibri"/>
                  <a:cs typeface="Calibri"/>
                  <a:sym typeface="Calibri"/>
                </a:rPr>
                <a:t>Resident/Fellow Knowledge Defect</a:t>
              </a:r>
              <a:endParaRPr sz="1200" b="1" kern="0">
                <a:solidFill>
                  <a:srgbClr val="0B4F7A"/>
                </a:solidFill>
                <a:latin typeface="Calibri"/>
                <a:ea typeface="Calibri"/>
                <a:cs typeface="Calibri"/>
                <a:sym typeface="Calibri"/>
              </a:endParaRPr>
            </a:p>
            <a:p>
              <a:pPr defTabSz="228600">
                <a:buClr>
                  <a:srgbClr val="000000"/>
                </a:buClr>
              </a:pPr>
              <a:r>
                <a:rPr lang="en-US" sz="1200" b="1" kern="0">
                  <a:solidFill>
                    <a:srgbClr val="1C878A"/>
                  </a:solidFill>
                  <a:latin typeface="Calibri"/>
                  <a:ea typeface="Calibri"/>
                  <a:cs typeface="Calibri"/>
                  <a:sym typeface="Calibri"/>
                </a:rPr>
                <a:t>68% </a:t>
              </a:r>
              <a:r>
                <a:rPr lang="en-US" sz="1200" b="1" kern="0">
                  <a:solidFill>
                    <a:srgbClr val="A3BFFA"/>
                  </a:solidFill>
                  <a:latin typeface="Calibri"/>
                  <a:ea typeface="Calibri"/>
                  <a:cs typeface="Calibri"/>
                  <a:sym typeface="Calibri"/>
                </a:rPr>
                <a:t>→</a:t>
              </a:r>
              <a:r>
                <a:rPr lang="en-US" sz="1200" b="1" kern="0">
                  <a:solidFill>
                    <a:srgbClr val="1C878A"/>
                  </a:solidFill>
                  <a:latin typeface="Calibri"/>
                  <a:ea typeface="Calibri"/>
                  <a:cs typeface="Calibri"/>
                  <a:sym typeface="Calibri"/>
                </a:rPr>
                <a:t> 58.3%</a:t>
              </a:r>
              <a:endParaRPr sz="1200" b="1" kern="0">
                <a:solidFill>
                  <a:srgbClr val="1C878A"/>
                </a:solidFill>
                <a:latin typeface="Calibri"/>
                <a:ea typeface="Calibri"/>
                <a:cs typeface="Calibri"/>
                <a:sym typeface="Calibri"/>
              </a:endParaRPr>
            </a:p>
          </p:txBody>
        </p:sp>
      </p:grpSp>
      <p:grpSp>
        <p:nvGrpSpPr>
          <p:cNvPr id="126" name="Google Shape;126;p2"/>
          <p:cNvGrpSpPr/>
          <p:nvPr/>
        </p:nvGrpSpPr>
        <p:grpSpPr>
          <a:xfrm>
            <a:off x="3903474" y="910956"/>
            <a:ext cx="2111635" cy="1000125"/>
            <a:chOff x="0" y="0"/>
            <a:chExt cx="8382000" cy="4000500"/>
          </a:xfrm>
        </p:grpSpPr>
        <p:sp>
          <p:nvSpPr>
            <p:cNvPr id="127" name="Google Shape;127;p2"/>
            <p:cNvSpPr/>
            <p:nvPr/>
          </p:nvSpPr>
          <p:spPr>
            <a:xfrm>
              <a:off x="0" y="0"/>
              <a:ext cx="8382000" cy="4000500"/>
            </a:xfrm>
            <a:prstGeom prst="roundRect">
              <a:avLst>
                <a:gd name="adj" fmla="val 5714"/>
              </a:avLst>
            </a:prstGeom>
            <a:solidFill>
              <a:srgbClr val="F4F8FA"/>
            </a:solidFill>
            <a:ln w="19050" cap="flat" cmpd="sng">
              <a:solidFill>
                <a:srgbClr val="0B4F7A"/>
              </a:solidFill>
              <a:prstDash val="solid"/>
              <a:round/>
              <a:headEnd type="none" w="sm" len="sm"/>
              <a:tailEnd type="none" w="sm" len="sm"/>
            </a:ln>
          </p:spPr>
          <p:txBody>
            <a:bodyPr spcFirstLastPara="1" wrap="square" lIns="0" tIns="0" rIns="0" bIns="0" anchor="ctr" anchorCtr="0">
              <a:noAutofit/>
            </a:bodyPr>
            <a:lstStyle/>
            <a:p>
              <a:pPr defTabSz="228600">
                <a:buClr>
                  <a:srgbClr val="000000"/>
                </a:buClr>
              </a:pPr>
              <a:endParaRPr sz="1200" kern="0">
                <a:solidFill>
                  <a:srgbClr val="000000"/>
                </a:solidFill>
                <a:latin typeface="Arial"/>
                <a:cs typeface="Arial"/>
                <a:sym typeface="Arial"/>
              </a:endParaRPr>
            </a:p>
          </p:txBody>
        </p:sp>
        <p:sp>
          <p:nvSpPr>
            <p:cNvPr id="128" name="Google Shape;128;p2"/>
            <p:cNvSpPr txBox="1"/>
            <p:nvPr/>
          </p:nvSpPr>
          <p:spPr>
            <a:xfrm>
              <a:off x="381000" y="381000"/>
              <a:ext cx="7620000" cy="3238500"/>
            </a:xfrm>
            <a:prstGeom prst="rect">
              <a:avLst/>
            </a:prstGeom>
            <a:noFill/>
            <a:ln>
              <a:noFill/>
            </a:ln>
          </p:spPr>
          <p:txBody>
            <a:bodyPr spcFirstLastPara="1" wrap="square" lIns="0" tIns="0" rIns="0" bIns="0" anchor="ctr" anchorCtr="0">
              <a:noAutofit/>
            </a:bodyPr>
            <a:lstStyle/>
            <a:p>
              <a:pPr defTabSz="228600">
                <a:buClr>
                  <a:srgbClr val="000000"/>
                </a:buClr>
              </a:pPr>
              <a:r>
                <a:rPr lang="en-US" sz="1200" b="1" kern="0">
                  <a:solidFill>
                    <a:srgbClr val="0B4F7A"/>
                  </a:solidFill>
                  <a:latin typeface="Calibri"/>
                  <a:ea typeface="Calibri"/>
                  <a:cs typeface="Calibri"/>
                  <a:sym typeface="Calibri"/>
                </a:rPr>
                <a:t>Program Leader Resource-Access</a:t>
              </a:r>
              <a:endParaRPr sz="1200" b="1" kern="0">
                <a:solidFill>
                  <a:srgbClr val="0B4F7A"/>
                </a:solidFill>
                <a:latin typeface="Calibri"/>
                <a:ea typeface="Calibri"/>
                <a:cs typeface="Calibri"/>
                <a:sym typeface="Calibri"/>
              </a:endParaRPr>
            </a:p>
            <a:p>
              <a:pPr defTabSz="228600">
                <a:buClr>
                  <a:srgbClr val="000000"/>
                </a:buClr>
              </a:pPr>
              <a:r>
                <a:rPr lang="en-US" sz="1200" b="1" kern="0">
                  <a:solidFill>
                    <a:srgbClr val="1C878A"/>
                  </a:solidFill>
                  <a:latin typeface="Calibri"/>
                  <a:ea typeface="Calibri"/>
                  <a:cs typeface="Calibri"/>
                  <a:sym typeface="Calibri"/>
                </a:rPr>
                <a:t>65% </a:t>
              </a:r>
              <a:r>
                <a:rPr lang="en-US" sz="1200" b="1" kern="0">
                  <a:solidFill>
                    <a:srgbClr val="A3BFFA"/>
                  </a:solidFill>
                  <a:latin typeface="Calibri"/>
                  <a:ea typeface="Calibri"/>
                  <a:cs typeface="Calibri"/>
                  <a:sym typeface="Calibri"/>
                </a:rPr>
                <a:t>→</a:t>
              </a:r>
              <a:r>
                <a:rPr lang="en-US" sz="1200" b="1" kern="0">
                  <a:solidFill>
                    <a:srgbClr val="1C878A"/>
                  </a:solidFill>
                  <a:latin typeface="Calibri"/>
                  <a:ea typeface="Calibri"/>
                  <a:cs typeface="Calibri"/>
                  <a:sym typeface="Calibri"/>
                </a:rPr>
                <a:t> 16.7%</a:t>
              </a:r>
              <a:endParaRPr sz="1200" b="1" kern="0">
                <a:solidFill>
                  <a:srgbClr val="1C878A"/>
                </a:solidFill>
                <a:latin typeface="Calibri"/>
                <a:ea typeface="Calibri"/>
                <a:cs typeface="Calibri"/>
                <a:sym typeface="Calibri"/>
              </a:endParaRPr>
            </a:p>
          </p:txBody>
        </p:sp>
      </p:grpSp>
      <p:grpSp>
        <p:nvGrpSpPr>
          <p:cNvPr id="129" name="Google Shape;129;p2"/>
          <p:cNvGrpSpPr/>
          <p:nvPr/>
        </p:nvGrpSpPr>
        <p:grpSpPr>
          <a:xfrm>
            <a:off x="6168648" y="910956"/>
            <a:ext cx="2111635" cy="1000125"/>
            <a:chOff x="0" y="0"/>
            <a:chExt cx="8382000" cy="4000500"/>
          </a:xfrm>
        </p:grpSpPr>
        <p:sp>
          <p:nvSpPr>
            <p:cNvPr id="130" name="Google Shape;130;p2"/>
            <p:cNvSpPr/>
            <p:nvPr/>
          </p:nvSpPr>
          <p:spPr>
            <a:xfrm>
              <a:off x="0" y="0"/>
              <a:ext cx="8382000" cy="4000500"/>
            </a:xfrm>
            <a:prstGeom prst="roundRect">
              <a:avLst>
                <a:gd name="adj" fmla="val 5714"/>
              </a:avLst>
            </a:prstGeom>
            <a:solidFill>
              <a:srgbClr val="F4F8FA"/>
            </a:solidFill>
            <a:ln w="19050" cap="flat" cmpd="sng">
              <a:solidFill>
                <a:srgbClr val="0B4F7A"/>
              </a:solidFill>
              <a:prstDash val="solid"/>
              <a:round/>
              <a:headEnd type="none" w="sm" len="sm"/>
              <a:tailEnd type="none" w="sm" len="sm"/>
            </a:ln>
          </p:spPr>
          <p:txBody>
            <a:bodyPr spcFirstLastPara="1" wrap="square" lIns="0" tIns="0" rIns="0" bIns="0" anchor="ctr" anchorCtr="0">
              <a:noAutofit/>
            </a:bodyPr>
            <a:lstStyle/>
            <a:p>
              <a:pPr defTabSz="228600">
                <a:buClr>
                  <a:srgbClr val="000000"/>
                </a:buClr>
              </a:pPr>
              <a:endParaRPr sz="1200" kern="0">
                <a:solidFill>
                  <a:srgbClr val="000000"/>
                </a:solidFill>
                <a:latin typeface="Arial"/>
                <a:cs typeface="Arial"/>
                <a:sym typeface="Arial"/>
              </a:endParaRPr>
            </a:p>
          </p:txBody>
        </p:sp>
        <p:sp>
          <p:nvSpPr>
            <p:cNvPr id="131" name="Google Shape;131;p2"/>
            <p:cNvSpPr txBox="1"/>
            <p:nvPr/>
          </p:nvSpPr>
          <p:spPr>
            <a:xfrm>
              <a:off x="381000" y="381000"/>
              <a:ext cx="7620000" cy="3238500"/>
            </a:xfrm>
            <a:prstGeom prst="rect">
              <a:avLst/>
            </a:prstGeom>
            <a:noFill/>
            <a:ln>
              <a:noFill/>
            </a:ln>
          </p:spPr>
          <p:txBody>
            <a:bodyPr spcFirstLastPara="1" wrap="square" lIns="0" tIns="0" rIns="0" bIns="0" anchor="ctr" anchorCtr="0">
              <a:noAutofit/>
            </a:bodyPr>
            <a:lstStyle/>
            <a:p>
              <a:pPr defTabSz="228600">
                <a:buClr>
                  <a:srgbClr val="000000"/>
                </a:buClr>
              </a:pPr>
              <a:r>
                <a:rPr lang="en-US" sz="1200" b="1" kern="0">
                  <a:solidFill>
                    <a:srgbClr val="0B4F7A"/>
                  </a:solidFill>
                  <a:latin typeface="Calibri"/>
                  <a:ea typeface="Calibri"/>
                  <a:cs typeface="Calibri"/>
                  <a:sym typeface="Calibri"/>
                </a:rPr>
                <a:t>5S Resource Organization</a:t>
              </a:r>
              <a:endParaRPr sz="1200" b="1" kern="0">
                <a:solidFill>
                  <a:srgbClr val="0B4F7A"/>
                </a:solidFill>
                <a:latin typeface="Calibri"/>
                <a:ea typeface="Calibri"/>
                <a:cs typeface="Calibri"/>
                <a:sym typeface="Calibri"/>
              </a:endParaRPr>
            </a:p>
            <a:p>
              <a:pPr defTabSz="228600">
                <a:buClr>
                  <a:srgbClr val="000000"/>
                </a:buClr>
              </a:pPr>
              <a:r>
                <a:rPr lang="en-US" sz="1200" b="1" kern="0">
                  <a:solidFill>
                    <a:srgbClr val="1C878A"/>
                  </a:solidFill>
                  <a:latin typeface="Calibri"/>
                  <a:ea typeface="Calibri"/>
                  <a:cs typeface="Calibri"/>
                  <a:sym typeface="Calibri"/>
                </a:rPr>
                <a:t>Level 1 </a:t>
              </a:r>
              <a:r>
                <a:rPr lang="en-US" sz="1200" b="1" kern="0">
                  <a:solidFill>
                    <a:srgbClr val="A3BFFA"/>
                  </a:solidFill>
                  <a:latin typeface="Calibri"/>
                  <a:ea typeface="Calibri"/>
                  <a:cs typeface="Calibri"/>
                  <a:sym typeface="Calibri"/>
                </a:rPr>
                <a:t>→</a:t>
              </a:r>
              <a:r>
                <a:rPr lang="en-US" sz="1200" b="1" kern="0">
                  <a:solidFill>
                    <a:srgbClr val="1C878A"/>
                  </a:solidFill>
                  <a:latin typeface="Calibri"/>
                  <a:ea typeface="Calibri"/>
                  <a:cs typeface="Calibri"/>
                  <a:sym typeface="Calibri"/>
                </a:rPr>
                <a:t> 4.6</a:t>
              </a:r>
              <a:endParaRPr sz="1200" b="1" kern="0">
                <a:solidFill>
                  <a:srgbClr val="1C878A"/>
                </a:solidFill>
                <a:latin typeface="Calibri"/>
                <a:ea typeface="Calibri"/>
                <a:cs typeface="Calibri"/>
                <a:sym typeface="Calibri"/>
              </a:endParaRPr>
            </a:p>
          </p:txBody>
        </p:sp>
      </p:grpSp>
      <p:grpSp>
        <p:nvGrpSpPr>
          <p:cNvPr id="132" name="Google Shape;132;p2"/>
          <p:cNvGrpSpPr/>
          <p:nvPr/>
        </p:nvGrpSpPr>
        <p:grpSpPr>
          <a:xfrm>
            <a:off x="8433822" y="911541"/>
            <a:ext cx="2188422" cy="1000125"/>
            <a:chOff x="0" y="0"/>
            <a:chExt cx="8686800" cy="4000500"/>
          </a:xfrm>
        </p:grpSpPr>
        <p:sp>
          <p:nvSpPr>
            <p:cNvPr id="133" name="Google Shape;133;p2"/>
            <p:cNvSpPr/>
            <p:nvPr/>
          </p:nvSpPr>
          <p:spPr>
            <a:xfrm>
              <a:off x="0" y="0"/>
              <a:ext cx="8686800" cy="4000500"/>
            </a:xfrm>
            <a:prstGeom prst="roundRect">
              <a:avLst>
                <a:gd name="adj" fmla="val 5714"/>
              </a:avLst>
            </a:prstGeom>
            <a:solidFill>
              <a:srgbClr val="F4F8FA"/>
            </a:solidFill>
            <a:ln w="19050" cap="flat" cmpd="sng">
              <a:solidFill>
                <a:srgbClr val="0B4F7A"/>
              </a:solidFill>
              <a:prstDash val="solid"/>
              <a:round/>
              <a:headEnd type="none" w="sm" len="sm"/>
              <a:tailEnd type="none" w="sm" len="sm"/>
            </a:ln>
          </p:spPr>
          <p:txBody>
            <a:bodyPr spcFirstLastPara="1" wrap="square" lIns="0" tIns="0" rIns="0" bIns="0" anchor="ctr" anchorCtr="0">
              <a:noAutofit/>
            </a:bodyPr>
            <a:lstStyle/>
            <a:p>
              <a:pPr defTabSz="228600">
                <a:buClr>
                  <a:srgbClr val="000000"/>
                </a:buClr>
              </a:pPr>
              <a:endParaRPr sz="1200" kern="0">
                <a:solidFill>
                  <a:srgbClr val="000000"/>
                </a:solidFill>
                <a:latin typeface="Arial"/>
                <a:cs typeface="Arial"/>
                <a:sym typeface="Arial"/>
              </a:endParaRPr>
            </a:p>
          </p:txBody>
        </p:sp>
        <p:sp>
          <p:nvSpPr>
            <p:cNvPr id="134" name="Google Shape;134;p2"/>
            <p:cNvSpPr txBox="1"/>
            <p:nvPr/>
          </p:nvSpPr>
          <p:spPr>
            <a:xfrm>
              <a:off x="381000" y="285750"/>
              <a:ext cx="7924800" cy="3429000"/>
            </a:xfrm>
            <a:prstGeom prst="rect">
              <a:avLst/>
            </a:prstGeom>
            <a:noFill/>
            <a:ln>
              <a:noFill/>
            </a:ln>
          </p:spPr>
          <p:txBody>
            <a:bodyPr spcFirstLastPara="1" wrap="square" lIns="0" tIns="0" rIns="0" bIns="0" anchor="ctr" anchorCtr="0">
              <a:noAutofit/>
            </a:bodyPr>
            <a:lstStyle/>
            <a:p>
              <a:pPr defTabSz="228600">
                <a:buClr>
                  <a:srgbClr val="000000"/>
                </a:buClr>
              </a:pPr>
              <a:r>
                <a:rPr lang="en-US" sz="1200" b="1" kern="0">
                  <a:solidFill>
                    <a:srgbClr val="0B4F7A"/>
                  </a:solidFill>
                  <a:latin typeface="Calibri"/>
                  <a:ea typeface="Calibri"/>
                  <a:cs typeface="Calibri"/>
                  <a:sym typeface="Calibri"/>
                </a:rPr>
                <a:t>Resource-Location Test</a:t>
              </a:r>
              <a:endParaRPr sz="1200" b="1" kern="0">
                <a:solidFill>
                  <a:srgbClr val="0B4F7A"/>
                </a:solidFill>
                <a:latin typeface="Calibri"/>
                <a:ea typeface="Calibri"/>
                <a:cs typeface="Calibri"/>
                <a:sym typeface="Calibri"/>
              </a:endParaRPr>
            </a:p>
            <a:p>
              <a:pPr defTabSz="228600">
                <a:buClr>
                  <a:srgbClr val="000000"/>
                </a:buClr>
              </a:pPr>
              <a:r>
                <a:rPr lang="en-US" sz="1200" b="1" kern="0">
                  <a:solidFill>
                    <a:srgbClr val="1C878A"/>
                  </a:solidFill>
                  <a:latin typeface="Calibri"/>
                  <a:ea typeface="Calibri"/>
                  <a:cs typeface="Calibri"/>
                  <a:sym typeface="Calibri"/>
                </a:rPr>
                <a:t>50% unable </a:t>
              </a:r>
              <a:r>
                <a:rPr lang="en-US" sz="1200" b="1" kern="0">
                  <a:solidFill>
                    <a:srgbClr val="A3BFFA"/>
                  </a:solidFill>
                  <a:latin typeface="Calibri"/>
                  <a:ea typeface="Calibri"/>
                  <a:cs typeface="Calibri"/>
                  <a:sym typeface="Calibri"/>
                </a:rPr>
                <a:t>→</a:t>
              </a:r>
              <a:r>
                <a:rPr lang="en-US" sz="1200" b="1" kern="0">
                  <a:solidFill>
                    <a:srgbClr val="1C878A"/>
                  </a:solidFill>
                  <a:latin typeface="Calibri"/>
                  <a:ea typeface="Calibri"/>
                  <a:cs typeface="Calibri"/>
                  <a:sym typeface="Calibri"/>
                </a:rPr>
                <a:t> 11%</a:t>
              </a:r>
              <a:endParaRPr sz="1200" b="1" kern="0">
                <a:solidFill>
                  <a:srgbClr val="1C878A"/>
                </a:solidFill>
                <a:latin typeface="Calibri"/>
                <a:ea typeface="Calibri"/>
                <a:cs typeface="Calibri"/>
                <a:sym typeface="Calibri"/>
              </a:endParaRPr>
            </a:p>
            <a:p>
              <a:pPr defTabSz="228600">
                <a:spcBef>
                  <a:spcPts val="188"/>
                </a:spcBef>
                <a:buClr>
                  <a:srgbClr val="000000"/>
                </a:buClr>
              </a:pPr>
              <a:r>
                <a:rPr lang="en-US" sz="1200" kern="0">
                  <a:solidFill>
                    <a:srgbClr val="4A4A4A"/>
                  </a:solidFill>
                  <a:latin typeface="Calibri"/>
                  <a:ea typeface="Calibri"/>
                  <a:cs typeface="Calibri"/>
                  <a:sym typeface="Calibri"/>
                </a:rPr>
                <a:t>Time: 3:23 </a:t>
              </a:r>
              <a:r>
                <a:rPr lang="en-US" sz="1200" kern="0">
                  <a:solidFill>
                    <a:srgbClr val="A3BFFA"/>
                  </a:solidFill>
                  <a:latin typeface="Calibri"/>
                  <a:ea typeface="Calibri"/>
                  <a:cs typeface="Calibri"/>
                  <a:sym typeface="Calibri"/>
                </a:rPr>
                <a:t>→</a:t>
              </a:r>
              <a:r>
                <a:rPr lang="en-US" sz="1200" kern="0">
                  <a:solidFill>
                    <a:srgbClr val="4A4A4A"/>
                  </a:solidFill>
                  <a:latin typeface="Calibri"/>
                  <a:ea typeface="Calibri"/>
                  <a:cs typeface="Calibri"/>
                  <a:sym typeface="Calibri"/>
                </a:rPr>
                <a:t> 0:36</a:t>
              </a:r>
              <a:endParaRPr sz="1200" kern="0">
                <a:solidFill>
                  <a:srgbClr val="4A4A4A"/>
                </a:solidFill>
                <a:latin typeface="Calibri"/>
                <a:ea typeface="Calibri"/>
                <a:cs typeface="Calibri"/>
                <a:sym typeface="Calibri"/>
              </a:endParaRPr>
            </a:p>
          </p:txBody>
        </p:sp>
      </p:grpSp>
      <p:grpSp>
        <p:nvGrpSpPr>
          <p:cNvPr id="135" name="Google Shape;135;p2"/>
          <p:cNvGrpSpPr/>
          <p:nvPr/>
        </p:nvGrpSpPr>
        <p:grpSpPr>
          <a:xfrm>
            <a:off x="1638250" y="1809750"/>
            <a:ext cx="8984099" cy="590550"/>
            <a:chOff x="-198" y="0"/>
            <a:chExt cx="35661798" cy="2362200"/>
          </a:xfrm>
        </p:grpSpPr>
        <p:sp>
          <p:nvSpPr>
            <p:cNvPr id="136" name="Google Shape;136;p2"/>
            <p:cNvSpPr/>
            <p:nvPr/>
          </p:nvSpPr>
          <p:spPr>
            <a:xfrm>
              <a:off x="0" y="0"/>
              <a:ext cx="35661600" cy="952500"/>
            </a:xfrm>
            <a:prstGeom prst="rect">
              <a:avLst/>
            </a:prstGeom>
            <a:solidFill>
              <a:srgbClr val="000000">
                <a:alpha val="0"/>
              </a:srgbClr>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37" name="Google Shape;137;p2"/>
            <p:cNvSpPr txBox="1"/>
            <p:nvPr/>
          </p:nvSpPr>
          <p:spPr>
            <a:xfrm>
              <a:off x="-198" y="1409700"/>
              <a:ext cx="35661600" cy="952500"/>
            </a:xfrm>
            <a:prstGeom prst="rect">
              <a:avLst/>
            </a:prstGeom>
            <a:noFill/>
            <a:ln>
              <a:noFill/>
            </a:ln>
          </p:spPr>
          <p:txBody>
            <a:bodyPr spcFirstLastPara="1" wrap="square" lIns="0" tIns="0" rIns="0" bIns="0" anchor="ctr" anchorCtr="0">
              <a:noAutofit/>
            </a:bodyPr>
            <a:lstStyle/>
            <a:p>
              <a:pPr algn="ctr" defTabSz="228600">
                <a:buClr>
                  <a:srgbClr val="000000"/>
                </a:buClr>
              </a:pPr>
              <a:r>
                <a:rPr lang="en-US" sz="1500" b="1" kern="0">
                  <a:solidFill>
                    <a:srgbClr val="0B4F7A"/>
                  </a:solidFill>
                  <a:latin typeface="Calibri"/>
                  <a:ea typeface="Calibri"/>
                  <a:cs typeface="Calibri"/>
                  <a:sym typeface="Calibri"/>
                </a:rPr>
                <a:t>Quality defect rates across remeasures (lower is better)</a:t>
              </a:r>
              <a:r>
                <a:rPr lang="en-US" sz="1500" b="1" kern="0">
                  <a:solidFill>
                    <a:srgbClr val="1C878A"/>
                  </a:solidFill>
                  <a:latin typeface="Calibri"/>
                  <a:ea typeface="Calibri"/>
                  <a:cs typeface="Calibri"/>
                  <a:sym typeface="Calibri"/>
                </a:rPr>
                <a:t>■ Residents/Fellows</a:t>
              </a:r>
              <a:r>
                <a:rPr lang="en-US" sz="1500" b="1" kern="0">
                  <a:solidFill>
                    <a:srgbClr val="4F8A5B"/>
                  </a:solidFill>
                  <a:latin typeface="Calibri"/>
                  <a:ea typeface="Calibri"/>
                  <a:cs typeface="Calibri"/>
                  <a:sym typeface="Calibri"/>
                </a:rPr>
                <a:t>■ Program Leaders</a:t>
              </a:r>
              <a:endParaRPr sz="1500" kern="0">
                <a:solidFill>
                  <a:srgbClr val="000000"/>
                </a:solidFill>
                <a:latin typeface="Calibri"/>
                <a:ea typeface="Calibri"/>
                <a:cs typeface="Calibri"/>
                <a:sym typeface="Calibri"/>
              </a:endParaRPr>
            </a:p>
          </p:txBody>
        </p:sp>
      </p:grpSp>
      <p:grpSp>
        <p:nvGrpSpPr>
          <p:cNvPr id="138" name="Google Shape;138;p2"/>
          <p:cNvGrpSpPr/>
          <p:nvPr/>
        </p:nvGrpSpPr>
        <p:grpSpPr>
          <a:xfrm>
            <a:off x="2118217" y="2514600"/>
            <a:ext cx="7918633" cy="1724025"/>
            <a:chOff x="1905000" y="1295400"/>
            <a:chExt cx="31432500" cy="6896100"/>
          </a:xfrm>
        </p:grpSpPr>
        <p:cxnSp>
          <p:nvCxnSpPr>
            <p:cNvPr id="139" name="Google Shape;139;p2"/>
            <p:cNvCxnSpPr/>
            <p:nvPr/>
          </p:nvCxnSpPr>
          <p:spPr>
            <a:xfrm>
              <a:off x="1905000" y="7143750"/>
              <a:ext cx="31432500" cy="0"/>
            </a:xfrm>
            <a:prstGeom prst="straightConnector1">
              <a:avLst/>
            </a:prstGeom>
            <a:solidFill>
              <a:srgbClr val="FFFFFF"/>
            </a:solidFill>
            <a:ln w="38100" cap="flat" cmpd="sng">
              <a:solidFill>
                <a:srgbClr val="0B4F7A"/>
              </a:solidFill>
              <a:prstDash val="solid"/>
              <a:round/>
              <a:headEnd type="none" w="sm" len="sm"/>
              <a:tailEnd type="none" w="sm" len="sm"/>
            </a:ln>
          </p:spPr>
        </p:cxnSp>
        <p:grpSp>
          <p:nvGrpSpPr>
            <p:cNvPr id="140" name="Google Shape;140;p2"/>
            <p:cNvGrpSpPr/>
            <p:nvPr/>
          </p:nvGrpSpPr>
          <p:grpSpPr>
            <a:xfrm>
              <a:off x="2857500" y="1524000"/>
              <a:ext cx="3238500" cy="6667500"/>
              <a:chOff x="0" y="1524000"/>
              <a:chExt cx="3238500" cy="6667500"/>
            </a:xfrm>
          </p:grpSpPr>
          <p:sp>
            <p:nvSpPr>
              <p:cNvPr id="141" name="Google Shape;141;p2"/>
              <p:cNvSpPr/>
              <p:nvPr/>
            </p:nvSpPr>
            <p:spPr>
              <a:xfrm>
                <a:off x="0" y="2286000"/>
                <a:ext cx="1524000" cy="4857900"/>
              </a:xfrm>
              <a:prstGeom prst="roundRect">
                <a:avLst>
                  <a:gd name="adj" fmla="val 5000"/>
                </a:avLst>
              </a:prstGeom>
              <a:solidFill>
                <a:srgbClr val="1C878A"/>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42" name="Google Shape;142;p2"/>
              <p:cNvSpPr/>
              <p:nvPr/>
            </p:nvSpPr>
            <p:spPr>
              <a:xfrm>
                <a:off x="1714500" y="2495550"/>
                <a:ext cx="1524000" cy="4648200"/>
              </a:xfrm>
              <a:prstGeom prst="roundRect">
                <a:avLst>
                  <a:gd name="adj" fmla="val 5000"/>
                </a:avLst>
              </a:prstGeom>
              <a:solidFill>
                <a:srgbClr val="4F8A5B"/>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43" name="Google Shape;143;p2"/>
              <p:cNvSpPr txBox="1"/>
              <p:nvPr/>
            </p:nvSpPr>
            <p:spPr>
              <a:xfrm>
                <a:off x="0" y="152400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1C878A"/>
                    </a:solidFill>
                    <a:latin typeface="Calibri"/>
                    <a:ea typeface="Calibri"/>
                    <a:cs typeface="Calibri"/>
                    <a:sym typeface="Calibri"/>
                  </a:rPr>
                  <a:t>68.0%</a:t>
                </a:r>
                <a:endParaRPr sz="700" b="1" kern="0">
                  <a:solidFill>
                    <a:srgbClr val="1C878A"/>
                  </a:solidFill>
                  <a:latin typeface="Calibri"/>
                  <a:ea typeface="Calibri"/>
                  <a:cs typeface="Calibri"/>
                  <a:sym typeface="Calibri"/>
                </a:endParaRPr>
              </a:p>
            </p:txBody>
          </p:sp>
          <p:sp>
            <p:nvSpPr>
              <p:cNvPr id="144" name="Google Shape;144;p2"/>
              <p:cNvSpPr txBox="1"/>
              <p:nvPr/>
            </p:nvSpPr>
            <p:spPr>
              <a:xfrm>
                <a:off x="1714500" y="173355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F8A5B"/>
                    </a:solidFill>
                    <a:latin typeface="Calibri"/>
                    <a:ea typeface="Calibri"/>
                    <a:cs typeface="Calibri"/>
                    <a:sym typeface="Calibri"/>
                  </a:rPr>
                  <a:t>65.0%</a:t>
                </a:r>
                <a:endParaRPr sz="700" b="1" kern="0">
                  <a:solidFill>
                    <a:srgbClr val="4F8A5B"/>
                  </a:solidFill>
                  <a:latin typeface="Calibri"/>
                  <a:ea typeface="Calibri"/>
                  <a:cs typeface="Calibri"/>
                  <a:sym typeface="Calibri"/>
                </a:endParaRPr>
              </a:p>
            </p:txBody>
          </p:sp>
          <p:sp>
            <p:nvSpPr>
              <p:cNvPr id="145" name="Google Shape;145;p2"/>
              <p:cNvSpPr txBox="1"/>
              <p:nvPr/>
            </p:nvSpPr>
            <p:spPr>
              <a:xfrm>
                <a:off x="0" y="7429500"/>
                <a:ext cx="3238500" cy="7620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A4A4A"/>
                    </a:solidFill>
                    <a:latin typeface="Calibri"/>
                    <a:ea typeface="Calibri"/>
                    <a:cs typeface="Calibri"/>
                    <a:sym typeface="Calibri"/>
                  </a:rPr>
                  <a:t>Baseline</a:t>
                </a:r>
                <a:endParaRPr sz="700" b="1" kern="0">
                  <a:solidFill>
                    <a:srgbClr val="4A4A4A"/>
                  </a:solidFill>
                  <a:latin typeface="Calibri"/>
                  <a:ea typeface="Calibri"/>
                  <a:cs typeface="Calibri"/>
                  <a:sym typeface="Calibri"/>
                </a:endParaRPr>
              </a:p>
            </p:txBody>
          </p:sp>
        </p:grpSp>
        <p:grpSp>
          <p:nvGrpSpPr>
            <p:cNvPr id="146" name="Google Shape;146;p2"/>
            <p:cNvGrpSpPr/>
            <p:nvPr/>
          </p:nvGrpSpPr>
          <p:grpSpPr>
            <a:xfrm>
              <a:off x="10477500" y="1295400"/>
              <a:ext cx="3238500" cy="6896100"/>
              <a:chOff x="0" y="1295400"/>
              <a:chExt cx="3238500" cy="6896100"/>
            </a:xfrm>
          </p:grpSpPr>
          <p:sp>
            <p:nvSpPr>
              <p:cNvPr id="147" name="Google Shape;147;p2"/>
              <p:cNvSpPr/>
              <p:nvPr/>
            </p:nvSpPr>
            <p:spPr>
              <a:xfrm>
                <a:off x="0" y="2057400"/>
                <a:ext cx="1524000" cy="5086500"/>
              </a:xfrm>
              <a:prstGeom prst="roundRect">
                <a:avLst>
                  <a:gd name="adj" fmla="val 5000"/>
                </a:avLst>
              </a:prstGeom>
              <a:solidFill>
                <a:srgbClr val="1C878A"/>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48" name="Google Shape;148;p2"/>
              <p:cNvSpPr/>
              <p:nvPr/>
            </p:nvSpPr>
            <p:spPr>
              <a:xfrm>
                <a:off x="1714500" y="2676525"/>
                <a:ext cx="1524000" cy="4467300"/>
              </a:xfrm>
              <a:prstGeom prst="roundRect">
                <a:avLst>
                  <a:gd name="adj" fmla="val 5000"/>
                </a:avLst>
              </a:prstGeom>
              <a:solidFill>
                <a:srgbClr val="4F8A5B"/>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49" name="Google Shape;149;p2"/>
              <p:cNvSpPr txBox="1"/>
              <p:nvPr/>
            </p:nvSpPr>
            <p:spPr>
              <a:xfrm>
                <a:off x="0" y="129540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1C878A"/>
                    </a:solidFill>
                    <a:latin typeface="Calibri"/>
                    <a:ea typeface="Calibri"/>
                    <a:cs typeface="Calibri"/>
                    <a:sym typeface="Calibri"/>
                  </a:rPr>
                  <a:t>71.2%</a:t>
                </a:r>
                <a:endParaRPr sz="700" b="1" kern="0">
                  <a:solidFill>
                    <a:srgbClr val="1C878A"/>
                  </a:solidFill>
                  <a:latin typeface="Calibri"/>
                  <a:ea typeface="Calibri"/>
                  <a:cs typeface="Calibri"/>
                  <a:sym typeface="Calibri"/>
                </a:endParaRPr>
              </a:p>
            </p:txBody>
          </p:sp>
          <p:sp>
            <p:nvSpPr>
              <p:cNvPr id="150" name="Google Shape;150;p2"/>
              <p:cNvSpPr txBox="1"/>
              <p:nvPr/>
            </p:nvSpPr>
            <p:spPr>
              <a:xfrm>
                <a:off x="1714500" y="1914525"/>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F8A5B"/>
                    </a:solidFill>
                    <a:latin typeface="Calibri"/>
                    <a:ea typeface="Calibri"/>
                    <a:cs typeface="Calibri"/>
                    <a:sym typeface="Calibri"/>
                  </a:rPr>
                  <a:t>62.5%</a:t>
                </a:r>
                <a:endParaRPr sz="700" b="1" kern="0">
                  <a:solidFill>
                    <a:srgbClr val="4F8A5B"/>
                  </a:solidFill>
                  <a:latin typeface="Calibri"/>
                  <a:ea typeface="Calibri"/>
                  <a:cs typeface="Calibri"/>
                  <a:sym typeface="Calibri"/>
                </a:endParaRPr>
              </a:p>
            </p:txBody>
          </p:sp>
          <p:sp>
            <p:nvSpPr>
              <p:cNvPr id="151" name="Google Shape;151;p2"/>
              <p:cNvSpPr txBox="1"/>
              <p:nvPr/>
            </p:nvSpPr>
            <p:spPr>
              <a:xfrm>
                <a:off x="0" y="7429500"/>
                <a:ext cx="3238500" cy="7620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A4A4A"/>
                    </a:solidFill>
                    <a:latin typeface="Calibri"/>
                    <a:ea typeface="Calibri"/>
                    <a:cs typeface="Calibri"/>
                    <a:sym typeface="Calibri"/>
                  </a:rPr>
                  <a:t>30 Day</a:t>
                </a:r>
                <a:endParaRPr sz="700" b="1" kern="0">
                  <a:solidFill>
                    <a:srgbClr val="4A4A4A"/>
                  </a:solidFill>
                  <a:latin typeface="Calibri"/>
                  <a:ea typeface="Calibri"/>
                  <a:cs typeface="Calibri"/>
                  <a:sym typeface="Calibri"/>
                </a:endParaRPr>
              </a:p>
            </p:txBody>
          </p:sp>
        </p:grpSp>
        <p:grpSp>
          <p:nvGrpSpPr>
            <p:cNvPr id="152" name="Google Shape;152;p2"/>
            <p:cNvGrpSpPr/>
            <p:nvPr/>
          </p:nvGrpSpPr>
          <p:grpSpPr>
            <a:xfrm>
              <a:off x="18097500" y="2266950"/>
              <a:ext cx="3238500" cy="5924550"/>
              <a:chOff x="0" y="2266950"/>
              <a:chExt cx="3238500" cy="5924550"/>
            </a:xfrm>
          </p:grpSpPr>
          <p:sp>
            <p:nvSpPr>
              <p:cNvPr id="153" name="Google Shape;153;p2"/>
              <p:cNvSpPr/>
              <p:nvPr/>
            </p:nvSpPr>
            <p:spPr>
              <a:xfrm>
                <a:off x="0" y="3028950"/>
                <a:ext cx="1524000" cy="4114800"/>
              </a:xfrm>
              <a:prstGeom prst="roundRect">
                <a:avLst>
                  <a:gd name="adj" fmla="val 5000"/>
                </a:avLst>
              </a:prstGeom>
              <a:solidFill>
                <a:srgbClr val="1C878A"/>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54" name="Google Shape;154;p2"/>
              <p:cNvSpPr/>
              <p:nvPr/>
            </p:nvSpPr>
            <p:spPr>
              <a:xfrm>
                <a:off x="1714500" y="5353050"/>
                <a:ext cx="1524000" cy="1790700"/>
              </a:xfrm>
              <a:prstGeom prst="roundRect">
                <a:avLst>
                  <a:gd name="adj" fmla="val 5000"/>
                </a:avLst>
              </a:prstGeom>
              <a:solidFill>
                <a:srgbClr val="4F8A5B"/>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55" name="Google Shape;155;p2"/>
              <p:cNvSpPr txBox="1"/>
              <p:nvPr/>
            </p:nvSpPr>
            <p:spPr>
              <a:xfrm>
                <a:off x="0" y="226695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1C878A"/>
                    </a:solidFill>
                    <a:latin typeface="Calibri"/>
                    <a:ea typeface="Calibri"/>
                    <a:cs typeface="Calibri"/>
                    <a:sym typeface="Calibri"/>
                  </a:rPr>
                  <a:t>57.5%</a:t>
                </a:r>
                <a:endParaRPr sz="700" b="1" kern="0">
                  <a:solidFill>
                    <a:srgbClr val="1C878A"/>
                  </a:solidFill>
                  <a:latin typeface="Calibri"/>
                  <a:ea typeface="Calibri"/>
                  <a:cs typeface="Calibri"/>
                  <a:sym typeface="Calibri"/>
                </a:endParaRPr>
              </a:p>
            </p:txBody>
          </p:sp>
          <p:sp>
            <p:nvSpPr>
              <p:cNvPr id="156" name="Google Shape;156;p2"/>
              <p:cNvSpPr txBox="1"/>
              <p:nvPr/>
            </p:nvSpPr>
            <p:spPr>
              <a:xfrm>
                <a:off x="1714500" y="459105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F8A5B"/>
                    </a:solidFill>
                    <a:latin typeface="Calibri"/>
                    <a:ea typeface="Calibri"/>
                    <a:cs typeface="Calibri"/>
                    <a:sym typeface="Calibri"/>
                  </a:rPr>
                  <a:t>25.0%</a:t>
                </a:r>
                <a:endParaRPr sz="700" b="1" kern="0">
                  <a:solidFill>
                    <a:srgbClr val="4F8A5B"/>
                  </a:solidFill>
                  <a:latin typeface="Calibri"/>
                  <a:ea typeface="Calibri"/>
                  <a:cs typeface="Calibri"/>
                  <a:sym typeface="Calibri"/>
                </a:endParaRPr>
              </a:p>
            </p:txBody>
          </p:sp>
          <p:sp>
            <p:nvSpPr>
              <p:cNvPr id="157" name="Google Shape;157;p2"/>
              <p:cNvSpPr txBox="1"/>
              <p:nvPr/>
            </p:nvSpPr>
            <p:spPr>
              <a:xfrm>
                <a:off x="0" y="7429500"/>
                <a:ext cx="3238500" cy="7620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A4A4A"/>
                    </a:solidFill>
                    <a:latin typeface="Calibri"/>
                    <a:ea typeface="Calibri"/>
                    <a:cs typeface="Calibri"/>
                    <a:sym typeface="Calibri"/>
                  </a:rPr>
                  <a:t>60 Day</a:t>
                </a:r>
                <a:endParaRPr sz="700" b="1" kern="0">
                  <a:solidFill>
                    <a:srgbClr val="4A4A4A"/>
                  </a:solidFill>
                  <a:latin typeface="Calibri"/>
                  <a:ea typeface="Calibri"/>
                  <a:cs typeface="Calibri"/>
                  <a:sym typeface="Calibri"/>
                </a:endParaRPr>
              </a:p>
            </p:txBody>
          </p:sp>
        </p:grpSp>
        <p:grpSp>
          <p:nvGrpSpPr>
            <p:cNvPr id="158" name="Google Shape;158;p2"/>
            <p:cNvGrpSpPr/>
            <p:nvPr/>
          </p:nvGrpSpPr>
          <p:grpSpPr>
            <a:xfrm>
              <a:off x="25717500" y="2209800"/>
              <a:ext cx="3238500" cy="5981700"/>
              <a:chOff x="0" y="2209800"/>
              <a:chExt cx="3238500" cy="5981700"/>
            </a:xfrm>
          </p:grpSpPr>
          <p:sp>
            <p:nvSpPr>
              <p:cNvPr id="159" name="Google Shape;159;p2"/>
              <p:cNvSpPr/>
              <p:nvPr/>
            </p:nvSpPr>
            <p:spPr>
              <a:xfrm>
                <a:off x="0" y="2971800"/>
                <a:ext cx="1524000" cy="4172100"/>
              </a:xfrm>
              <a:prstGeom prst="roundRect">
                <a:avLst>
                  <a:gd name="adj" fmla="val 5000"/>
                </a:avLst>
              </a:prstGeom>
              <a:solidFill>
                <a:srgbClr val="1C878A"/>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60" name="Google Shape;160;p2"/>
              <p:cNvSpPr/>
              <p:nvPr/>
            </p:nvSpPr>
            <p:spPr>
              <a:xfrm>
                <a:off x="1714500" y="5943600"/>
                <a:ext cx="1524000" cy="1200300"/>
              </a:xfrm>
              <a:prstGeom prst="roundRect">
                <a:avLst>
                  <a:gd name="adj" fmla="val 6349"/>
                </a:avLst>
              </a:prstGeom>
              <a:solidFill>
                <a:srgbClr val="4F8A5B"/>
              </a:solidFill>
              <a:ln>
                <a:noFill/>
              </a:ln>
            </p:spPr>
            <p:txBody>
              <a:bodyPr spcFirstLastPara="1" wrap="square" lIns="0" tIns="0" rIns="0" bIns="0" anchor="ctr" anchorCtr="0">
                <a:noAutofit/>
              </a:bodyPr>
              <a:lstStyle/>
              <a:p>
                <a:pPr defTabSz="228600">
                  <a:buClr>
                    <a:srgbClr val="000000"/>
                  </a:buClr>
                </a:pPr>
                <a:endParaRPr sz="350" kern="0">
                  <a:solidFill>
                    <a:srgbClr val="000000"/>
                  </a:solidFill>
                  <a:latin typeface="Arial"/>
                  <a:cs typeface="Arial"/>
                  <a:sym typeface="Arial"/>
                </a:endParaRPr>
              </a:p>
            </p:txBody>
          </p:sp>
          <p:sp>
            <p:nvSpPr>
              <p:cNvPr id="161" name="Google Shape;161;p2"/>
              <p:cNvSpPr txBox="1"/>
              <p:nvPr/>
            </p:nvSpPr>
            <p:spPr>
              <a:xfrm>
                <a:off x="0" y="220980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1C878A"/>
                    </a:solidFill>
                    <a:latin typeface="Calibri"/>
                    <a:ea typeface="Calibri"/>
                    <a:cs typeface="Calibri"/>
                    <a:sym typeface="Calibri"/>
                  </a:rPr>
                  <a:t>58.3%</a:t>
                </a:r>
                <a:endParaRPr sz="700" b="1" kern="0">
                  <a:solidFill>
                    <a:srgbClr val="1C878A"/>
                  </a:solidFill>
                  <a:latin typeface="Calibri"/>
                  <a:ea typeface="Calibri"/>
                  <a:cs typeface="Calibri"/>
                  <a:sym typeface="Calibri"/>
                </a:endParaRPr>
              </a:p>
            </p:txBody>
          </p:sp>
          <p:sp>
            <p:nvSpPr>
              <p:cNvPr id="162" name="Google Shape;162;p2"/>
              <p:cNvSpPr txBox="1"/>
              <p:nvPr/>
            </p:nvSpPr>
            <p:spPr>
              <a:xfrm>
                <a:off x="1714500" y="5181600"/>
                <a:ext cx="1524000" cy="6669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F8A5B"/>
                    </a:solidFill>
                    <a:latin typeface="Calibri"/>
                    <a:ea typeface="Calibri"/>
                    <a:cs typeface="Calibri"/>
                    <a:sym typeface="Calibri"/>
                  </a:rPr>
                  <a:t>16.7%</a:t>
                </a:r>
                <a:endParaRPr sz="700" b="1" kern="0">
                  <a:solidFill>
                    <a:srgbClr val="4F8A5B"/>
                  </a:solidFill>
                  <a:latin typeface="Calibri"/>
                  <a:ea typeface="Calibri"/>
                  <a:cs typeface="Calibri"/>
                  <a:sym typeface="Calibri"/>
                </a:endParaRPr>
              </a:p>
            </p:txBody>
          </p:sp>
          <p:sp>
            <p:nvSpPr>
              <p:cNvPr id="163" name="Google Shape;163;p2"/>
              <p:cNvSpPr txBox="1"/>
              <p:nvPr/>
            </p:nvSpPr>
            <p:spPr>
              <a:xfrm>
                <a:off x="0" y="7429500"/>
                <a:ext cx="3238500" cy="762000"/>
              </a:xfrm>
              <a:prstGeom prst="rect">
                <a:avLst/>
              </a:prstGeom>
              <a:noFill/>
              <a:ln>
                <a:noFill/>
              </a:ln>
            </p:spPr>
            <p:txBody>
              <a:bodyPr spcFirstLastPara="1" wrap="square" lIns="0" tIns="0" rIns="0" bIns="0" anchor="t" anchorCtr="0">
                <a:noAutofit/>
              </a:bodyPr>
              <a:lstStyle/>
              <a:p>
                <a:pPr algn="ctr" defTabSz="228600">
                  <a:buClr>
                    <a:srgbClr val="000000"/>
                  </a:buClr>
                </a:pPr>
                <a:r>
                  <a:rPr lang="en-US" sz="700" b="1" kern="0">
                    <a:solidFill>
                      <a:srgbClr val="4A4A4A"/>
                    </a:solidFill>
                    <a:latin typeface="Calibri"/>
                    <a:ea typeface="Calibri"/>
                    <a:cs typeface="Calibri"/>
                    <a:sym typeface="Calibri"/>
                  </a:rPr>
                  <a:t>90 Day</a:t>
                </a:r>
                <a:endParaRPr sz="700" b="1" kern="0">
                  <a:solidFill>
                    <a:srgbClr val="4A4A4A"/>
                  </a:solidFill>
                  <a:latin typeface="Calibri"/>
                  <a:ea typeface="Calibri"/>
                  <a:cs typeface="Calibri"/>
                  <a:sym typeface="Calibri"/>
                </a:endParaRPr>
              </a:p>
            </p:txBody>
          </p:sp>
        </p:grpSp>
      </p:grpSp>
      <p:grpSp>
        <p:nvGrpSpPr>
          <p:cNvPr id="164" name="Google Shape;164;p2"/>
          <p:cNvGrpSpPr/>
          <p:nvPr/>
        </p:nvGrpSpPr>
        <p:grpSpPr>
          <a:xfrm>
            <a:off x="1638300" y="4619625"/>
            <a:ext cx="8984049" cy="809625"/>
            <a:chOff x="0" y="0"/>
            <a:chExt cx="35661600" cy="3238500"/>
          </a:xfrm>
        </p:grpSpPr>
        <p:sp>
          <p:nvSpPr>
            <p:cNvPr id="165" name="Google Shape;165;p2"/>
            <p:cNvSpPr/>
            <p:nvPr/>
          </p:nvSpPr>
          <p:spPr>
            <a:xfrm>
              <a:off x="0" y="0"/>
              <a:ext cx="35661600" cy="3238500"/>
            </a:xfrm>
            <a:prstGeom prst="roundRect">
              <a:avLst>
                <a:gd name="adj" fmla="val 7058"/>
              </a:avLst>
            </a:prstGeom>
            <a:solidFill>
              <a:srgbClr val="E9F2F7"/>
            </a:solidFill>
            <a:ln w="19050" cap="flat" cmpd="sng">
              <a:solidFill>
                <a:srgbClr val="0B4F7A"/>
              </a:solidFill>
              <a:prstDash val="solid"/>
              <a:round/>
              <a:headEnd type="none" w="sm" len="sm"/>
              <a:tailEnd type="none" w="sm" len="sm"/>
            </a:ln>
          </p:spPr>
          <p:txBody>
            <a:bodyPr spcFirstLastPara="1" wrap="square" lIns="0" tIns="0" rIns="0" bIns="0" anchor="ctr" anchorCtr="0">
              <a:noAutofit/>
            </a:bodyPr>
            <a:lstStyle/>
            <a:p>
              <a:pPr defTabSz="228600">
                <a:buClr>
                  <a:srgbClr val="000000"/>
                </a:buClr>
              </a:pPr>
              <a:endParaRPr sz="1200" kern="0">
                <a:solidFill>
                  <a:srgbClr val="000000"/>
                </a:solidFill>
                <a:latin typeface="Arial"/>
                <a:cs typeface="Arial"/>
                <a:sym typeface="Arial"/>
              </a:endParaRPr>
            </a:p>
          </p:txBody>
        </p:sp>
        <p:sp>
          <p:nvSpPr>
            <p:cNvPr id="166" name="Google Shape;166;p2"/>
            <p:cNvSpPr txBox="1"/>
            <p:nvPr/>
          </p:nvSpPr>
          <p:spPr>
            <a:xfrm>
              <a:off x="571500" y="381000"/>
              <a:ext cx="34518600" cy="2476500"/>
            </a:xfrm>
            <a:prstGeom prst="rect">
              <a:avLst/>
            </a:prstGeom>
            <a:noFill/>
            <a:ln>
              <a:noFill/>
            </a:ln>
          </p:spPr>
          <p:txBody>
            <a:bodyPr spcFirstLastPara="1" wrap="square" lIns="0" tIns="0" rIns="0" bIns="0" anchor="ctr" anchorCtr="0">
              <a:noAutofit/>
            </a:bodyPr>
            <a:lstStyle/>
            <a:p>
              <a:pPr defTabSz="228600">
                <a:buClr>
                  <a:srgbClr val="000000"/>
                </a:buClr>
              </a:pPr>
              <a:r>
                <a:rPr lang="en-US" sz="1200" b="1" kern="0">
                  <a:solidFill>
                    <a:srgbClr val="0B4F7A"/>
                  </a:solidFill>
                  <a:latin typeface="Calibri"/>
                  <a:ea typeface="Calibri"/>
                  <a:cs typeface="Calibri"/>
                  <a:sym typeface="Calibri"/>
                </a:rPr>
                <a:t>Takeaway:</a:t>
              </a:r>
              <a:endParaRPr sz="1200" b="1" kern="0">
                <a:solidFill>
                  <a:srgbClr val="0B4F7A"/>
                </a:solidFill>
                <a:latin typeface="Calibri"/>
                <a:ea typeface="Calibri"/>
                <a:cs typeface="Calibri"/>
                <a:sym typeface="Calibri"/>
              </a:endParaRPr>
            </a:p>
            <a:p>
              <a:pPr defTabSz="228600">
                <a:spcBef>
                  <a:spcPts val="225"/>
                </a:spcBef>
                <a:buClr>
                  <a:srgbClr val="000000"/>
                </a:buClr>
              </a:pPr>
              <a:r>
                <a:rPr lang="en-US" sz="1200" kern="0">
                  <a:solidFill>
                    <a:srgbClr val="1C2B36"/>
                  </a:solidFill>
                  <a:latin typeface="Calibri"/>
                  <a:ea typeface="Calibri"/>
                  <a:cs typeface="Calibri"/>
                  <a:sym typeface="Calibri"/>
                </a:rPr>
                <a:t>The first phase materially improved access, organization, and speed. The next problem is implementation fidelity—ensuring program leaders consistently teach, reinforce, and maintain the tools despite time constraints and turnover.</a:t>
              </a:r>
              <a:endParaRPr sz="1200" kern="0">
                <a:solidFill>
                  <a:srgbClr val="1C2B36"/>
                </a:solidFill>
                <a:latin typeface="Calibri"/>
                <a:ea typeface="Calibri"/>
                <a:cs typeface="Calibri"/>
                <a:sym typeface="Calibri"/>
              </a:endParaRPr>
            </a:p>
          </p:txBody>
        </p:sp>
      </p:grpSp>
      <p:pic>
        <p:nvPicPr>
          <p:cNvPr id="167" name="Google Shape;167;p2" title="VMFH logo.png"/>
          <p:cNvPicPr preferRelativeResize="0"/>
          <p:nvPr/>
        </p:nvPicPr>
        <p:blipFill>
          <a:blip r:embed="rId3">
            <a:alphaModFix/>
          </a:blip>
          <a:stretch>
            <a:fillRect/>
          </a:stretch>
        </p:blipFill>
        <p:spPr>
          <a:xfrm>
            <a:off x="1250209" y="114199"/>
            <a:ext cx="1908750" cy="524906"/>
          </a:xfrm>
          <a:prstGeom prst="rect">
            <a:avLst/>
          </a:prstGeom>
          <a:noFill/>
          <a:ln>
            <a:noFill/>
          </a:ln>
        </p:spPr>
      </p:pic>
      <p:pic>
        <p:nvPicPr>
          <p:cNvPr id="168" name="Google Shape;168;p2"/>
          <p:cNvPicPr preferRelativeResize="0"/>
          <p:nvPr/>
        </p:nvPicPr>
        <p:blipFill rotWithShape="1">
          <a:blip r:embed="rId4">
            <a:alphaModFix/>
          </a:blip>
          <a:srcRect/>
          <a:stretch/>
        </p:blipFill>
        <p:spPr>
          <a:xfrm>
            <a:off x="9573092" y="114200"/>
            <a:ext cx="989112" cy="303312"/>
          </a:xfrm>
          <a:prstGeom prst="rect">
            <a:avLst/>
          </a:prstGeom>
          <a:noFill/>
          <a:ln>
            <a:noFill/>
          </a:ln>
        </p:spPr>
      </p:pic>
      <p:pic>
        <p:nvPicPr>
          <p:cNvPr id="169" name="Google Shape;169;p2"/>
          <p:cNvPicPr preferRelativeResize="0"/>
          <p:nvPr/>
        </p:nvPicPr>
        <p:blipFill rotWithShape="1">
          <a:blip r:embed="rId5">
            <a:alphaModFix/>
          </a:blip>
          <a:srcRect/>
          <a:stretch/>
        </p:blipFill>
        <p:spPr>
          <a:xfrm>
            <a:off x="9692938" y="612475"/>
            <a:ext cx="749425" cy="201767"/>
          </a:xfrm>
          <a:prstGeom prst="rect">
            <a:avLst/>
          </a:prstGeom>
          <a:noFill/>
          <a:ln>
            <a:noFill/>
          </a:ln>
        </p:spPr>
      </p:pic>
    </p:spTree>
    <p:extLst>
      <p:ext uri="{BB962C8B-B14F-4D97-AF65-F5344CB8AC3E}">
        <p14:creationId xmlns:p14="http://schemas.microsoft.com/office/powerpoint/2010/main" val="2166573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UnityPoint Des Moines</a:t>
            </a: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159459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581615" y="989265"/>
            <a:ext cx="9002146" cy="400110"/>
          </a:xfrm>
          <a:prstGeom prst="rect">
            <a:avLst/>
          </a:prstGeom>
          <a:solidFill>
            <a:srgbClr val="72BF44"/>
          </a:solidFill>
          <a:ln w="9525">
            <a:solidFill>
              <a:srgbClr val="000000"/>
            </a:solidFill>
            <a:miter lim="800000"/>
            <a:headEnd/>
            <a:tailEnd/>
          </a:ln>
        </p:spPr>
        <p:txBody>
          <a:bodyPr wrap="square"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a:solidFill>
                  <a:prstClr val="white"/>
                </a:solidFill>
                <a:latin typeface="Calibri" panose="020F0502020204030204" pitchFamily="34" charset="0"/>
              </a:rPr>
              <a:t>Introduction: Background &amp; Context</a:t>
            </a:r>
          </a:p>
        </p:txBody>
      </p:sp>
      <p:sp>
        <p:nvSpPr>
          <p:cNvPr id="8" name="Text Box 1283">
            <a:extLst>
              <a:ext uri="{FF2B5EF4-FFF2-40B4-BE49-F238E27FC236}">
                <a16:creationId xmlns:a16="http://schemas.microsoft.com/office/drawing/2014/main" id="{F33BE723-738F-010C-3E45-EAFCB4679463}"/>
              </a:ext>
            </a:extLst>
          </p:cNvPr>
          <p:cNvSpPr txBox="1">
            <a:spLocks noChangeArrowheads="1"/>
          </p:cNvSpPr>
          <p:nvPr/>
        </p:nvSpPr>
        <p:spPr bwMode="auto">
          <a:xfrm>
            <a:off x="1581615" y="1350010"/>
            <a:ext cx="9002146" cy="4439677"/>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75783" indent="-285750" defTabSz="740904" eaLnBrk="0" fontAlgn="base" hangingPunct="0">
              <a:spcBef>
                <a:spcPct val="50000"/>
              </a:spcBef>
              <a:spcAft>
                <a:spcPct val="0"/>
              </a:spcAft>
            </a:pPr>
            <a:endParaRPr lang="en-US" sz="700" i="1">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r>
              <a:rPr lang="en-US" sz="2200">
                <a:solidFill>
                  <a:prstClr val="black"/>
                </a:solidFill>
                <a:latin typeface="Calibri" panose="020F0502020204030204" pitchFamily="34" charset="0"/>
              </a:rPr>
              <a:t>Our institution has had several recent changes in program directors and associate program directors after years of consistency.</a:t>
            </a:r>
            <a:endParaRPr lang="en-US" sz="900">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endParaRPr lang="en-US" sz="800">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r>
              <a:rPr lang="en-US" sz="2200">
                <a:solidFill>
                  <a:prstClr val="black"/>
                </a:solidFill>
                <a:latin typeface="Calibri" panose="020F0502020204030204" pitchFamily="34" charset="0"/>
              </a:rPr>
              <a:t>Some of these individuals are newer to residency leadership. </a:t>
            </a:r>
            <a:endParaRPr lang="en-US" sz="1000">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endParaRPr lang="en-US" sz="1000">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r>
              <a:rPr lang="en-US" sz="2200">
                <a:solidFill>
                  <a:prstClr val="black"/>
                </a:solidFill>
                <a:latin typeface="Calibri" panose="020F0502020204030204" pitchFamily="34" charset="0"/>
              </a:rPr>
              <a:t>Programs personnel have sought direction from the Graduate Medical Education (GME) office on addressing struggling learners. </a:t>
            </a:r>
            <a:endParaRPr lang="en-US" sz="900">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endParaRPr lang="en-US" sz="900">
              <a:solidFill>
                <a:prstClr val="black"/>
              </a:solidFill>
              <a:latin typeface="Calibri" panose="020F0502020204030204" pitchFamily="34" charset="0"/>
            </a:endParaRPr>
          </a:p>
          <a:p>
            <a:pPr marL="375783" indent="-285750" defTabSz="740904" eaLnBrk="0" fontAlgn="base" hangingPunct="0">
              <a:spcBef>
                <a:spcPct val="50000"/>
              </a:spcBef>
              <a:spcAft>
                <a:spcPct val="0"/>
              </a:spcAft>
            </a:pPr>
            <a:r>
              <a:rPr lang="en-US" sz="2200">
                <a:solidFill>
                  <a:prstClr val="black"/>
                </a:solidFill>
                <a:latin typeface="Calibri" panose="020F0502020204030204" pitchFamily="34" charset="0"/>
              </a:rPr>
              <a:t>We have policies on how to address and appeal an adverse decision and non-promotion/suspension/termination. However, we do not have a formalized remediation policy/process in place for use by all programs. </a:t>
            </a:r>
          </a:p>
          <a:p>
            <a:pPr marL="257175" indent="-142875" defTabSz="940594" eaLnBrk="0" fontAlgn="base" hangingPunct="0">
              <a:spcBef>
                <a:spcPct val="50000"/>
              </a:spcBef>
              <a:spcAft>
                <a:spcPct val="0"/>
              </a:spcAft>
              <a:defRPr/>
            </a:pPr>
            <a:endParaRPr lang="en-US" altLang="en-US" sz="1000" i="1">
              <a:solidFill>
                <a:srgbClr val="0033CC"/>
              </a:solidFill>
              <a:latin typeface="Calibri" pitchFamily="34" charset="0"/>
            </a:endParaRPr>
          </a:p>
        </p:txBody>
      </p:sp>
      <p:sp>
        <p:nvSpPr>
          <p:cNvPr id="10" name="TextBox 9">
            <a:extLst>
              <a:ext uri="{FF2B5EF4-FFF2-40B4-BE49-F238E27FC236}">
                <a16:creationId xmlns:a16="http://schemas.microsoft.com/office/drawing/2014/main" id="{1D4F74FE-5420-CA61-7FE8-41E6E1E951D1}"/>
              </a:ext>
            </a:extLst>
          </p:cNvPr>
          <p:cNvSpPr txBox="1"/>
          <p:nvPr/>
        </p:nvSpPr>
        <p:spPr>
          <a:xfrm>
            <a:off x="3067050" y="143145"/>
            <a:ext cx="5905500" cy="954107"/>
          </a:xfrm>
          <a:prstGeom prst="rect">
            <a:avLst/>
          </a:prstGeom>
          <a:noFill/>
        </p:spPr>
        <p:txBody>
          <a:bodyPr wrap="square">
            <a:spAutoFit/>
          </a:bodyPr>
          <a:lstStyle/>
          <a:p>
            <a:pPr algn="ctr" defTabSz="940594" eaLnBrk="0" fontAlgn="base" hangingPunct="0">
              <a:spcAft>
                <a:spcPct val="0"/>
              </a:spcAft>
              <a:defRPr/>
            </a:pPr>
            <a:r>
              <a:rPr lang="en-US" sz="2400" b="1">
                <a:solidFill>
                  <a:prstClr val="black"/>
                </a:solidFill>
                <a:latin typeface="Calibri" pitchFamily="34" charset="0"/>
                <a:cs typeface="Calibri" pitchFamily="34" charset="0"/>
              </a:rPr>
              <a:t>Remediating the Struggling Learner</a:t>
            </a:r>
            <a:endParaRPr lang="en-US" sz="700" b="1">
              <a:solidFill>
                <a:prstClr val="black"/>
              </a:solidFill>
              <a:latin typeface="Calibri" pitchFamily="34" charset="0"/>
              <a:cs typeface="Calibri" pitchFamily="34" charset="0"/>
            </a:endParaRPr>
          </a:p>
          <a:p>
            <a:pPr algn="ctr" defTabSz="940594" eaLnBrk="0" fontAlgn="base" hangingPunct="0">
              <a:spcAft>
                <a:spcPct val="0"/>
              </a:spcAft>
              <a:defRPr/>
            </a:pPr>
            <a:endParaRPr lang="en-US" sz="450" b="1">
              <a:solidFill>
                <a:prstClr val="black"/>
              </a:solidFill>
              <a:latin typeface="Calibri" pitchFamily="34" charset="0"/>
              <a:cs typeface="Calibri" pitchFamily="34" charset="0"/>
            </a:endParaRPr>
          </a:p>
          <a:p>
            <a:pPr algn="ctr" defTabSz="940594" eaLnBrk="0" fontAlgn="base" hangingPunct="0">
              <a:spcAft>
                <a:spcPct val="0"/>
              </a:spcAft>
              <a:defRPr/>
            </a:pPr>
            <a:r>
              <a:rPr lang="en-US" sz="1375">
                <a:solidFill>
                  <a:prstClr val="black"/>
                </a:solidFill>
                <a:latin typeface="Calibri" pitchFamily="34" charset="0"/>
                <a:cs typeface="Calibri" pitchFamily="34" charset="0"/>
              </a:rPr>
              <a:t>Chanteau Ayers, Alexandra Hubbell, Tyler Schwiesow, Hayden Smith, William Yost</a:t>
            </a: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7345" y="353223"/>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6EA562A-93DD-9A1D-315E-EFD2CF4A59CC}"/>
              </a:ext>
            </a:extLst>
          </p:cNvPr>
          <p:cNvPicPr>
            <a:picLocks noChangeAspect="1"/>
          </p:cNvPicPr>
          <p:nvPr/>
        </p:nvPicPr>
        <p:blipFill>
          <a:blip r:embed="rId5"/>
          <a:stretch>
            <a:fillRect/>
          </a:stretch>
        </p:blipFill>
        <p:spPr>
          <a:xfrm>
            <a:off x="1335677" y="298938"/>
            <a:ext cx="1578973" cy="551689"/>
          </a:xfrm>
          <a:prstGeom prst="rect">
            <a:avLst/>
          </a:prstGeom>
        </p:spPr>
      </p:pic>
    </p:spTree>
    <p:extLst>
      <p:ext uri="{BB962C8B-B14F-4D97-AF65-F5344CB8AC3E}">
        <p14:creationId xmlns:p14="http://schemas.microsoft.com/office/powerpoint/2010/main" val="2228962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77885" y="758070"/>
            <a:ext cx="8833757" cy="461665"/>
          </a:xfrm>
          <a:prstGeom prst="rect">
            <a:avLst/>
          </a:prstGeom>
          <a:solidFill>
            <a:srgbClr val="72BF44"/>
          </a:solidFill>
          <a:ln w="9525">
            <a:solidFill>
              <a:srgbClr val="000000"/>
            </a:solidFill>
            <a:miter lim="800000"/>
            <a:headEnd/>
            <a:tailEnd/>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Aim/Objectives/Alignment</a:t>
            </a:r>
          </a:p>
        </p:txBody>
      </p:sp>
      <p:sp>
        <p:nvSpPr>
          <p:cNvPr id="9" name="Text Box 1283">
            <a:extLst>
              <a:ext uri="{FF2B5EF4-FFF2-40B4-BE49-F238E27FC236}">
                <a16:creationId xmlns:a16="http://schemas.microsoft.com/office/drawing/2014/main" id="{E2AEFDF5-A8F4-CF17-22CB-0A28258FFD51}"/>
              </a:ext>
            </a:extLst>
          </p:cNvPr>
          <p:cNvSpPr txBox="1">
            <a:spLocks noChangeArrowheads="1"/>
          </p:cNvSpPr>
          <p:nvPr/>
        </p:nvSpPr>
        <p:spPr bwMode="auto">
          <a:xfrm>
            <a:off x="1577885" y="1139644"/>
            <a:ext cx="8833757" cy="4393510"/>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90033" defTabSz="740904" eaLnBrk="0" fontAlgn="base" hangingPunct="0">
              <a:spcBef>
                <a:spcPts val="945"/>
              </a:spcBef>
              <a:spcAft>
                <a:spcPct val="0"/>
              </a:spcAft>
              <a:buNone/>
            </a:pPr>
            <a:r>
              <a:rPr lang="en-US" altLang="en-US" sz="2200" b="1" i="1" u="sng">
                <a:solidFill>
                  <a:prstClr val="black"/>
                </a:solidFill>
                <a:latin typeface="Calibri" panose="020F0502020204030204" pitchFamily="34" charset="0"/>
              </a:rPr>
              <a:t>Objective:</a:t>
            </a:r>
          </a:p>
          <a:p>
            <a:pPr marL="90033" defTabSz="740904" eaLnBrk="0" fontAlgn="base" hangingPunct="0">
              <a:spcBef>
                <a:spcPts val="945"/>
              </a:spcBef>
              <a:spcAft>
                <a:spcPct val="0"/>
              </a:spcAft>
              <a:buNone/>
            </a:pPr>
            <a:r>
              <a:rPr lang="en-US" altLang="en-US" sz="2200">
                <a:solidFill>
                  <a:prstClr val="black"/>
                </a:solidFill>
                <a:latin typeface="Calibri" panose="020F0502020204030204" pitchFamily="34" charset="0"/>
              </a:rPr>
              <a:t>Develop a tool kit that program directors can use for directing actions, managing, and documenting  pathways to remediation that avoids adversarial relationships. </a:t>
            </a:r>
          </a:p>
          <a:p>
            <a:pPr marL="90033" defTabSz="740904" eaLnBrk="0" fontAlgn="base" hangingPunct="0">
              <a:spcBef>
                <a:spcPts val="945"/>
              </a:spcBef>
              <a:spcAft>
                <a:spcPct val="0"/>
              </a:spcAft>
              <a:buNone/>
            </a:pPr>
            <a:endParaRPr lang="en-US" altLang="en-US" sz="2200" i="1">
              <a:solidFill>
                <a:prstClr val="black"/>
              </a:solidFill>
              <a:latin typeface="Calibri" panose="020F0502020204030204" pitchFamily="34" charset="0"/>
            </a:endParaRPr>
          </a:p>
          <a:p>
            <a:pPr marL="90033" defTabSz="740904" eaLnBrk="0" fontAlgn="base" hangingPunct="0">
              <a:spcBef>
                <a:spcPts val="945"/>
              </a:spcBef>
              <a:spcAft>
                <a:spcPct val="0"/>
              </a:spcAft>
              <a:buNone/>
            </a:pPr>
            <a:r>
              <a:rPr lang="en-US" altLang="en-US" sz="2200" b="1" i="1" u="sng">
                <a:solidFill>
                  <a:prstClr val="black"/>
                </a:solidFill>
                <a:latin typeface="Calibri" panose="020F0502020204030204" pitchFamily="34" charset="0"/>
              </a:rPr>
              <a:t>Organization Alignment:</a:t>
            </a:r>
          </a:p>
          <a:p>
            <a:pPr marL="90033" defTabSz="740904" eaLnBrk="0" fontAlgn="base" hangingPunct="0">
              <a:spcBef>
                <a:spcPts val="945"/>
              </a:spcBef>
              <a:spcAft>
                <a:spcPct val="0"/>
              </a:spcAft>
              <a:buNone/>
            </a:pPr>
            <a:r>
              <a:rPr lang="en-US" altLang="en-US" sz="2200">
                <a:solidFill>
                  <a:prstClr val="black"/>
                </a:solidFill>
                <a:latin typeface="Calibri" panose="020F0502020204030204" pitchFamily="34" charset="0"/>
              </a:rPr>
              <a:t>Establishing a best/formal practices will ensure the remediation process is consistently applied and remains cooperative and collegial for all parties involved. These actions align with our institutional FOCUS values and are paramount in providing the best care to the communities we serve.</a:t>
            </a:r>
          </a:p>
          <a:p>
            <a:pPr marL="90033" defTabSz="740904" eaLnBrk="0" fontAlgn="base" hangingPunct="0">
              <a:spcBef>
                <a:spcPts val="945"/>
              </a:spcBef>
              <a:spcAft>
                <a:spcPct val="0"/>
              </a:spcAft>
              <a:buNone/>
            </a:pPr>
            <a:endParaRPr lang="en-US" altLang="en-US" sz="2200">
              <a:solidFill>
                <a:prstClr val="black"/>
              </a:solidFill>
              <a:latin typeface="Calibri" panose="020F0502020204030204" pitchFamily="34" charset="0"/>
            </a:endParaRPr>
          </a:p>
        </p:txBody>
      </p:sp>
    </p:spTree>
    <p:extLst>
      <p:ext uri="{BB962C8B-B14F-4D97-AF65-F5344CB8AC3E}">
        <p14:creationId xmlns:p14="http://schemas.microsoft.com/office/powerpoint/2010/main" val="3971849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sp>
        <p:nvSpPr>
          <p:cNvPr id="8" name="Text Box 1283">
            <a:extLst>
              <a:ext uri="{FF2B5EF4-FFF2-40B4-BE49-F238E27FC236}">
                <a16:creationId xmlns:a16="http://schemas.microsoft.com/office/drawing/2014/main" id="{F4383B93-CA44-E5E6-F610-1AB1A380E244}"/>
              </a:ext>
            </a:extLst>
          </p:cNvPr>
          <p:cNvSpPr txBox="1">
            <a:spLocks noChangeArrowheads="1"/>
          </p:cNvSpPr>
          <p:nvPr/>
        </p:nvSpPr>
        <p:spPr bwMode="auto">
          <a:xfrm>
            <a:off x="1430099" y="496447"/>
            <a:ext cx="9274629" cy="5524589"/>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90033" defTabSz="740904" eaLnBrk="0" fontAlgn="base" hangingPunct="0">
              <a:spcBef>
                <a:spcPct val="0"/>
              </a:spcBef>
              <a:spcAft>
                <a:spcPct val="0"/>
              </a:spcAft>
              <a:buNone/>
              <a:defRPr/>
            </a:pPr>
            <a:endParaRPr lang="en-US" altLang="en-US" sz="900" b="1" i="1" u="sng">
              <a:solidFill>
                <a:prstClr val="black"/>
              </a:solidFill>
              <a:latin typeface="Arial Narrow" pitchFamily="34" charset="0"/>
            </a:endParaRPr>
          </a:p>
          <a:p>
            <a:pPr marL="90033" defTabSz="740904" eaLnBrk="0" fontAlgn="base" hangingPunct="0">
              <a:spcBef>
                <a:spcPct val="0"/>
              </a:spcBef>
              <a:spcAft>
                <a:spcPct val="0"/>
              </a:spcAft>
              <a:buNone/>
              <a:defRPr/>
            </a:pPr>
            <a:r>
              <a:rPr lang="en-US" altLang="en-US" sz="2000" b="1" i="1" u="sng">
                <a:solidFill>
                  <a:prstClr val="black"/>
                </a:solidFill>
                <a:latin typeface="Arial Narrow" pitchFamily="34" charset="0"/>
              </a:rPr>
              <a:t>Initial Measures/Processes</a:t>
            </a:r>
            <a:r>
              <a:rPr lang="en-US" altLang="en-US" sz="2000" b="1">
                <a:solidFill>
                  <a:prstClr val="black"/>
                </a:solidFill>
                <a:latin typeface="Arial Narrow" pitchFamily="34" charset="0"/>
              </a:rPr>
              <a:t>:</a:t>
            </a:r>
            <a:endParaRPr lang="en-US" altLang="en-US" sz="1000" b="1">
              <a:solidFill>
                <a:prstClr val="black"/>
              </a:solidFill>
              <a:latin typeface="Arial Narrow" pitchFamily="34" charset="0"/>
            </a:endParaRPr>
          </a:p>
          <a:p>
            <a:pPr marL="90033" defTabSz="740904" eaLnBrk="0" fontAlgn="base" hangingPunct="0">
              <a:spcBef>
                <a:spcPct val="0"/>
              </a:spcBef>
              <a:spcAft>
                <a:spcPct val="0"/>
              </a:spcAft>
              <a:buNone/>
              <a:defRPr/>
            </a:pPr>
            <a:r>
              <a:rPr lang="en-US" altLang="en-US" sz="1000" b="1">
                <a:solidFill>
                  <a:prstClr val="black"/>
                </a:solidFill>
                <a:latin typeface="Arial Narrow" pitchFamily="34" charset="0"/>
              </a:rPr>
              <a:t>	</a:t>
            </a: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b="1">
                <a:solidFill>
                  <a:prstClr val="black"/>
                </a:solidFill>
                <a:latin typeface="Arial Narrow" pitchFamily="34" charset="0"/>
              </a:rPr>
              <a:t>	</a:t>
            </a:r>
            <a:r>
              <a:rPr lang="en-US" altLang="en-US" sz="2000">
                <a:solidFill>
                  <a:prstClr val="black"/>
                </a:solidFill>
                <a:latin typeface="Arial Narrow" pitchFamily="34" charset="0"/>
              </a:rPr>
              <a:t>Institutional Review Board approval</a:t>
            </a:r>
            <a:endParaRPr lang="en-US" altLang="en-US" sz="2000" b="1">
              <a:solidFill>
                <a:prstClr val="black"/>
              </a:solidFill>
              <a:latin typeface="Arial Narrow" pitchFamily="34" charset="0"/>
            </a:endParaRP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a:solidFill>
                  <a:prstClr val="black"/>
                </a:solidFill>
                <a:latin typeface="Arial Narrow" pitchFamily="34" charset="0"/>
              </a:rPr>
              <a:t>	Survey residents on knowledge and attitudes related to remediation</a:t>
            </a: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a:solidFill>
                  <a:prstClr val="black"/>
                </a:solidFill>
                <a:latin typeface="Arial Narrow" pitchFamily="34" charset="0"/>
              </a:rPr>
              <a:t>	Review historic remediation data from past 19 years </a:t>
            </a: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a:solidFill>
                  <a:prstClr val="black"/>
                </a:solidFill>
                <a:latin typeface="Arial Narrow" pitchFamily="34" charset="0"/>
              </a:rPr>
              <a:t>	Review current practices across programs</a:t>
            </a:r>
          </a:p>
          <a:p>
            <a:pPr marL="90033" defTabSz="740904" eaLnBrk="0" fontAlgn="base" hangingPunct="0">
              <a:spcBef>
                <a:spcPct val="0"/>
              </a:spcBef>
              <a:spcAft>
                <a:spcPct val="0"/>
              </a:spcAft>
              <a:buNone/>
              <a:defRPr/>
            </a:pPr>
            <a:endParaRPr lang="en-US" altLang="en-US" sz="1100" i="1">
              <a:solidFill>
                <a:prstClr val="black"/>
              </a:solidFill>
              <a:latin typeface="Arial Narrow" pitchFamily="34" charset="0"/>
            </a:endParaRPr>
          </a:p>
          <a:p>
            <a:pPr marL="90033" indent="-43517" defTabSz="740904" eaLnBrk="0" fontAlgn="base" hangingPunct="0">
              <a:spcBef>
                <a:spcPct val="0"/>
              </a:spcBef>
              <a:spcAft>
                <a:spcPct val="0"/>
              </a:spcAft>
              <a:buNone/>
              <a:defRPr/>
            </a:pPr>
            <a:r>
              <a:rPr lang="en-US" altLang="en-US" sz="2000" b="1" i="1" u="sng">
                <a:solidFill>
                  <a:prstClr val="black"/>
                </a:solidFill>
                <a:latin typeface="Arial Narrow" pitchFamily="34" charset="0"/>
              </a:rPr>
              <a:t>Mid-Term Measures/Processes</a:t>
            </a:r>
            <a:r>
              <a:rPr lang="en-US" altLang="en-US" sz="2000" b="1" i="1">
                <a:solidFill>
                  <a:prstClr val="black"/>
                </a:solidFill>
                <a:latin typeface="Arial Narrow" pitchFamily="34" charset="0"/>
              </a:rPr>
              <a:t>: </a:t>
            </a:r>
            <a:endParaRPr lang="en-US" altLang="en-US" sz="900" b="1" i="1">
              <a:solidFill>
                <a:prstClr val="black"/>
              </a:solidFill>
              <a:latin typeface="Arial Narrow" pitchFamily="34" charset="0"/>
            </a:endParaRP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a:solidFill>
                  <a:prstClr val="black"/>
                </a:solidFill>
                <a:latin typeface="Arial Narrow" pitchFamily="34" charset="0"/>
              </a:rPr>
              <a:t>       Define remediation processes</a:t>
            </a: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a:solidFill>
                  <a:prstClr val="black"/>
                </a:solidFill>
                <a:latin typeface="Arial Narrow" pitchFamily="34" charset="0"/>
              </a:rPr>
              <a:t> 	 Create universal materials</a:t>
            </a:r>
          </a:p>
          <a:p>
            <a:pPr marL="375783" indent="-285750" defTabSz="740904" eaLnBrk="0" fontAlgn="base" hangingPunct="0">
              <a:spcBef>
                <a:spcPct val="0"/>
              </a:spcBef>
              <a:spcAft>
                <a:spcPct val="0"/>
              </a:spcAft>
              <a:buFont typeface="Wingdings" panose="05000000000000000000" pitchFamily="2" charset="2"/>
              <a:buChar char="ü"/>
              <a:defRPr/>
            </a:pPr>
            <a:r>
              <a:rPr lang="en-US" altLang="en-US" sz="2000">
                <a:solidFill>
                  <a:prstClr val="black"/>
                </a:solidFill>
                <a:latin typeface="Arial Narrow" pitchFamily="34" charset="0"/>
              </a:rPr>
              <a:t>	 Get program/associate program director input on materials</a:t>
            </a:r>
          </a:p>
          <a:p>
            <a:pPr marL="375783" indent="-285750" defTabSz="740904" eaLnBrk="0" fontAlgn="base" hangingPunct="0">
              <a:spcBef>
                <a:spcPct val="0"/>
              </a:spcBef>
              <a:spcAft>
                <a:spcPct val="0"/>
              </a:spcAft>
              <a:buFont typeface="Wingdings" panose="05000000000000000000" pitchFamily="2" charset="2"/>
              <a:buChar char="q"/>
              <a:defRPr/>
            </a:pPr>
            <a:r>
              <a:rPr lang="en-US" altLang="en-US" sz="2000">
                <a:solidFill>
                  <a:prstClr val="black"/>
                </a:solidFill>
                <a:latin typeface="Arial Narrow" pitchFamily="34" charset="0"/>
              </a:rPr>
              <a:t>	 Revise remediation process/materials</a:t>
            </a:r>
          </a:p>
          <a:p>
            <a:pPr marL="375783" indent="-285750" defTabSz="740904" eaLnBrk="0" fontAlgn="base" hangingPunct="0">
              <a:spcBef>
                <a:spcPct val="0"/>
              </a:spcBef>
              <a:spcAft>
                <a:spcPct val="0"/>
              </a:spcAft>
              <a:buFont typeface="Wingdings" panose="05000000000000000000" pitchFamily="2" charset="2"/>
              <a:buChar char="q"/>
              <a:defRPr/>
            </a:pPr>
            <a:r>
              <a:rPr lang="en-US" altLang="en-US" sz="2000">
                <a:solidFill>
                  <a:prstClr val="black"/>
                </a:solidFill>
                <a:latin typeface="Arial Narrow" pitchFamily="34" charset="0"/>
              </a:rPr>
              <a:t>	 Conduct focus group with residents to get input</a:t>
            </a:r>
          </a:p>
          <a:p>
            <a:pPr marL="375783" indent="-285750" defTabSz="740904" eaLnBrk="0" fontAlgn="base" hangingPunct="0">
              <a:spcBef>
                <a:spcPct val="0"/>
              </a:spcBef>
              <a:spcAft>
                <a:spcPct val="0"/>
              </a:spcAft>
              <a:buFont typeface="Wingdings" panose="05000000000000000000" pitchFamily="2" charset="2"/>
              <a:buChar char="q"/>
              <a:defRPr/>
            </a:pPr>
            <a:r>
              <a:rPr lang="en-US" altLang="en-US" sz="2000">
                <a:solidFill>
                  <a:prstClr val="black"/>
                </a:solidFill>
                <a:latin typeface="Arial Narrow" pitchFamily="34" charset="0"/>
              </a:rPr>
              <a:t>       Finalize and implement process/materials</a:t>
            </a:r>
          </a:p>
          <a:p>
            <a:pPr marL="90033" defTabSz="740904" eaLnBrk="0" fontAlgn="base" hangingPunct="0">
              <a:spcBef>
                <a:spcPct val="0"/>
              </a:spcBef>
              <a:spcAft>
                <a:spcPct val="0"/>
              </a:spcAft>
              <a:buNone/>
              <a:defRPr/>
            </a:pPr>
            <a:endParaRPr lang="en-US" altLang="en-US" sz="1200" i="1">
              <a:solidFill>
                <a:prstClr val="black"/>
              </a:solidFill>
              <a:latin typeface="Arial Narrow" pitchFamily="34" charset="0"/>
            </a:endParaRPr>
          </a:p>
          <a:p>
            <a:pPr marL="90033" indent="-43517" defTabSz="740904" eaLnBrk="0" fontAlgn="base" hangingPunct="0">
              <a:spcBef>
                <a:spcPct val="0"/>
              </a:spcBef>
              <a:spcAft>
                <a:spcPct val="0"/>
              </a:spcAft>
              <a:buNone/>
              <a:defRPr/>
            </a:pPr>
            <a:r>
              <a:rPr lang="en-US" altLang="en-US" sz="2000" b="1" i="1" u="sng">
                <a:solidFill>
                  <a:prstClr val="black"/>
                </a:solidFill>
                <a:latin typeface="Arial Narrow" pitchFamily="34" charset="0"/>
              </a:rPr>
              <a:t>Long-Term Measures/Processes</a:t>
            </a:r>
            <a:r>
              <a:rPr lang="en-US" altLang="en-US" sz="2000" b="1" i="1">
                <a:solidFill>
                  <a:prstClr val="black"/>
                </a:solidFill>
                <a:latin typeface="Arial Narrow" pitchFamily="34" charset="0"/>
              </a:rPr>
              <a:t>: </a:t>
            </a:r>
            <a:endParaRPr lang="en-US" altLang="en-US" sz="1100" b="1" i="1">
              <a:solidFill>
                <a:prstClr val="black"/>
              </a:solidFill>
              <a:latin typeface="Arial Narrow" pitchFamily="34" charset="0"/>
            </a:endParaRPr>
          </a:p>
          <a:p>
            <a:pPr marL="90033" indent="-43517" defTabSz="740904" eaLnBrk="0" fontAlgn="base" hangingPunct="0">
              <a:spcBef>
                <a:spcPct val="0"/>
              </a:spcBef>
              <a:spcAft>
                <a:spcPct val="0"/>
              </a:spcAft>
              <a:buNone/>
              <a:defRPr/>
            </a:pPr>
            <a:r>
              <a:rPr lang="en-US" altLang="en-US" sz="1100" b="1" i="1">
                <a:solidFill>
                  <a:prstClr val="black"/>
                </a:solidFill>
                <a:latin typeface="Arial Narrow" pitchFamily="34" charset="0"/>
              </a:rPr>
              <a:t>		</a:t>
            </a:r>
          </a:p>
          <a:p>
            <a:pPr marL="332267" indent="-285750" defTabSz="740904" eaLnBrk="0" fontAlgn="base" hangingPunct="0">
              <a:spcBef>
                <a:spcPct val="0"/>
              </a:spcBef>
              <a:spcAft>
                <a:spcPct val="0"/>
              </a:spcAft>
              <a:buFont typeface="Wingdings" panose="05000000000000000000" pitchFamily="2" charset="2"/>
              <a:buChar char="q"/>
              <a:defRPr/>
            </a:pPr>
            <a:r>
              <a:rPr lang="en-US" altLang="en-US" sz="2000" b="1" i="1">
                <a:solidFill>
                  <a:prstClr val="black"/>
                </a:solidFill>
                <a:latin typeface="Arial Narrow" pitchFamily="34" charset="0"/>
              </a:rPr>
              <a:t>	</a:t>
            </a:r>
            <a:r>
              <a:rPr lang="en-US" altLang="en-US" sz="2000" i="1">
                <a:solidFill>
                  <a:prstClr val="black"/>
                </a:solidFill>
                <a:latin typeface="Arial Narrow" pitchFamily="34" charset="0"/>
              </a:rPr>
              <a:t>Review future remediation data</a:t>
            </a:r>
          </a:p>
          <a:p>
            <a:pPr marL="332267" indent="-285750" defTabSz="740904" eaLnBrk="0" fontAlgn="base" hangingPunct="0">
              <a:spcBef>
                <a:spcPct val="0"/>
              </a:spcBef>
              <a:spcAft>
                <a:spcPct val="0"/>
              </a:spcAft>
              <a:buFont typeface="Wingdings" panose="05000000000000000000" pitchFamily="2" charset="2"/>
              <a:buChar char="q"/>
              <a:defRPr/>
            </a:pPr>
            <a:r>
              <a:rPr lang="en-US" altLang="en-US" sz="2000" i="1">
                <a:solidFill>
                  <a:prstClr val="black"/>
                </a:solidFill>
                <a:latin typeface="Arial Narrow" pitchFamily="34" charset="0"/>
              </a:rPr>
              <a:t>	Survey residents about knowledge and attitudes related to remediation</a:t>
            </a:r>
            <a:endParaRPr lang="en-US" altLang="en-US" sz="2000" i="1">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430099" y="104916"/>
            <a:ext cx="9274629" cy="461665"/>
          </a:xfrm>
          <a:prstGeom prst="rect">
            <a:avLst/>
          </a:prstGeom>
          <a:solidFill>
            <a:srgbClr val="72BF44"/>
          </a:solidFill>
          <a:ln w="9525">
            <a:solidFill>
              <a:srgbClr val="000000"/>
            </a:solidFill>
            <a:miter lim="800000"/>
            <a:headEnd/>
            <a:tailEnd/>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Measures/Interventions/Changes</a:t>
            </a:r>
          </a:p>
        </p:txBody>
      </p:sp>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Tree>
    <p:extLst>
      <p:ext uri="{BB962C8B-B14F-4D97-AF65-F5344CB8AC3E}">
        <p14:creationId xmlns:p14="http://schemas.microsoft.com/office/powerpoint/2010/main" val="1740426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1483178" y="512428"/>
            <a:ext cx="9274629" cy="5870838"/>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endParaRPr lang="en-US" altLang="en-US" sz="1350" i="1">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Gaining a reasonable sample size and resident engagement on project</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Knowing what goes undocumented regarding remediation concerns</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Defining keyword and components of remediation process</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Creating a single standardized process that fits all programs or types of performance concerns.</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Concerns can be escalated and there can be loops in the process</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Maintaining autonomy at program level</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Different resident cohorts provide pre/post assessments of processes </a:t>
            </a:r>
          </a:p>
          <a:p>
            <a:pPr marL="328613" indent="-214313" defTabSz="940594" eaLnBrk="0" fontAlgn="base" hangingPunct="0">
              <a:spcBef>
                <a:spcPct val="0"/>
              </a:spcBef>
              <a:spcAft>
                <a:spcPct val="0"/>
              </a:spcAft>
              <a:defRPr/>
            </a:pPr>
            <a:endParaRPr lang="en-US" altLang="en-US" sz="2200">
              <a:solidFill>
                <a:prstClr val="black"/>
              </a:solidFill>
              <a:latin typeface="Calibri" panose="020F0502020204030204" pitchFamily="34" charset="0"/>
            </a:endParaRPr>
          </a:p>
          <a:p>
            <a:pPr marL="328613" indent="-214313" defTabSz="940594" eaLnBrk="0" fontAlgn="base" hangingPunct="0">
              <a:spcBef>
                <a:spcPct val="0"/>
              </a:spcBef>
              <a:spcAft>
                <a:spcPct val="0"/>
              </a:spcAft>
              <a:defRPr/>
            </a:pPr>
            <a:r>
              <a:rPr lang="en-US" altLang="en-US" sz="2200">
                <a:solidFill>
                  <a:prstClr val="black"/>
                </a:solidFill>
                <a:latin typeface="Calibri" panose="020F0502020204030204" pitchFamily="34" charset="0"/>
              </a:rPr>
              <a:t>Ability to access changes in the process given remediation is a rare even</a:t>
            </a:r>
          </a:p>
          <a:p>
            <a:pPr marL="328613" indent="-214313" defTabSz="940594" eaLnBrk="0" fontAlgn="base" hangingPunct="0">
              <a:spcBef>
                <a:spcPct val="0"/>
              </a:spcBef>
              <a:spcAft>
                <a:spcPct val="0"/>
              </a:spcAft>
              <a:defRPr/>
            </a:pPr>
            <a:endParaRPr lang="en-US" altLang="en-US" sz="1000" i="1">
              <a:solidFill>
                <a:prstClr val="black"/>
              </a:solidFill>
              <a:latin typeface="Calibri" panose="020F0502020204030204" pitchFamily="34" charset="0"/>
            </a:endParaRP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133763"/>
            <a:ext cx="9274629" cy="461665"/>
          </a:xfrm>
          <a:prstGeom prst="rect">
            <a:avLst/>
          </a:prstGeom>
          <a:solidFill>
            <a:srgbClr val="72BF44"/>
          </a:solidFill>
          <a:ln w="9525">
            <a:solidFill>
              <a:srgbClr val="000000"/>
            </a:solidFill>
            <a:miter lim="800000"/>
            <a:headEnd/>
            <a:tailEnd/>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Barriers to Understand</a:t>
            </a:r>
          </a:p>
        </p:txBody>
      </p:sp>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Tree>
    <p:extLst>
      <p:ext uri="{BB962C8B-B14F-4D97-AF65-F5344CB8AC3E}">
        <p14:creationId xmlns:p14="http://schemas.microsoft.com/office/powerpoint/2010/main" val="962593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0AAA-815A-CD46-6D8F-BE9CED76F72D}"/>
            </a:ext>
          </a:extLst>
        </p:cNvPr>
        <p:cNvGrpSpPr/>
        <p:nvPr/>
      </p:nvGrpSpPr>
      <p:grpSpPr>
        <a:xfrm>
          <a:off x="0" y="0"/>
          <a:ext cx="0" cy="0"/>
          <a:chOff x="0" y="0"/>
          <a:chExt cx="0" cy="0"/>
        </a:xfrm>
      </p:grpSpPr>
      <p:sp>
        <p:nvSpPr>
          <p:cNvPr id="21" name="Text Box 1283">
            <a:extLst>
              <a:ext uri="{FF2B5EF4-FFF2-40B4-BE49-F238E27FC236}">
                <a16:creationId xmlns:a16="http://schemas.microsoft.com/office/drawing/2014/main" id="{8E9AFABA-2A58-BD1A-9745-E383A52B7D2E}"/>
              </a:ext>
            </a:extLst>
          </p:cNvPr>
          <p:cNvSpPr txBox="1">
            <a:spLocks noChangeArrowheads="1"/>
          </p:cNvSpPr>
          <p:nvPr/>
        </p:nvSpPr>
        <p:spPr bwMode="auto">
          <a:xfrm>
            <a:off x="1658177" y="5303783"/>
            <a:ext cx="9191070" cy="1346522"/>
          </a:xfrm>
          <a:prstGeom prst="rect">
            <a:avLst/>
          </a:prstGeom>
          <a:solidFill>
            <a:schemeClr val="bg1"/>
          </a:solidFill>
          <a:ln w="9525">
            <a:no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endParaRPr lang="en-US" altLang="en-US" sz="2400" i="1">
              <a:solidFill>
                <a:prstClr val="black"/>
              </a:solidFill>
              <a:latin typeface="Calibri" panose="020F0502020204030204"/>
            </a:endParaRPr>
          </a:p>
          <a:p>
            <a:pPr marL="400050" indent="-285750" defTabSz="940594" eaLnBrk="0" fontAlgn="base" hangingPunct="0">
              <a:spcBef>
                <a:spcPct val="0"/>
              </a:spcBef>
              <a:spcAft>
                <a:spcPct val="0"/>
              </a:spcAft>
              <a:defRPr/>
            </a:pPr>
            <a:r>
              <a:rPr lang="en-US" altLang="en-US" sz="2875" i="1">
                <a:solidFill>
                  <a:prstClr val="black"/>
                </a:solidFill>
                <a:latin typeface="Calibri" panose="020F0502020204030204"/>
              </a:rPr>
              <a:t>Review of program materials, resident surveys, historic data, policies, program director feedback  </a:t>
            </a:r>
          </a:p>
        </p:txBody>
      </p:sp>
      <p:pic>
        <p:nvPicPr>
          <p:cNvPr id="3" name="Picture 2" descr="N&#10;&#10;AI-generated content may be incorrect.">
            <a:extLst>
              <a:ext uri="{FF2B5EF4-FFF2-40B4-BE49-F238E27FC236}">
                <a16:creationId xmlns:a16="http://schemas.microsoft.com/office/drawing/2014/main" id="{451C53DB-277E-BF8A-8C0E-6D3418AC467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8D3F6A9B-2F02-C4E9-B9F3-BE837D5468CD}"/>
              </a:ext>
            </a:extLst>
          </p:cNvPr>
          <p:cNvSpPr txBox="1">
            <a:spLocks noChangeArrowheads="1"/>
          </p:cNvSpPr>
          <p:nvPr/>
        </p:nvSpPr>
        <p:spPr bwMode="auto">
          <a:xfrm>
            <a:off x="1483178" y="617618"/>
            <a:ext cx="9191070" cy="919482"/>
          </a:xfrm>
          <a:prstGeom prst="rect">
            <a:avLst/>
          </a:prstGeom>
          <a:solidFill>
            <a:schemeClr val="bg1"/>
          </a:solidFill>
          <a:ln w="9525">
            <a:no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endParaRPr lang="en-US" altLang="en-US" sz="1500" i="1">
              <a:solidFill>
                <a:srgbClr val="0033CC"/>
              </a:solidFill>
              <a:latin typeface="Calibri" panose="020F0502020204030204"/>
            </a:endParaRPr>
          </a:p>
          <a:p>
            <a:pPr marL="400050" indent="-285750" defTabSz="940594" eaLnBrk="0" fontAlgn="base" hangingPunct="0">
              <a:spcBef>
                <a:spcPct val="0"/>
              </a:spcBef>
              <a:spcAft>
                <a:spcPct val="0"/>
              </a:spcAft>
              <a:defRPr/>
            </a:pPr>
            <a:r>
              <a:rPr lang="en-US" altLang="en-US" sz="2875" i="1">
                <a:solidFill>
                  <a:prstClr val="black"/>
                </a:solidFill>
                <a:latin typeface="Calibri" panose="020F0502020204030204"/>
              </a:rPr>
              <a:t>IRB Exemption granted</a:t>
            </a:r>
          </a:p>
          <a:p>
            <a:pPr marL="114300" defTabSz="940594" eaLnBrk="0" fontAlgn="base" hangingPunct="0">
              <a:spcBef>
                <a:spcPct val="0"/>
              </a:spcBef>
              <a:spcAft>
                <a:spcPct val="0"/>
              </a:spcAft>
              <a:buNone/>
              <a:defRPr/>
            </a:pPr>
            <a:r>
              <a:rPr lang="en-US" altLang="en-US" sz="1000" i="1">
                <a:solidFill>
                  <a:srgbClr val="0033CC"/>
                </a:solidFill>
                <a:latin typeface="Calibri" panose="020F0502020204030204" pitchFamily="34" charset="0"/>
              </a:rPr>
              <a:t> </a:t>
            </a:r>
          </a:p>
        </p:txBody>
      </p:sp>
      <p:sp>
        <p:nvSpPr>
          <p:cNvPr id="5" name="Text Box 13">
            <a:extLst>
              <a:ext uri="{FF2B5EF4-FFF2-40B4-BE49-F238E27FC236}">
                <a16:creationId xmlns:a16="http://schemas.microsoft.com/office/drawing/2014/main" id="{773F76EB-E0B6-35EC-A567-2CE92D336B0E}"/>
              </a:ext>
            </a:extLst>
          </p:cNvPr>
          <p:cNvSpPr txBox="1">
            <a:spLocks noChangeArrowheads="1"/>
          </p:cNvSpPr>
          <p:nvPr/>
        </p:nvSpPr>
        <p:spPr bwMode="auto">
          <a:xfrm>
            <a:off x="1483178" y="225203"/>
            <a:ext cx="9274629" cy="461665"/>
          </a:xfrm>
          <a:prstGeom prst="rect">
            <a:avLst/>
          </a:prstGeom>
          <a:solidFill>
            <a:srgbClr val="72BF44"/>
          </a:solidFill>
          <a:ln w="9525">
            <a:solidFill>
              <a:srgbClr val="000000"/>
            </a:solidFill>
            <a:miter lim="800000"/>
            <a:headEnd/>
            <a:tailEnd/>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Results   </a:t>
            </a:r>
          </a:p>
        </p:txBody>
      </p:sp>
      <p:graphicFrame>
        <p:nvGraphicFramePr>
          <p:cNvPr id="7" name="Table 6">
            <a:extLst>
              <a:ext uri="{FF2B5EF4-FFF2-40B4-BE49-F238E27FC236}">
                <a16:creationId xmlns:a16="http://schemas.microsoft.com/office/drawing/2014/main" id="{9F4F0143-783A-E2E0-D388-9828C54C7A9F}"/>
              </a:ext>
            </a:extLst>
          </p:cNvPr>
          <p:cNvGraphicFramePr>
            <a:graphicFrameLocks noGrp="1"/>
          </p:cNvGraphicFramePr>
          <p:nvPr/>
        </p:nvGraphicFramePr>
        <p:xfrm>
          <a:off x="5996940" y="1373530"/>
          <a:ext cx="3541929" cy="2100580"/>
        </p:xfrm>
        <a:graphic>
          <a:graphicData uri="http://schemas.openxmlformats.org/drawingml/2006/table">
            <a:tbl>
              <a:tblPr firstRow="1" firstCol="1" bandRow="1">
                <a:tableStyleId>{5C22544A-7EE6-4342-B048-85BDC9FD1C3A}</a:tableStyleId>
              </a:tblPr>
              <a:tblGrid>
                <a:gridCol w="1496590">
                  <a:extLst>
                    <a:ext uri="{9D8B030D-6E8A-4147-A177-3AD203B41FA5}">
                      <a16:colId xmlns:a16="http://schemas.microsoft.com/office/drawing/2014/main" val="359145285"/>
                    </a:ext>
                  </a:extLst>
                </a:gridCol>
                <a:gridCol w="595868">
                  <a:extLst>
                    <a:ext uri="{9D8B030D-6E8A-4147-A177-3AD203B41FA5}">
                      <a16:colId xmlns:a16="http://schemas.microsoft.com/office/drawing/2014/main" val="857973585"/>
                    </a:ext>
                  </a:extLst>
                </a:gridCol>
                <a:gridCol w="569582">
                  <a:extLst>
                    <a:ext uri="{9D8B030D-6E8A-4147-A177-3AD203B41FA5}">
                      <a16:colId xmlns:a16="http://schemas.microsoft.com/office/drawing/2014/main" val="4229531709"/>
                    </a:ext>
                  </a:extLst>
                </a:gridCol>
                <a:gridCol w="879889">
                  <a:extLst>
                    <a:ext uri="{9D8B030D-6E8A-4147-A177-3AD203B41FA5}">
                      <a16:colId xmlns:a16="http://schemas.microsoft.com/office/drawing/2014/main" val="3292631846"/>
                    </a:ext>
                  </a:extLst>
                </a:gridCol>
              </a:tblGrid>
              <a:tr h="674980">
                <a:tc>
                  <a:txBody>
                    <a:bodyPr/>
                    <a:lstStyle/>
                    <a:p>
                      <a:pPr marL="0" marR="0">
                        <a:lnSpc>
                          <a:spcPct val="115000"/>
                        </a:lnSpc>
                        <a:spcAft>
                          <a:spcPts val="800"/>
                        </a:spcAft>
                        <a:buNone/>
                      </a:pPr>
                      <a:endParaRPr lang="en-US" sz="700" kern="100">
                        <a:solidFill>
                          <a:schemeClr val="tx1"/>
                        </a:solidFill>
                        <a:effectLst/>
                      </a:endParaRPr>
                    </a:p>
                    <a:p>
                      <a:pPr marL="0" marR="0">
                        <a:lnSpc>
                          <a:spcPct val="115000"/>
                        </a:lnSpc>
                        <a:spcAft>
                          <a:spcPts val="800"/>
                        </a:spcAft>
                        <a:buNone/>
                      </a:pPr>
                      <a:r>
                        <a:rPr lang="en-US" sz="700" kern="100">
                          <a:solidFill>
                            <a:schemeClr val="tx1"/>
                          </a:solidFill>
                          <a:effectLst/>
                        </a:rPr>
                        <a:t>Remediation Survey (#Faculty/#Resident)</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Full Sample                (n=81)</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Faculty             (n=37)</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Residents  (n=44)</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8604094"/>
                  </a:ext>
                </a:extLst>
              </a:tr>
              <a:tr h="178200">
                <a:tc>
                  <a:txBody>
                    <a:bodyPr/>
                    <a:lstStyle/>
                    <a:p>
                      <a:pPr marL="0" marR="0">
                        <a:lnSpc>
                          <a:spcPct val="115000"/>
                        </a:lnSpc>
                        <a:spcAft>
                          <a:spcPts val="800"/>
                        </a:spcAft>
                        <a:buNone/>
                      </a:pPr>
                      <a:r>
                        <a:rPr lang="en-US" sz="700" b="0" kern="100">
                          <a:solidFill>
                            <a:schemeClr val="tx1"/>
                          </a:solidFill>
                          <a:effectLst/>
                        </a:rPr>
                        <a:t>Emergency Medicine (8/22)</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   9 (11%)</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Aft>
                          <a:spcPts val="800"/>
                        </a:spcAft>
                        <a:buNone/>
                      </a:pPr>
                      <a:r>
                        <a:rPr lang="en-US" sz="700" kern="100">
                          <a:solidFill>
                            <a:schemeClr val="tx1"/>
                          </a:solidFill>
                          <a:effectLst/>
                        </a:rPr>
                        <a:t>5</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4</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6533459"/>
                  </a:ext>
                </a:extLst>
              </a:tr>
              <a:tr h="178200">
                <a:tc>
                  <a:txBody>
                    <a:bodyPr/>
                    <a:lstStyle/>
                    <a:p>
                      <a:pPr marL="0" marR="0">
                        <a:lnSpc>
                          <a:spcPct val="115000"/>
                        </a:lnSpc>
                        <a:spcAft>
                          <a:spcPts val="800"/>
                        </a:spcAft>
                        <a:buNone/>
                      </a:pPr>
                      <a:r>
                        <a:rPr lang="en-US" sz="700" b="0" kern="100">
                          <a:solidFill>
                            <a:schemeClr val="tx1"/>
                          </a:solidFill>
                          <a:effectLst/>
                        </a:rPr>
                        <a:t>Family Medicine (14/24)</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11 (14%)</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6</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5</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0782481"/>
                  </a:ext>
                </a:extLst>
              </a:tr>
              <a:tr h="178200">
                <a:tc>
                  <a:txBody>
                    <a:bodyPr/>
                    <a:lstStyle/>
                    <a:p>
                      <a:pPr marL="0" marR="0">
                        <a:lnSpc>
                          <a:spcPct val="115000"/>
                        </a:lnSpc>
                        <a:spcAft>
                          <a:spcPts val="800"/>
                        </a:spcAft>
                        <a:buNone/>
                      </a:pPr>
                      <a:r>
                        <a:rPr lang="en-US" sz="700" b="0" kern="100">
                          <a:solidFill>
                            <a:schemeClr val="tx1"/>
                          </a:solidFill>
                          <a:effectLst/>
                        </a:rPr>
                        <a:t>General Surgery (21/22)</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11 (14%)</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7</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4</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7414299"/>
                  </a:ext>
                </a:extLst>
              </a:tr>
              <a:tr h="178200">
                <a:tc>
                  <a:txBody>
                    <a:bodyPr/>
                    <a:lstStyle/>
                    <a:p>
                      <a:pPr marL="0" marR="0">
                        <a:lnSpc>
                          <a:spcPct val="115000"/>
                        </a:lnSpc>
                        <a:spcAft>
                          <a:spcPts val="800"/>
                        </a:spcAft>
                        <a:buNone/>
                      </a:pPr>
                      <a:r>
                        <a:rPr lang="en-US" sz="700" b="0" kern="100">
                          <a:solidFill>
                            <a:schemeClr val="tx1"/>
                          </a:solidFill>
                          <a:effectLst/>
                        </a:rPr>
                        <a:t>Internal Medicine (7/34)</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16 (20%)</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5</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11</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60220867"/>
                  </a:ext>
                </a:extLst>
              </a:tr>
              <a:tr h="178200">
                <a:tc>
                  <a:txBody>
                    <a:bodyPr/>
                    <a:lstStyle/>
                    <a:p>
                      <a:pPr marL="0" marR="0">
                        <a:lnSpc>
                          <a:spcPct val="115000"/>
                        </a:lnSpc>
                        <a:spcAft>
                          <a:spcPts val="800"/>
                        </a:spcAft>
                        <a:buNone/>
                      </a:pPr>
                      <a:r>
                        <a:rPr lang="en-US" sz="700" b="0" kern="100">
                          <a:solidFill>
                            <a:schemeClr val="tx1"/>
                          </a:solidFill>
                          <a:effectLst/>
                        </a:rPr>
                        <a:t>Pediatrics (17/21)</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20 (25%)</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7</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13</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2364645"/>
                  </a:ext>
                </a:extLst>
              </a:tr>
              <a:tr h="178200">
                <a:tc>
                  <a:txBody>
                    <a:bodyPr/>
                    <a:lstStyle/>
                    <a:p>
                      <a:pPr marL="0" marR="0">
                        <a:lnSpc>
                          <a:spcPct val="115000"/>
                        </a:lnSpc>
                        <a:spcAft>
                          <a:spcPts val="800"/>
                        </a:spcAft>
                        <a:buNone/>
                      </a:pPr>
                      <a:r>
                        <a:rPr lang="en-US" sz="700" b="0" kern="100">
                          <a:solidFill>
                            <a:schemeClr val="tx1"/>
                          </a:solidFill>
                          <a:effectLst/>
                        </a:rPr>
                        <a:t>Podiatry (10/3)</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5 (6%)</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5</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0</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9669275"/>
                  </a:ext>
                </a:extLst>
              </a:tr>
              <a:tr h="178200">
                <a:tc>
                  <a:txBody>
                    <a:bodyPr/>
                    <a:lstStyle/>
                    <a:p>
                      <a:pPr marL="0" marR="0">
                        <a:lnSpc>
                          <a:spcPct val="115000"/>
                        </a:lnSpc>
                        <a:spcAft>
                          <a:spcPts val="800"/>
                        </a:spcAft>
                        <a:buNone/>
                      </a:pPr>
                      <a:r>
                        <a:rPr lang="en-US" sz="700" b="0" kern="100">
                          <a:solidFill>
                            <a:schemeClr val="tx1"/>
                          </a:solidFill>
                          <a:effectLst/>
                        </a:rPr>
                        <a:t>Psychiatry (8/17)</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  8 (10%)</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2</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6</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282316"/>
                  </a:ext>
                </a:extLst>
              </a:tr>
              <a:tr h="178200">
                <a:tc>
                  <a:txBody>
                    <a:bodyPr/>
                    <a:lstStyle/>
                    <a:p>
                      <a:pPr marL="0" marR="0">
                        <a:lnSpc>
                          <a:spcPct val="115000"/>
                        </a:lnSpc>
                        <a:spcAft>
                          <a:spcPts val="800"/>
                        </a:spcAft>
                        <a:buNone/>
                      </a:pPr>
                      <a:r>
                        <a:rPr lang="en-US" sz="700" b="0" kern="100">
                          <a:solidFill>
                            <a:schemeClr val="tx1"/>
                          </a:solidFill>
                          <a:effectLst/>
                        </a:rPr>
                        <a:t>Transitional Year (0/4)</a:t>
                      </a:r>
                      <a:endParaRPr lang="en-US" sz="7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 (1%)</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0</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15000"/>
                        </a:lnSpc>
                        <a:spcAft>
                          <a:spcPts val="800"/>
                        </a:spcAft>
                        <a:buNone/>
                      </a:pPr>
                      <a:r>
                        <a:rPr lang="en-US" sz="700" kern="100">
                          <a:solidFill>
                            <a:schemeClr val="tx1"/>
                          </a:solidFill>
                          <a:effectLst/>
                        </a:rPr>
                        <a:t>1</a:t>
                      </a:r>
                      <a:endParaRPr lang="en-US" sz="70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4007" marR="5400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5660580"/>
                  </a:ext>
                </a:extLst>
              </a:tr>
            </a:tbl>
          </a:graphicData>
        </a:graphic>
      </p:graphicFrame>
      <p:pic>
        <p:nvPicPr>
          <p:cNvPr id="12" name="Picture 11">
            <a:extLst>
              <a:ext uri="{FF2B5EF4-FFF2-40B4-BE49-F238E27FC236}">
                <a16:creationId xmlns:a16="http://schemas.microsoft.com/office/drawing/2014/main" id="{6CB6D95D-2801-9E79-85F6-8452F8E7DDAE}"/>
              </a:ext>
            </a:extLst>
          </p:cNvPr>
          <p:cNvPicPr>
            <a:picLocks noChangeAspect="1"/>
          </p:cNvPicPr>
          <p:nvPr/>
        </p:nvPicPr>
        <p:blipFill>
          <a:blip r:embed="rId4"/>
          <a:stretch>
            <a:fillRect/>
          </a:stretch>
        </p:blipFill>
        <p:spPr>
          <a:xfrm>
            <a:off x="1892001" y="1452339"/>
            <a:ext cx="2583592" cy="1885221"/>
          </a:xfrm>
          <a:prstGeom prst="rect">
            <a:avLst/>
          </a:prstGeom>
        </p:spPr>
      </p:pic>
      <p:pic>
        <p:nvPicPr>
          <p:cNvPr id="14" name="Picture 13">
            <a:extLst>
              <a:ext uri="{FF2B5EF4-FFF2-40B4-BE49-F238E27FC236}">
                <a16:creationId xmlns:a16="http://schemas.microsoft.com/office/drawing/2014/main" id="{02213A30-E21F-276A-CC81-8861F9CC5EEE}"/>
              </a:ext>
            </a:extLst>
          </p:cNvPr>
          <p:cNvPicPr>
            <a:picLocks noChangeAspect="1"/>
          </p:cNvPicPr>
          <p:nvPr/>
        </p:nvPicPr>
        <p:blipFill>
          <a:blip r:embed="rId5"/>
          <a:stretch>
            <a:fillRect/>
          </a:stretch>
        </p:blipFill>
        <p:spPr>
          <a:xfrm>
            <a:off x="5316561" y="3748692"/>
            <a:ext cx="1629323" cy="1885221"/>
          </a:xfrm>
          <a:prstGeom prst="rect">
            <a:avLst/>
          </a:prstGeom>
        </p:spPr>
      </p:pic>
      <p:pic>
        <p:nvPicPr>
          <p:cNvPr id="16" name="Picture 15">
            <a:extLst>
              <a:ext uri="{FF2B5EF4-FFF2-40B4-BE49-F238E27FC236}">
                <a16:creationId xmlns:a16="http://schemas.microsoft.com/office/drawing/2014/main" id="{87E43301-2354-8ABD-7B69-A2126367E2CB}"/>
              </a:ext>
            </a:extLst>
          </p:cNvPr>
          <p:cNvPicPr>
            <a:picLocks noChangeAspect="1"/>
          </p:cNvPicPr>
          <p:nvPr/>
        </p:nvPicPr>
        <p:blipFill>
          <a:blip r:embed="rId6"/>
          <a:stretch>
            <a:fillRect/>
          </a:stretch>
        </p:blipFill>
        <p:spPr>
          <a:xfrm>
            <a:off x="1892001" y="4095658"/>
            <a:ext cx="3045474" cy="1165047"/>
          </a:xfrm>
          <a:prstGeom prst="rect">
            <a:avLst/>
          </a:prstGeom>
        </p:spPr>
      </p:pic>
      <p:pic>
        <p:nvPicPr>
          <p:cNvPr id="18" name="Picture 17">
            <a:extLst>
              <a:ext uri="{FF2B5EF4-FFF2-40B4-BE49-F238E27FC236}">
                <a16:creationId xmlns:a16="http://schemas.microsoft.com/office/drawing/2014/main" id="{43B3B7B4-DB8D-5F99-B9AA-C62801032D58}"/>
              </a:ext>
            </a:extLst>
          </p:cNvPr>
          <p:cNvPicPr>
            <a:picLocks noChangeAspect="1"/>
          </p:cNvPicPr>
          <p:nvPr/>
        </p:nvPicPr>
        <p:blipFill>
          <a:blip r:embed="rId7"/>
          <a:stretch>
            <a:fillRect/>
          </a:stretch>
        </p:blipFill>
        <p:spPr>
          <a:xfrm>
            <a:off x="7324969" y="4273091"/>
            <a:ext cx="3571631" cy="612707"/>
          </a:xfrm>
          <a:prstGeom prst="rect">
            <a:avLst/>
          </a:prstGeom>
        </p:spPr>
      </p:pic>
    </p:spTree>
    <p:extLst>
      <p:ext uri="{BB962C8B-B14F-4D97-AF65-F5344CB8AC3E}">
        <p14:creationId xmlns:p14="http://schemas.microsoft.com/office/powerpoint/2010/main" val="349537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58B0A6F-C445-917B-C4A4-A3F76CDC9FDD}"/>
              </a:ext>
            </a:extLst>
          </p:cNvPr>
          <p:cNvSpPr txBox="1">
            <a:spLocks noChangeArrowheads="1"/>
          </p:cNvSpPr>
          <p:nvPr/>
        </p:nvSpPr>
        <p:spPr bwMode="auto">
          <a:xfrm>
            <a:off x="1483178" y="617618"/>
            <a:ext cx="9274629" cy="5478423"/>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0" defTabSz="740904" eaLnBrk="0" fontAlgn="base" hangingPunct="0">
              <a:spcBef>
                <a:spcPts val="0"/>
              </a:spcBef>
              <a:spcAft>
                <a:spcPct val="0"/>
              </a:spcAft>
              <a:buNone/>
              <a:defRPr/>
            </a:pPr>
            <a:r>
              <a:rPr lang="en-US" altLang="en-US" sz="1500" i="1">
                <a:solidFill>
                  <a:prstClr val="black"/>
                </a:solidFill>
                <a:latin typeface="Calibri" panose="020F0502020204030204" pitchFamily="34" charset="0"/>
              </a:rPr>
              <a:t> </a:t>
            </a: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500" i="1">
              <a:solidFill>
                <a:srgbClr val="0033CC"/>
              </a:solidFill>
              <a:latin typeface="Calibri" panose="020F0502020204030204" pitchFamily="34" charset="0"/>
            </a:endParaRPr>
          </a:p>
          <a:p>
            <a:pPr marL="0" defTabSz="740904" eaLnBrk="0" fontAlgn="base" hangingPunct="0">
              <a:spcBef>
                <a:spcPts val="0"/>
              </a:spcBef>
              <a:spcAft>
                <a:spcPct val="0"/>
              </a:spcAft>
              <a:buNone/>
              <a:defRPr/>
            </a:pPr>
            <a:endParaRPr lang="en-US" altLang="en-US" sz="1000" i="1">
              <a:solidFill>
                <a:srgbClr val="0033CC"/>
              </a:solidFill>
              <a:latin typeface="Calibri" panose="020F0502020204030204" pitchFamily="34" charset="0"/>
            </a:endParaRPr>
          </a:p>
          <a:p>
            <a:pPr marL="114300" defTabSz="940594" eaLnBrk="0" fontAlgn="base" hangingPunct="0">
              <a:spcBef>
                <a:spcPct val="0"/>
              </a:spcBef>
              <a:spcAft>
                <a:spcPct val="0"/>
              </a:spcAft>
              <a:buNone/>
              <a:defRPr/>
            </a:pPr>
            <a:endParaRPr lang="en-US" altLang="en-US" sz="1000" i="1">
              <a:solidFill>
                <a:srgbClr val="0033CC"/>
              </a:solidFill>
              <a:latin typeface="Calibri" panose="020F0502020204030204" pitchFamily="34" charset="0"/>
            </a:endParaRPr>
          </a:p>
          <a:p>
            <a:pPr marL="114300" defTabSz="940594" eaLnBrk="0" fontAlgn="base" hangingPunct="0">
              <a:spcBef>
                <a:spcPct val="0"/>
              </a:spcBef>
              <a:spcAft>
                <a:spcPct val="0"/>
              </a:spcAft>
              <a:buNone/>
              <a:defRPr/>
            </a:pPr>
            <a:endParaRPr lang="en-US" altLang="en-US" sz="1000" i="1">
              <a:solidFill>
                <a:srgbClr val="0033CC"/>
              </a:solidFill>
              <a:latin typeface="Calibri" panose="020F0502020204030204" pitchFamily="34" charset="0"/>
            </a:endParaRPr>
          </a:p>
          <a:p>
            <a:pPr marL="114300" defTabSz="940594" eaLnBrk="0" fontAlgn="base" hangingPunct="0">
              <a:spcBef>
                <a:spcPct val="0"/>
              </a:spcBef>
              <a:spcAft>
                <a:spcPct val="0"/>
              </a:spcAft>
              <a:buNone/>
              <a:defRPr/>
            </a:pPr>
            <a:endParaRPr lang="en-US" altLang="en-US" sz="1000" i="1">
              <a:solidFill>
                <a:srgbClr val="0033CC"/>
              </a:solidFill>
              <a:latin typeface="Calibri" panose="020F0502020204030204" pitchFamily="34" charset="0"/>
            </a:endParaRPr>
          </a:p>
          <a:p>
            <a:pPr marL="114300" defTabSz="940594" eaLnBrk="0" fontAlgn="base" hangingPunct="0">
              <a:spcBef>
                <a:spcPct val="0"/>
              </a:spcBef>
              <a:spcAft>
                <a:spcPct val="0"/>
              </a:spcAft>
              <a:buNone/>
              <a:defRPr/>
            </a:pPr>
            <a:r>
              <a:rPr lang="en-US" altLang="en-US" sz="1000" i="1">
                <a:solidFill>
                  <a:srgbClr val="0033CC"/>
                </a:solidFill>
                <a:latin typeface="Calibri" panose="020F0502020204030204" pitchFamily="34" charset="0"/>
              </a:rPr>
              <a:t> </a:t>
            </a:r>
          </a:p>
        </p:txBody>
      </p:sp>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w="9525">
            <a:solidFill>
              <a:srgbClr val="000000"/>
            </a:solidFill>
            <a:miter lim="800000"/>
            <a:headEnd/>
            <a:tailEnd/>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Discussion   </a:t>
            </a:r>
          </a:p>
        </p:txBody>
      </p:sp>
      <p:sp>
        <p:nvSpPr>
          <p:cNvPr id="10" name="TextBox 9">
            <a:extLst>
              <a:ext uri="{FF2B5EF4-FFF2-40B4-BE49-F238E27FC236}">
                <a16:creationId xmlns:a16="http://schemas.microsoft.com/office/drawing/2014/main" id="{56BC275F-60F4-7449-B8D1-842EF084F320}"/>
              </a:ext>
            </a:extLst>
          </p:cNvPr>
          <p:cNvSpPr txBox="1"/>
          <p:nvPr/>
        </p:nvSpPr>
        <p:spPr>
          <a:xfrm>
            <a:off x="1821180" y="512851"/>
            <a:ext cx="8549640" cy="5455340"/>
          </a:xfrm>
          <a:prstGeom prst="rect">
            <a:avLst/>
          </a:prstGeom>
          <a:noFill/>
        </p:spPr>
        <p:txBody>
          <a:bodyPr wrap="square" rtlCol="0">
            <a:spAutoFit/>
          </a:bodyPr>
          <a:lstStyle/>
          <a:p>
            <a:pPr defTabSz="740904" eaLnBrk="0" fontAlgn="base" hangingPunct="0">
              <a:spcAft>
                <a:spcPct val="0"/>
              </a:spcAft>
              <a:defRPr/>
            </a:pPr>
            <a:endParaRPr lang="en-US" altLang="en-US" sz="1650" i="1">
              <a:solidFill>
                <a:prstClr val="black"/>
              </a:solidFill>
              <a:latin typeface="Calibri" panose="020F0502020204030204" pitchFamily="34" charset="0"/>
            </a:endParaRPr>
          </a:p>
          <a:p>
            <a:pPr defTabSz="740904" eaLnBrk="0" fontAlgn="base" hangingPunct="0">
              <a:spcAft>
                <a:spcPct val="0"/>
              </a:spcAft>
              <a:defRPr/>
            </a:pPr>
            <a:r>
              <a:rPr lang="en-US" altLang="en-US" sz="2950">
                <a:solidFill>
                  <a:prstClr val="black"/>
                </a:solidFill>
                <a:latin typeface="Calibri" panose="020F0502020204030204" pitchFamily="34" charset="0"/>
              </a:rPr>
              <a:t>  Next Steps…</a:t>
            </a:r>
          </a:p>
          <a:p>
            <a:pPr defTabSz="740904" eaLnBrk="0" fontAlgn="base" hangingPunct="0">
              <a:spcAft>
                <a:spcPct val="0"/>
              </a:spcAft>
              <a:defRPr/>
            </a:pPr>
            <a:endParaRPr lang="en-US" altLang="en-US" sz="1650" i="1">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Get information/feedback from AIAMC participants</a:t>
            </a:r>
          </a:p>
          <a:p>
            <a:pPr indent="-285750" defTabSz="740904" eaLnBrk="0" fontAlgn="base" hangingPunct="0">
              <a:spcAft>
                <a:spcPct val="0"/>
              </a:spcAft>
              <a:buFontTx/>
              <a:buAutoNum type="arabicPeriod"/>
              <a:defRPr/>
            </a:pPr>
            <a:endParaRPr lang="en-US" altLang="en-US" sz="2200">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Update process documents</a:t>
            </a:r>
          </a:p>
          <a:p>
            <a:pPr indent="-285750" defTabSz="740904" eaLnBrk="0" fontAlgn="base" hangingPunct="0">
              <a:spcAft>
                <a:spcPct val="0"/>
              </a:spcAft>
              <a:buFontTx/>
              <a:buAutoNum type="arabicPeriod"/>
              <a:defRPr/>
            </a:pPr>
            <a:endParaRPr lang="en-US" altLang="en-US" sz="2200">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Have a resident focus group about process/documents</a:t>
            </a:r>
          </a:p>
          <a:p>
            <a:pPr indent="-285750" defTabSz="740904" eaLnBrk="0" fontAlgn="base" hangingPunct="0">
              <a:spcAft>
                <a:spcPct val="0"/>
              </a:spcAft>
              <a:buFontTx/>
              <a:buAutoNum type="arabicPeriod"/>
              <a:defRPr/>
            </a:pPr>
            <a:endParaRPr lang="en-US" altLang="en-US" sz="2200">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Finalize process/materials</a:t>
            </a:r>
          </a:p>
          <a:p>
            <a:pPr indent="-285750" defTabSz="740904" eaLnBrk="0" fontAlgn="base" hangingPunct="0">
              <a:spcAft>
                <a:spcPct val="0"/>
              </a:spcAft>
              <a:buFontTx/>
              <a:buAutoNum type="arabicPeriod"/>
              <a:defRPr/>
            </a:pPr>
            <a:endParaRPr lang="en-US" altLang="en-US" sz="2200">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Re-evaluate residents/program directors</a:t>
            </a:r>
          </a:p>
          <a:p>
            <a:pPr indent="-285750" defTabSz="740904" eaLnBrk="0" fontAlgn="base" hangingPunct="0">
              <a:spcAft>
                <a:spcPct val="0"/>
              </a:spcAft>
              <a:buFontTx/>
              <a:buAutoNum type="arabicPeriod"/>
              <a:defRPr/>
            </a:pPr>
            <a:endParaRPr lang="en-US" altLang="en-US" sz="2200">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Review future data</a:t>
            </a:r>
          </a:p>
          <a:p>
            <a:pPr indent="-285750" defTabSz="740904" eaLnBrk="0" fontAlgn="base" hangingPunct="0">
              <a:spcAft>
                <a:spcPct val="0"/>
              </a:spcAft>
              <a:buFontTx/>
              <a:buAutoNum type="arabicPeriod"/>
              <a:defRPr/>
            </a:pPr>
            <a:endParaRPr lang="en-US" altLang="en-US" sz="2200">
              <a:solidFill>
                <a:prstClr val="black"/>
              </a:solidFill>
              <a:latin typeface="Calibri" panose="020F0502020204030204" pitchFamily="34" charset="0"/>
            </a:endParaRPr>
          </a:p>
          <a:p>
            <a:pPr indent="-285750" defTabSz="740904" eaLnBrk="0" fontAlgn="base" hangingPunct="0">
              <a:spcAft>
                <a:spcPct val="0"/>
              </a:spcAft>
              <a:buFontTx/>
              <a:buAutoNum type="arabicPeriod"/>
              <a:defRPr/>
            </a:pPr>
            <a:r>
              <a:rPr lang="en-US" altLang="en-US" sz="2200">
                <a:solidFill>
                  <a:prstClr val="black"/>
                </a:solidFill>
                <a:latin typeface="Calibri" panose="020F0502020204030204" pitchFamily="34" charset="0"/>
              </a:rPr>
              <a:t> Report out at AIAMC annual meeting</a:t>
            </a:r>
          </a:p>
        </p:txBody>
      </p:sp>
    </p:spTree>
    <p:extLst>
      <p:ext uri="{BB962C8B-B14F-4D97-AF65-F5344CB8AC3E}">
        <p14:creationId xmlns:p14="http://schemas.microsoft.com/office/powerpoint/2010/main" val="573622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75E42D-E043-995A-A05D-010660115BB3}"/>
              </a:ext>
            </a:extLst>
          </p:cNvPr>
          <p:cNvPicPr>
            <a:picLocks noChangeAspect="1"/>
          </p:cNvPicPr>
          <p:nvPr/>
        </p:nvPicPr>
        <p:blipFill>
          <a:blip r:embed="rId3"/>
          <a:stretch>
            <a:fillRect/>
          </a:stretch>
        </p:blipFill>
        <p:spPr>
          <a:xfrm>
            <a:off x="9739188" y="6169574"/>
            <a:ext cx="992210" cy="315495"/>
          </a:xfrm>
          <a:prstGeom prst="rect">
            <a:avLst/>
          </a:prstGeom>
        </p:spPr>
      </p:pic>
      <p:pic>
        <p:nvPicPr>
          <p:cNvPr id="16" name="Picture 15">
            <a:extLst>
              <a:ext uri="{FF2B5EF4-FFF2-40B4-BE49-F238E27FC236}">
                <a16:creationId xmlns:a16="http://schemas.microsoft.com/office/drawing/2014/main" id="{D05AB6F2-4C84-F059-BB53-388ECCFD35AF}"/>
              </a:ext>
            </a:extLst>
          </p:cNvPr>
          <p:cNvPicPr>
            <a:picLocks noChangeAspect="1"/>
          </p:cNvPicPr>
          <p:nvPr/>
        </p:nvPicPr>
        <p:blipFill>
          <a:blip r:embed="rId4"/>
          <a:stretch>
            <a:fillRect/>
          </a:stretch>
        </p:blipFill>
        <p:spPr>
          <a:xfrm>
            <a:off x="1491775" y="866218"/>
            <a:ext cx="3656947" cy="5059033"/>
          </a:xfrm>
          <a:prstGeom prst="rect">
            <a:avLst/>
          </a:prstGeom>
          <a:ln w="38100">
            <a:solidFill>
              <a:schemeClr val="tx1"/>
            </a:solidFill>
          </a:ln>
        </p:spPr>
      </p:pic>
      <p:pic>
        <p:nvPicPr>
          <p:cNvPr id="17" name="Picture 16">
            <a:extLst>
              <a:ext uri="{FF2B5EF4-FFF2-40B4-BE49-F238E27FC236}">
                <a16:creationId xmlns:a16="http://schemas.microsoft.com/office/drawing/2014/main" id="{1F8A5B5B-E553-459D-C652-AC6422874CBD}"/>
              </a:ext>
            </a:extLst>
          </p:cNvPr>
          <p:cNvPicPr>
            <a:picLocks noChangeAspect="1"/>
          </p:cNvPicPr>
          <p:nvPr/>
        </p:nvPicPr>
        <p:blipFill>
          <a:blip r:embed="rId5"/>
          <a:stretch>
            <a:fillRect/>
          </a:stretch>
        </p:blipFill>
        <p:spPr>
          <a:xfrm>
            <a:off x="4146383" y="2303004"/>
            <a:ext cx="3656947" cy="3752880"/>
          </a:xfrm>
          <a:prstGeom prst="rect">
            <a:avLst/>
          </a:prstGeom>
          <a:ln w="38100">
            <a:solidFill>
              <a:schemeClr val="tx1"/>
            </a:solidFill>
          </a:ln>
        </p:spPr>
      </p:pic>
      <p:pic>
        <p:nvPicPr>
          <p:cNvPr id="18" name="Picture 17">
            <a:extLst>
              <a:ext uri="{FF2B5EF4-FFF2-40B4-BE49-F238E27FC236}">
                <a16:creationId xmlns:a16="http://schemas.microsoft.com/office/drawing/2014/main" id="{8278B4AC-ACC2-2428-50E0-87FE09165288}"/>
              </a:ext>
            </a:extLst>
          </p:cNvPr>
          <p:cNvPicPr>
            <a:picLocks noChangeAspect="1"/>
          </p:cNvPicPr>
          <p:nvPr/>
        </p:nvPicPr>
        <p:blipFill>
          <a:blip r:embed="rId6"/>
          <a:stretch>
            <a:fillRect/>
          </a:stretch>
        </p:blipFill>
        <p:spPr>
          <a:xfrm>
            <a:off x="6887413" y="2828703"/>
            <a:ext cx="3728004" cy="3295149"/>
          </a:xfrm>
          <a:prstGeom prst="rect">
            <a:avLst/>
          </a:prstGeom>
          <a:ln w="38100">
            <a:solidFill>
              <a:schemeClr val="tx1"/>
            </a:solidFill>
          </a:ln>
        </p:spPr>
      </p:pic>
      <p:sp>
        <p:nvSpPr>
          <p:cNvPr id="22" name="Text Box 13">
            <a:extLst>
              <a:ext uri="{FF2B5EF4-FFF2-40B4-BE49-F238E27FC236}">
                <a16:creationId xmlns:a16="http://schemas.microsoft.com/office/drawing/2014/main" id="{31E8C472-0303-DB69-C666-2CA76A4BA729}"/>
              </a:ext>
            </a:extLst>
          </p:cNvPr>
          <p:cNvSpPr txBox="1">
            <a:spLocks noChangeArrowheads="1"/>
          </p:cNvSpPr>
          <p:nvPr/>
        </p:nvSpPr>
        <p:spPr bwMode="auto">
          <a:xfrm>
            <a:off x="1483178" y="225203"/>
            <a:ext cx="9274629" cy="461665"/>
          </a:xfrm>
          <a:prstGeom prst="rect">
            <a:avLst/>
          </a:prstGeom>
          <a:solidFill>
            <a:srgbClr val="72BF44"/>
          </a:solidFill>
          <a:ln w="9525">
            <a:solidFill>
              <a:srgbClr val="000000"/>
            </a:solidFill>
            <a:miter lim="800000"/>
            <a:headEnd/>
            <a:tailEnd/>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 Current Formulated Process  </a:t>
            </a:r>
          </a:p>
        </p:txBody>
      </p:sp>
    </p:spTree>
    <p:extLst>
      <p:ext uri="{BB962C8B-B14F-4D97-AF65-F5344CB8AC3E}">
        <p14:creationId xmlns:p14="http://schemas.microsoft.com/office/powerpoint/2010/main" val="2906299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 OhioHealth (DUET)</a:t>
            </a:r>
            <a:br>
              <a:rPr lang="en-US" sz="3200" dirty="0">
                <a:solidFill>
                  <a:srgbClr val="92D050"/>
                </a:solidFill>
              </a:rPr>
            </a:br>
            <a:endParaRPr lang="en-US" sz="3200" dirty="0">
              <a:solidFill>
                <a:srgbClr val="92D050"/>
              </a:solidFill>
            </a:endParaRPr>
          </a:p>
        </p:txBody>
      </p:sp>
    </p:spTree>
    <p:extLst>
      <p:ext uri="{BB962C8B-B14F-4D97-AF65-F5344CB8AC3E}">
        <p14:creationId xmlns:p14="http://schemas.microsoft.com/office/powerpoint/2010/main" val="2863805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13"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Enhancing the Clinical Learning Environment </a:t>
            </a: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with DUET</a:t>
            </a:r>
            <a:endParaRPr kumimoji="0" lang="en-US" sz="2000" b="0" i="0" u="none" strike="noStrike" kern="1200" cap="none" spc="0" normalizeH="0" baseline="0" noProof="0">
              <a:ln>
                <a:noFill/>
              </a:ln>
              <a:solidFill>
                <a:srgbClr val="000000"/>
              </a:solidFill>
              <a:effectLst/>
              <a:uLnTx/>
              <a:uFillTx/>
              <a:latin typeface="Arial"/>
              <a:ea typeface="+mn-ea"/>
              <a:cs typeface="Arial"/>
            </a:endParaRPr>
          </a:p>
        </p:txBody>
      </p:sp>
      <p:pic>
        <p:nvPicPr>
          <p:cNvPr id="14"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15"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16" name="Text 1"/>
          <p:cNvSpPr/>
          <p:nvPr/>
        </p:nvSpPr>
        <p:spPr>
          <a:xfrm>
            <a:off x="594360" y="1024200"/>
            <a:ext cx="722340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600" b="1" i="0" u="none" strike="noStrike" kern="1200" cap="none" spc="0" normalizeH="0" baseline="0" noProof="0">
                <a:ln>
                  <a:noFill/>
                </a:ln>
                <a:solidFill>
                  <a:srgbClr val="34504B"/>
                </a:solidFill>
                <a:effectLst/>
                <a:uLnTx/>
                <a:uFillTx/>
                <a:latin typeface="Arial"/>
                <a:ea typeface="+mn-ea"/>
                <a:cs typeface="+mn-cs"/>
              </a:rPr>
              <a:t>AIAMC NI X Meeting Three Project Update</a:t>
            </a:r>
            <a:endParaRPr kumimoji="0" lang="en-US" sz="2600" b="0" i="0" u="none" strike="noStrike" kern="1200" cap="none" spc="0" normalizeH="0" baseline="0" noProof="0">
              <a:ln>
                <a:noFill/>
              </a:ln>
              <a:solidFill>
                <a:srgbClr val="000000"/>
              </a:solidFill>
              <a:effectLst/>
              <a:uLnTx/>
              <a:uFillTx/>
              <a:latin typeface="Arial"/>
              <a:ea typeface="+mn-ea"/>
              <a:cs typeface="+mn-cs"/>
            </a:endParaRPr>
          </a:p>
        </p:txBody>
      </p:sp>
      <p:sp>
        <p:nvSpPr>
          <p:cNvPr id="17" name="Text 2"/>
          <p:cNvSpPr/>
          <p:nvPr/>
        </p:nvSpPr>
        <p:spPr>
          <a:xfrm>
            <a:off x="594360" y="1627560"/>
            <a:ext cx="7040520" cy="347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68B840"/>
                </a:solidFill>
                <a:effectLst/>
                <a:uLnTx/>
                <a:uFillTx/>
                <a:latin typeface="Arial"/>
                <a:ea typeface="+mn-ea"/>
                <a:cs typeface="+mn-cs"/>
              </a:rPr>
              <a:t>From feasibility to a measurement-ready next phase</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sp>
        <p:nvSpPr>
          <p:cNvPr id="18" name="Text 3"/>
          <p:cNvSpPr/>
          <p:nvPr/>
        </p:nvSpPr>
        <p:spPr>
          <a:xfrm>
            <a:off x="594360" y="2148840"/>
            <a:ext cx="6309000" cy="840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800" b="0" i="0" u="none" strike="noStrike" kern="1200" cap="none" spc="0" normalizeH="0" baseline="0" noProof="0">
                <a:ln>
                  <a:noFill/>
                </a:ln>
                <a:solidFill>
                  <a:srgbClr val="26323C"/>
                </a:solidFill>
                <a:effectLst/>
                <a:uLnTx/>
                <a:uFillTx/>
                <a:latin typeface="Arial"/>
                <a:ea typeface="+mn-ea"/>
                <a:cs typeface="+mn-cs"/>
              </a:rPr>
              <a:t>Dual User Evaluation and Training (DUET) supports structured, AI-assisted reflection on ambulatory resident–faculty precepting interactions.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9" name="Shape 4"/>
          <p:cNvSpPr/>
          <p:nvPr/>
        </p:nvSpPr>
        <p:spPr>
          <a:xfrm>
            <a:off x="685800" y="3840480"/>
            <a:ext cx="2971440" cy="1096920"/>
          </a:xfrm>
          <a:prstGeom prst="roundRect">
            <a:avLst>
              <a:gd name="adj" fmla="val 6667"/>
            </a:avLst>
          </a:prstGeom>
          <a:solidFill>
            <a:srgbClr val="FFFFFF"/>
          </a:solidFill>
          <a:ln w="1905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 name="Text 5"/>
          <p:cNvSpPr/>
          <p:nvPr/>
        </p:nvSpPr>
        <p:spPr>
          <a:xfrm>
            <a:off x="822960" y="4078080"/>
            <a:ext cx="269712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34504B"/>
                </a:solidFill>
                <a:effectLst/>
                <a:uLnTx/>
                <a:uFillTx/>
                <a:latin typeface="Arial"/>
                <a:ea typeface="+mn-ea"/>
                <a:cs typeface="+mn-cs"/>
              </a:rPr>
              <a:t>Clinical precepting</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 name="Text 6"/>
          <p:cNvSpPr/>
          <p:nvPr/>
        </p:nvSpPr>
        <p:spPr>
          <a:xfrm>
            <a:off x="822960" y="4453200"/>
            <a:ext cx="269712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150" b="0" i="0" u="none" strike="noStrike" kern="1200" cap="none" spc="0" normalizeH="0" baseline="0" noProof="0">
                <a:ln>
                  <a:noFill/>
                </a:ln>
                <a:solidFill>
                  <a:srgbClr val="6B6B66"/>
                </a:solidFill>
                <a:effectLst/>
                <a:uLnTx/>
                <a:uFillTx/>
                <a:latin typeface="Arial"/>
                <a:ea typeface="+mn-ea"/>
                <a:cs typeface="+mn-cs"/>
              </a:rPr>
              <a:t>Captured interaction</a:t>
            </a:r>
            <a:endParaRPr kumimoji="0" lang="en-US" sz="1150" b="0" i="0" u="none" strike="noStrike" kern="1200" cap="none" spc="0" normalizeH="0" baseline="0" noProof="0">
              <a:ln>
                <a:noFill/>
              </a:ln>
              <a:solidFill>
                <a:srgbClr val="000000"/>
              </a:solidFill>
              <a:effectLst/>
              <a:uLnTx/>
              <a:uFillTx/>
              <a:latin typeface="Arial"/>
              <a:ea typeface="+mn-ea"/>
              <a:cs typeface="+mn-cs"/>
            </a:endParaRPr>
          </a:p>
        </p:txBody>
      </p:sp>
      <p:sp>
        <p:nvSpPr>
          <p:cNvPr id="22" name="Text 7"/>
          <p:cNvSpPr/>
          <p:nvPr/>
        </p:nvSpPr>
        <p:spPr>
          <a:xfrm>
            <a:off x="3749040" y="4160520"/>
            <a:ext cx="502560"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800" b="1" i="0" u="none" strike="noStrike" kern="1200" cap="none" spc="0" normalizeH="0" baseline="0" noProof="0">
                <a:ln>
                  <a:noFill/>
                </a:ln>
                <a:solidFill>
                  <a:srgbClr val="68B840"/>
                </a:solidFill>
                <a:effectLst/>
                <a:uLnTx/>
                <a:uFillTx/>
                <a:latin typeface="Arial"/>
                <a:ea typeface="+mn-ea"/>
                <a:cs typeface="+mn-cs"/>
              </a:rPr>
              <a:t>→</a:t>
            </a:r>
            <a:endParaRPr kumimoji="0" lang="en-US" sz="2800" b="0" i="0" u="none" strike="noStrike" kern="1200" cap="none" spc="0" normalizeH="0" baseline="0" noProof="0">
              <a:ln>
                <a:noFill/>
              </a:ln>
              <a:solidFill>
                <a:srgbClr val="000000"/>
              </a:solidFill>
              <a:effectLst/>
              <a:uLnTx/>
              <a:uFillTx/>
              <a:latin typeface="Arial"/>
              <a:ea typeface="+mn-ea"/>
              <a:cs typeface="+mn-cs"/>
            </a:endParaRPr>
          </a:p>
        </p:txBody>
      </p:sp>
      <p:sp>
        <p:nvSpPr>
          <p:cNvPr id="23" name="Shape 8"/>
          <p:cNvSpPr/>
          <p:nvPr/>
        </p:nvSpPr>
        <p:spPr>
          <a:xfrm>
            <a:off x="4434840" y="3840480"/>
            <a:ext cx="2971440" cy="1096920"/>
          </a:xfrm>
          <a:prstGeom prst="roundRect">
            <a:avLst>
              <a:gd name="adj" fmla="val 6667"/>
            </a:avLst>
          </a:prstGeom>
          <a:solidFill>
            <a:srgbClr val="E8EFE4"/>
          </a:solidFill>
          <a:ln w="1905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Text 9"/>
          <p:cNvSpPr/>
          <p:nvPr/>
        </p:nvSpPr>
        <p:spPr>
          <a:xfrm>
            <a:off x="4572000" y="4078080"/>
            <a:ext cx="269712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34504B"/>
                </a:solidFill>
                <a:effectLst/>
                <a:uLnTx/>
                <a:uFillTx/>
                <a:latin typeface="Arial"/>
                <a:ea typeface="+mn-ea"/>
                <a:cs typeface="+mn-cs"/>
              </a:rPr>
              <a:t>DUET analysis</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5" name="Text 10"/>
          <p:cNvSpPr/>
          <p:nvPr/>
        </p:nvSpPr>
        <p:spPr>
          <a:xfrm>
            <a:off x="4572000" y="4453200"/>
            <a:ext cx="269712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150" b="0" i="0" u="none" strike="noStrike" kern="1200" cap="none" spc="0" normalizeH="0" baseline="0" noProof="0">
                <a:ln>
                  <a:noFill/>
                </a:ln>
                <a:solidFill>
                  <a:srgbClr val="6B6B66"/>
                </a:solidFill>
                <a:effectLst/>
                <a:uLnTx/>
                <a:uFillTx/>
                <a:latin typeface="Arial"/>
                <a:ea typeface="+mn-ea"/>
                <a:cs typeface="+mn-cs"/>
              </a:rPr>
              <a:t>Structured feedback</a:t>
            </a:r>
            <a:endParaRPr kumimoji="0" lang="en-US" sz="1150" b="0" i="0" u="none" strike="noStrike" kern="1200" cap="none" spc="0" normalizeH="0" baseline="0" noProof="0">
              <a:ln>
                <a:noFill/>
              </a:ln>
              <a:solidFill>
                <a:srgbClr val="000000"/>
              </a:solidFill>
              <a:effectLst/>
              <a:uLnTx/>
              <a:uFillTx/>
              <a:latin typeface="Arial"/>
              <a:ea typeface="+mn-ea"/>
              <a:cs typeface="+mn-cs"/>
            </a:endParaRPr>
          </a:p>
        </p:txBody>
      </p:sp>
      <p:sp>
        <p:nvSpPr>
          <p:cNvPr id="26" name="Text 11"/>
          <p:cNvSpPr/>
          <p:nvPr/>
        </p:nvSpPr>
        <p:spPr>
          <a:xfrm>
            <a:off x="7498080" y="4160520"/>
            <a:ext cx="502560"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800" b="1" i="0" u="none" strike="noStrike" kern="1200" cap="none" spc="0" normalizeH="0" baseline="0" noProof="0">
                <a:ln>
                  <a:noFill/>
                </a:ln>
                <a:solidFill>
                  <a:srgbClr val="68B840"/>
                </a:solidFill>
                <a:effectLst/>
                <a:uLnTx/>
                <a:uFillTx/>
                <a:latin typeface="Arial"/>
                <a:ea typeface="+mn-ea"/>
                <a:cs typeface="+mn-cs"/>
              </a:rPr>
              <a:t>→</a:t>
            </a:r>
            <a:endParaRPr kumimoji="0" lang="en-US" sz="2800" b="0" i="0" u="none" strike="noStrike" kern="1200" cap="none" spc="0" normalizeH="0" baseline="0" noProof="0">
              <a:ln>
                <a:noFill/>
              </a:ln>
              <a:solidFill>
                <a:srgbClr val="000000"/>
              </a:solidFill>
              <a:effectLst/>
              <a:uLnTx/>
              <a:uFillTx/>
              <a:latin typeface="Arial"/>
              <a:ea typeface="+mn-ea"/>
              <a:cs typeface="+mn-cs"/>
            </a:endParaRPr>
          </a:p>
        </p:txBody>
      </p:sp>
      <p:sp>
        <p:nvSpPr>
          <p:cNvPr id="27" name="Shape 12"/>
          <p:cNvSpPr/>
          <p:nvPr/>
        </p:nvSpPr>
        <p:spPr>
          <a:xfrm>
            <a:off x="8183880" y="3840480"/>
            <a:ext cx="2971440" cy="1096920"/>
          </a:xfrm>
          <a:prstGeom prst="roundRect">
            <a:avLst>
              <a:gd name="adj" fmla="val 6667"/>
            </a:avLst>
          </a:prstGeom>
          <a:solidFill>
            <a:srgbClr val="FFFFFF"/>
          </a:solidFill>
          <a:ln w="1905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8" name="Text 13"/>
          <p:cNvSpPr/>
          <p:nvPr/>
        </p:nvSpPr>
        <p:spPr>
          <a:xfrm>
            <a:off x="8321040" y="4078080"/>
            <a:ext cx="2697120" cy="237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34504B"/>
                </a:solidFill>
                <a:effectLst/>
                <a:uLnTx/>
                <a:uFillTx/>
                <a:latin typeface="Arial"/>
                <a:ea typeface="+mn-ea"/>
                <a:cs typeface="+mn-cs"/>
              </a:rPr>
              <a:t>Human debrief</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9" name="Text 14"/>
          <p:cNvSpPr/>
          <p:nvPr/>
        </p:nvSpPr>
        <p:spPr>
          <a:xfrm>
            <a:off x="8321040" y="4453200"/>
            <a:ext cx="269712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150" b="0" i="0" u="none" strike="noStrike" kern="1200" cap="none" spc="0" normalizeH="0" baseline="0" noProof="0">
                <a:ln>
                  <a:noFill/>
                </a:ln>
                <a:solidFill>
                  <a:srgbClr val="6B6B66"/>
                </a:solidFill>
                <a:effectLst/>
                <a:uLnTx/>
                <a:uFillTx/>
                <a:latin typeface="Arial"/>
                <a:ea typeface="+mn-ea"/>
                <a:cs typeface="+mn-cs"/>
              </a:rPr>
              <a:t>Coaching and reflection</a:t>
            </a:r>
            <a:endParaRPr kumimoji="0" lang="en-US" sz="1150" b="0" i="0" u="none" strike="noStrike" kern="1200" cap="none" spc="0" normalizeH="0" baseline="0" noProof="0">
              <a:ln>
                <a:noFill/>
              </a:ln>
              <a:solidFill>
                <a:srgbClr val="000000"/>
              </a:solidFill>
              <a:effectLst/>
              <a:uLnTx/>
              <a:uFillTx/>
              <a:latin typeface="Arial"/>
              <a:ea typeface="+mn-ea"/>
              <a:cs typeface="+mn-cs"/>
            </a:endParaRPr>
          </a:p>
        </p:txBody>
      </p:sp>
      <p:sp>
        <p:nvSpPr>
          <p:cNvPr id="30" name="Text 15"/>
          <p:cNvSpPr/>
          <p:nvPr/>
        </p:nvSpPr>
        <p:spPr>
          <a:xfrm>
            <a:off x="9132194" y="6229726"/>
            <a:ext cx="2139251"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050" b="0" i="0" u="none" strike="noStrike" kern="1200" cap="none" spc="0" normalizeH="0" baseline="0" noProof="0" dirty="0">
                <a:ln>
                  <a:noFill/>
                </a:ln>
                <a:solidFill>
                  <a:srgbClr val="6B6B66"/>
                </a:solidFill>
                <a:effectLst/>
                <a:uLnTx/>
                <a:uFillTx/>
                <a:latin typeface="Arial"/>
                <a:ea typeface="+mn-ea"/>
                <a:cs typeface="+mn-cs"/>
              </a:rPr>
              <a:t>Matthew Johnston, DO</a:t>
            </a:r>
            <a:endParaRPr kumimoji="0" lang="en-US" sz="1050" b="0" i="0" u="none" strike="noStrike" kern="1200" cap="none" spc="0" normalizeH="0" baseline="0" noProof="0" dirty="0">
              <a:ln>
                <a:noFill/>
              </a:ln>
              <a:solidFill>
                <a:srgbClr val="6B6B66"/>
              </a:solidFill>
              <a:effectLst/>
              <a:uLnTx/>
              <a:uFillTx/>
              <a:latin typeface="Arial"/>
              <a:ea typeface="+mn-ea"/>
              <a:cs typeface="Arial"/>
            </a:endParaRPr>
          </a:p>
        </p:txBody>
      </p:sp>
      <p:sp>
        <p:nvSpPr>
          <p:cNvPr id="31" name="PlaceHolder 1"/>
          <p:cNvSpPr>
            <a:spLocks noGrp="1"/>
          </p:cNvSpPr>
          <p:nvPr>
            <p:ph type="sldNum" idx="5"/>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BFB1849-5AF5-4421-9DC2-1DFB9CB396B6}"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4242289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53"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Aim, Objectives &amp; Alignment</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54"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55"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56" name="Shape 1"/>
          <p:cNvSpPr/>
          <p:nvPr/>
        </p:nvSpPr>
        <p:spPr>
          <a:xfrm>
            <a:off x="640080" y="914400"/>
            <a:ext cx="10926720" cy="959760"/>
          </a:xfrm>
          <a:prstGeom prst="roundRect">
            <a:avLst>
              <a:gd name="adj" fmla="val 7619"/>
            </a:avLst>
          </a:prstGeom>
          <a:solidFill>
            <a:srgbClr val="E8EFE4"/>
          </a:solidFill>
          <a:ln w="1778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7" name="Text 2"/>
          <p:cNvSpPr/>
          <p:nvPr/>
        </p:nvSpPr>
        <p:spPr>
          <a:xfrm>
            <a:off x="868680" y="1207080"/>
            <a:ext cx="73116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68B840"/>
                </a:solidFill>
                <a:effectLst/>
                <a:uLnTx/>
                <a:uFillTx/>
                <a:latin typeface="Arial"/>
                <a:ea typeface="+mn-ea"/>
                <a:cs typeface="+mn-cs"/>
              </a:rPr>
              <a:t>AIM</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8" name="Text 3"/>
          <p:cNvSpPr/>
          <p:nvPr/>
        </p:nvSpPr>
        <p:spPr>
          <a:xfrm>
            <a:off x="1600200" y="1097280"/>
            <a:ext cx="95551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750" b="1" i="0" u="none" strike="noStrike" kern="1200" cap="none" spc="0" normalizeH="0" baseline="0" noProof="0">
                <a:ln>
                  <a:noFill/>
                </a:ln>
                <a:solidFill>
                  <a:srgbClr val="34504B"/>
                </a:solidFill>
                <a:effectLst/>
                <a:uLnTx/>
                <a:uFillTx/>
                <a:latin typeface="Arial"/>
                <a:ea typeface="+mn-ea"/>
                <a:cs typeface="+mn-cs"/>
              </a:rPr>
              <a:t>Improve precepting efficiency and effectiveness in an ambulatory FMP through AI generated feedback analysis.</a:t>
            </a:r>
            <a:endParaRPr kumimoji="0" lang="en-US" sz="1750" b="0" i="0" u="none" strike="noStrike" kern="1200" cap="none" spc="0" normalizeH="0" baseline="0" noProof="0">
              <a:ln>
                <a:noFill/>
              </a:ln>
              <a:solidFill>
                <a:srgbClr val="000000"/>
              </a:solidFill>
              <a:effectLst/>
              <a:uLnTx/>
              <a:uFillTx/>
              <a:latin typeface="Arial"/>
              <a:ea typeface="+mn-ea"/>
              <a:cs typeface="+mn-cs"/>
            </a:endParaRPr>
          </a:p>
        </p:txBody>
      </p:sp>
      <p:sp>
        <p:nvSpPr>
          <p:cNvPr id="59" name="Shape 4"/>
          <p:cNvSpPr/>
          <p:nvPr/>
        </p:nvSpPr>
        <p:spPr>
          <a:xfrm>
            <a:off x="640080" y="2240280"/>
            <a:ext cx="3337200" cy="2239920"/>
          </a:xfrm>
          <a:prstGeom prst="roundRect">
            <a:avLst>
              <a:gd name="adj" fmla="val 3265"/>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0" name="Shape 5"/>
          <p:cNvSpPr/>
          <p:nvPr/>
        </p:nvSpPr>
        <p:spPr>
          <a:xfrm>
            <a:off x="658440" y="2258640"/>
            <a:ext cx="91080" cy="2203200"/>
          </a:xfrm>
          <a:prstGeom prst="rect">
            <a:avLst/>
          </a:prstGeom>
          <a:solidFill>
            <a:srgbClr val="34504B"/>
          </a:solidFill>
          <a:ln w="12700">
            <a:solidFill>
              <a:srgbClr val="34504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1" name="Text 6"/>
          <p:cNvSpPr/>
          <p:nvPr/>
        </p:nvSpPr>
        <p:spPr>
          <a:xfrm>
            <a:off x="859680" y="2368440"/>
            <a:ext cx="2989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34504B"/>
                </a:solidFill>
                <a:effectLst/>
                <a:uLnTx/>
                <a:uFillTx/>
                <a:latin typeface="Arial"/>
                <a:ea typeface="+mn-ea"/>
                <a:cs typeface="+mn-cs"/>
              </a:rPr>
              <a:t>1 | Understand the environment</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62" name="Text 7"/>
          <p:cNvSpPr/>
          <p:nvPr/>
        </p:nvSpPr>
        <p:spPr>
          <a:xfrm>
            <a:off x="859680" y="2715840"/>
            <a:ext cx="2971440" cy="1672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Assess resident and faculty perceptions of feedback, reflection, and the potential utility of AI-supported analysis.</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63" name="Shape 8"/>
          <p:cNvSpPr/>
          <p:nvPr/>
        </p:nvSpPr>
        <p:spPr>
          <a:xfrm>
            <a:off x="4416480" y="2240280"/>
            <a:ext cx="3337200" cy="2239920"/>
          </a:xfrm>
          <a:prstGeom prst="roundRect">
            <a:avLst>
              <a:gd name="adj" fmla="val 3265"/>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4" name="Shape 9"/>
          <p:cNvSpPr/>
          <p:nvPr/>
        </p:nvSpPr>
        <p:spPr>
          <a:xfrm>
            <a:off x="4434840" y="2258640"/>
            <a:ext cx="91080" cy="2203200"/>
          </a:xfrm>
          <a:prstGeom prst="rect">
            <a:avLst/>
          </a:prstGeom>
          <a:solidFill>
            <a:srgbClr val="68B840"/>
          </a:solidFill>
          <a:ln w="1270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5" name="Text 10"/>
          <p:cNvSpPr/>
          <p:nvPr/>
        </p:nvSpPr>
        <p:spPr>
          <a:xfrm>
            <a:off x="4636080" y="2368440"/>
            <a:ext cx="2989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68B840"/>
                </a:solidFill>
                <a:effectLst/>
                <a:uLnTx/>
                <a:uFillTx/>
                <a:latin typeface="Arial"/>
                <a:ea typeface="+mn-ea"/>
                <a:cs typeface="+mn-cs"/>
              </a:rPr>
              <a:t>2 | Strengthen precepting</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66" name="Text 11"/>
          <p:cNvSpPr/>
          <p:nvPr/>
        </p:nvSpPr>
        <p:spPr>
          <a:xfrm>
            <a:off x="4636080" y="2715840"/>
            <a:ext cx="2971440" cy="1672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Measure documented use of the One-Minute Preceptor (OMP) </a:t>
            </a:r>
            <a:r>
              <a:rPr kumimoji="0" lang="en-US" sz="1250" b="0" i="0" u="none" strike="noStrike" kern="1200" cap="none" spc="0" normalizeH="0" baseline="0" noProof="0" err="1">
                <a:ln>
                  <a:noFill/>
                </a:ln>
                <a:solidFill>
                  <a:srgbClr val="26323C"/>
                </a:solidFill>
                <a:effectLst/>
                <a:uLnTx/>
                <a:uFillTx/>
                <a:latin typeface="Arial"/>
                <a:ea typeface="+mn-ea"/>
                <a:cs typeface="+mn-cs"/>
              </a:rPr>
              <a:t>microskills</a:t>
            </a:r>
            <a:r>
              <a:rPr kumimoji="0" lang="en-US" sz="1250" b="0" i="0" u="none" strike="noStrike" kern="1200" cap="none" spc="0" normalizeH="0" baseline="0" noProof="0">
                <a:ln>
                  <a:noFill/>
                </a:ln>
                <a:solidFill>
                  <a:srgbClr val="26323C"/>
                </a:solidFill>
                <a:effectLst/>
                <a:uLnTx/>
                <a:uFillTx/>
                <a:latin typeface="Arial"/>
                <a:ea typeface="+mn-ea"/>
                <a:cs typeface="+mn-cs"/>
              </a:rPr>
              <a:t> and use findings to guide faculty development.</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67" name="Shape 12"/>
          <p:cNvSpPr/>
          <p:nvPr/>
        </p:nvSpPr>
        <p:spPr>
          <a:xfrm>
            <a:off x="8183880" y="2240280"/>
            <a:ext cx="3337200" cy="2239920"/>
          </a:xfrm>
          <a:prstGeom prst="roundRect">
            <a:avLst>
              <a:gd name="adj" fmla="val 3265"/>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8" name="Shape 13"/>
          <p:cNvSpPr/>
          <p:nvPr/>
        </p:nvSpPr>
        <p:spPr>
          <a:xfrm>
            <a:off x="8202240" y="2258640"/>
            <a:ext cx="91080" cy="2203200"/>
          </a:xfrm>
          <a:prstGeom prst="rect">
            <a:avLst/>
          </a:prstGeom>
          <a:solidFill>
            <a:srgbClr val="8A7653"/>
          </a:solidFill>
          <a:ln w="12700">
            <a:solidFill>
              <a:srgbClr val="8A765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9" name="Text 14"/>
          <p:cNvSpPr/>
          <p:nvPr/>
        </p:nvSpPr>
        <p:spPr>
          <a:xfrm>
            <a:off x="8403480" y="2368440"/>
            <a:ext cx="2989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8A7653"/>
                </a:solidFill>
                <a:effectLst/>
                <a:uLnTx/>
                <a:uFillTx/>
                <a:latin typeface="Arial"/>
                <a:ea typeface="+mn-ea"/>
                <a:cs typeface="+mn-cs"/>
              </a:rPr>
              <a:t>3 | Improve the system</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70" name="Text 15"/>
          <p:cNvSpPr/>
          <p:nvPr/>
        </p:nvSpPr>
        <p:spPr>
          <a:xfrm>
            <a:off x="8403480" y="2715840"/>
            <a:ext cx="3127747" cy="1672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Evaluate whether DUET outputs are useful, fair, contextually valid, and practical within real clinical workflows to enhance the clinical learning environment.</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71" name="Text 16"/>
          <p:cNvSpPr/>
          <p:nvPr/>
        </p:nvSpPr>
        <p:spPr>
          <a:xfrm>
            <a:off x="705338" y="4973711"/>
            <a:ext cx="2640849" cy="28372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68B840"/>
                </a:solidFill>
                <a:effectLst/>
                <a:uLnTx/>
                <a:uFillTx/>
                <a:latin typeface="Arial"/>
                <a:ea typeface="+mn-ea"/>
                <a:cs typeface="+mn-cs"/>
              </a:rPr>
              <a:t>Organizational alignment</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2" name="Text 17"/>
          <p:cNvSpPr/>
          <p:nvPr/>
        </p:nvSpPr>
        <p:spPr>
          <a:xfrm>
            <a:off x="731520" y="5394960"/>
            <a:ext cx="10698120" cy="8683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dirty="0">
                <a:ln>
                  <a:noFill/>
                </a:ln>
                <a:solidFill>
                  <a:srgbClr val="26323C"/>
                </a:solidFill>
                <a:effectLst/>
                <a:uLnTx/>
                <a:uFillTx/>
                <a:latin typeface="Arial"/>
                <a:ea typeface="+mn-ea"/>
                <a:cs typeface="+mn-cs"/>
              </a:rPr>
              <a:t>Supports OhioHealth priorities in advanced technology, education, and feedback</a:t>
            </a: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dirty="0">
                <a:ln>
                  <a:noFill/>
                </a:ln>
                <a:solidFill>
                  <a:srgbClr val="26323C"/>
                </a:solidFill>
                <a:effectLst/>
                <a:uLnTx/>
                <a:uFillTx/>
                <a:latin typeface="Arial"/>
                <a:ea typeface="+mn-ea"/>
                <a:cs typeface="+mn-cs"/>
              </a:rPr>
              <a:t>Builds organizational experience implementing a novel AI agent within the system infrastructure</a:t>
            </a: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dirty="0">
                <a:ln>
                  <a:noFill/>
                </a:ln>
                <a:solidFill>
                  <a:srgbClr val="26323C"/>
                </a:solidFill>
                <a:effectLst/>
                <a:uLnTx/>
                <a:uFillTx/>
                <a:latin typeface="Arial"/>
                <a:ea typeface="+mn-ea"/>
                <a:cs typeface="+mn-cs"/>
              </a:rPr>
              <a:t>Augment a data-informed foundation for resident and faculty development</a:t>
            </a:r>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73" name="PlaceHolder 1"/>
          <p:cNvSpPr>
            <a:spLocks noGrp="1"/>
          </p:cNvSpPr>
          <p:nvPr>
            <p:ph type="sldNum" idx="7"/>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9540A7-7F50-433E-9FDE-466C188AF904}"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910059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2"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Introduction: Background &amp; Context</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33"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34"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35" name="Shape 1"/>
          <p:cNvSpPr/>
          <p:nvPr/>
        </p:nvSpPr>
        <p:spPr>
          <a:xfrm>
            <a:off x="502920" y="960120"/>
            <a:ext cx="3520080" cy="1919880"/>
          </a:xfrm>
          <a:prstGeom prst="roundRect">
            <a:avLst>
              <a:gd name="adj" fmla="val 3810"/>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6" name="Shape 2"/>
          <p:cNvSpPr/>
          <p:nvPr/>
        </p:nvSpPr>
        <p:spPr>
          <a:xfrm>
            <a:off x="521280" y="978480"/>
            <a:ext cx="91080" cy="1883160"/>
          </a:xfrm>
          <a:prstGeom prst="rect">
            <a:avLst/>
          </a:prstGeom>
          <a:solidFill>
            <a:srgbClr val="34504B"/>
          </a:solidFill>
          <a:ln w="12700">
            <a:solidFill>
              <a:srgbClr val="34504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7" name="Text 3"/>
          <p:cNvSpPr/>
          <p:nvPr/>
        </p:nvSpPr>
        <p:spPr>
          <a:xfrm>
            <a:off x="722520" y="1088280"/>
            <a:ext cx="31726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34504B"/>
                </a:solidFill>
                <a:effectLst/>
                <a:uLnTx/>
                <a:uFillTx/>
                <a:latin typeface="Arial"/>
                <a:ea typeface="+mn-ea"/>
                <a:cs typeface="+mn-cs"/>
              </a:rPr>
              <a:t>Clinical challenge</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38" name="Text 4"/>
          <p:cNvSpPr/>
          <p:nvPr/>
        </p:nvSpPr>
        <p:spPr>
          <a:xfrm>
            <a:off x="722520" y="1435680"/>
            <a:ext cx="3154320" cy="1352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Ambulatory precepting must balance patient care, teaching, feedback, and multiple resident needs within limited time.</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39" name="Shape 5"/>
          <p:cNvSpPr/>
          <p:nvPr/>
        </p:nvSpPr>
        <p:spPr>
          <a:xfrm>
            <a:off x="4343400" y="960120"/>
            <a:ext cx="3520080" cy="1919880"/>
          </a:xfrm>
          <a:prstGeom prst="roundRect">
            <a:avLst>
              <a:gd name="adj" fmla="val 3810"/>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0" name="Shape 6"/>
          <p:cNvSpPr/>
          <p:nvPr/>
        </p:nvSpPr>
        <p:spPr>
          <a:xfrm>
            <a:off x="4361760" y="978480"/>
            <a:ext cx="91080" cy="1883160"/>
          </a:xfrm>
          <a:prstGeom prst="rect">
            <a:avLst/>
          </a:prstGeom>
          <a:solidFill>
            <a:srgbClr val="68B840"/>
          </a:solidFill>
          <a:ln w="1270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1" name="Text 7"/>
          <p:cNvSpPr/>
          <p:nvPr/>
        </p:nvSpPr>
        <p:spPr>
          <a:xfrm>
            <a:off x="4563000" y="1088280"/>
            <a:ext cx="31726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68B840"/>
                </a:solidFill>
                <a:effectLst/>
                <a:uLnTx/>
                <a:uFillTx/>
                <a:latin typeface="Arial"/>
                <a:ea typeface="+mn-ea"/>
                <a:cs typeface="+mn-cs"/>
              </a:rPr>
              <a:t>Baseline need</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42" name="Text 8"/>
          <p:cNvSpPr/>
          <p:nvPr/>
        </p:nvSpPr>
        <p:spPr>
          <a:xfrm>
            <a:off x="4563000" y="1435680"/>
            <a:ext cx="3154320" cy="1352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Pre-pilot surveys identified time as a recurring barrier. Faculty reported less consistent opportunities for reflection than residents reported for case-presentation reflection and debriefing.</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43" name="Shape 9"/>
          <p:cNvSpPr/>
          <p:nvPr/>
        </p:nvSpPr>
        <p:spPr>
          <a:xfrm>
            <a:off x="8183880" y="960120"/>
            <a:ext cx="3520080" cy="1919880"/>
          </a:xfrm>
          <a:prstGeom prst="roundRect">
            <a:avLst>
              <a:gd name="adj" fmla="val 3810"/>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4" name="Shape 10"/>
          <p:cNvSpPr/>
          <p:nvPr/>
        </p:nvSpPr>
        <p:spPr>
          <a:xfrm>
            <a:off x="8202240" y="978480"/>
            <a:ext cx="91080" cy="1883160"/>
          </a:xfrm>
          <a:prstGeom prst="rect">
            <a:avLst/>
          </a:prstGeom>
          <a:solidFill>
            <a:srgbClr val="8A7653"/>
          </a:solidFill>
          <a:ln w="12700">
            <a:solidFill>
              <a:srgbClr val="8A765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5" name="Text 11"/>
          <p:cNvSpPr/>
          <p:nvPr/>
        </p:nvSpPr>
        <p:spPr>
          <a:xfrm>
            <a:off x="8403480" y="1088280"/>
            <a:ext cx="31726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8A7653"/>
                </a:solidFill>
                <a:effectLst/>
                <a:uLnTx/>
                <a:uFillTx/>
                <a:latin typeface="Arial"/>
                <a:ea typeface="+mn-ea"/>
                <a:cs typeface="+mn-cs"/>
              </a:rPr>
              <a:t>Project focus</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46" name="Text 12"/>
          <p:cNvSpPr/>
          <p:nvPr/>
        </p:nvSpPr>
        <p:spPr>
          <a:xfrm>
            <a:off x="8403480" y="1435680"/>
            <a:ext cx="3173858" cy="1352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Arial"/>
              </a:rPr>
              <a:t>Use DUET to strengthen the clinical learning environment by making feedback more structured, reviewable, and actionable without replacing human coaching.</a:t>
            </a:r>
          </a:p>
        </p:txBody>
      </p:sp>
      <p:sp>
        <p:nvSpPr>
          <p:cNvPr id="47" name="Shape 13"/>
          <p:cNvSpPr/>
          <p:nvPr/>
        </p:nvSpPr>
        <p:spPr>
          <a:xfrm>
            <a:off x="685800" y="3401640"/>
            <a:ext cx="10835280" cy="1965600"/>
          </a:xfrm>
          <a:prstGeom prst="roundRect">
            <a:avLst>
              <a:gd name="adj" fmla="val 3721"/>
            </a:avLst>
          </a:prstGeom>
          <a:solidFill>
            <a:srgbClr val="F8FAF7"/>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48" name="Text 14"/>
          <p:cNvSpPr/>
          <p:nvPr/>
        </p:nvSpPr>
        <p:spPr>
          <a:xfrm>
            <a:off x="914400" y="3630240"/>
            <a:ext cx="521172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dirty="0">
                <a:ln>
                  <a:noFill/>
                </a:ln>
                <a:solidFill>
                  <a:srgbClr val="34504B"/>
                </a:solidFill>
                <a:effectLst/>
                <a:uLnTx/>
                <a:uFillTx/>
                <a:latin typeface="Arial"/>
                <a:ea typeface="+mn-ea"/>
                <a:cs typeface="+mn-cs"/>
              </a:rPr>
              <a:t>Baseline learning-environment perceptions before Pilot #2 DUET use</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 name="Text 15"/>
          <p:cNvSpPr/>
          <p:nvPr/>
        </p:nvSpPr>
        <p:spPr>
          <a:xfrm>
            <a:off x="914400" y="4069080"/>
            <a:ext cx="5211720" cy="1051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Faculty reflection on precepting skills: 2/9 agreed (22%)</a:t>
            </a:r>
            <a:endParaRPr kumimoji="0" lang="en-US" sz="13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Faculty effective end-of-shift debriefing: 5/9 agreed (56%)</a:t>
            </a:r>
            <a:endParaRPr kumimoji="0" lang="en-US" sz="13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Resident reflection on case presentations: 7/8 agreed (88%)</a:t>
            </a:r>
            <a:endParaRPr kumimoji="0" lang="en-US" sz="13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Resident effective debriefing after encounters: 7/8 agreed (88%)</a:t>
            </a:r>
            <a:endParaRPr kumimoji="0" lang="en-US" sz="1300" b="0" i="0" u="none" strike="noStrike" kern="1200" cap="none" spc="0" normalizeH="0" baseline="0" noProof="0">
              <a:ln>
                <a:noFill/>
              </a:ln>
              <a:solidFill>
                <a:srgbClr val="000000"/>
              </a:solidFill>
              <a:effectLst/>
              <a:uLnTx/>
              <a:uFillTx/>
              <a:latin typeface="Arial"/>
              <a:ea typeface="+mn-ea"/>
              <a:cs typeface="+mn-cs"/>
            </a:endParaRPr>
          </a:p>
        </p:txBody>
      </p:sp>
      <p:sp>
        <p:nvSpPr>
          <p:cNvPr id="50" name="Text 16"/>
          <p:cNvSpPr/>
          <p:nvPr/>
        </p:nvSpPr>
        <p:spPr>
          <a:xfrm>
            <a:off x="6492240" y="3630240"/>
            <a:ext cx="2011320" cy="292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68B840"/>
                </a:solidFill>
                <a:effectLst/>
                <a:uLnTx/>
                <a:uFillTx/>
                <a:latin typeface="Arial"/>
                <a:ea typeface="+mn-ea"/>
                <a:cs typeface="+mn-cs"/>
              </a:rPr>
              <a:t>Interpretation</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1" name="Text 17"/>
          <p:cNvSpPr/>
          <p:nvPr/>
        </p:nvSpPr>
        <p:spPr>
          <a:xfrm>
            <a:off x="6492240" y="4069080"/>
            <a:ext cx="4251600" cy="959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Faculty reported fewer consistent opportunities for reflection. Residents generally viewed the existing learning environment positively. These findings represent perceptions, not observed teaching performance.</a:t>
            </a:r>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52" name="PlaceHolder 1"/>
          <p:cNvSpPr>
            <a:spLocks noGrp="1"/>
          </p:cNvSpPr>
          <p:nvPr>
            <p:ph type="sldNum" idx="6"/>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ECFF79-E72C-45F4-9421-CEE3A7359275}"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3642129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74"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Interventions: Feedback-to-Improvement Cycle</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75"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76"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77" name="Shape 1"/>
          <p:cNvSpPr/>
          <p:nvPr/>
        </p:nvSpPr>
        <p:spPr>
          <a:xfrm>
            <a:off x="502920" y="1417320"/>
            <a:ext cx="2514240" cy="2239920"/>
          </a:xfrm>
          <a:prstGeom prst="roundRect">
            <a:avLst>
              <a:gd name="adj" fmla="val 3265"/>
            </a:avLst>
          </a:prstGeom>
          <a:solidFill>
            <a:srgbClr val="F2F5EF"/>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78" name="Shape 2"/>
          <p:cNvSpPr/>
          <p:nvPr/>
        </p:nvSpPr>
        <p:spPr>
          <a:xfrm>
            <a:off x="1298520" y="1572840"/>
            <a:ext cx="658080" cy="658080"/>
          </a:xfrm>
          <a:prstGeom prst="ellipse">
            <a:avLst/>
          </a:prstGeom>
          <a:solidFill>
            <a:srgbClr val="34504B"/>
          </a:solidFill>
          <a:ln w="254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9" name="Text 3"/>
          <p:cNvSpPr/>
          <p:nvPr/>
        </p:nvSpPr>
        <p:spPr>
          <a:xfrm>
            <a:off x="1581840" y="1746360"/>
            <a:ext cx="34704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1</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0" name="Text 4"/>
          <p:cNvSpPr/>
          <p:nvPr/>
        </p:nvSpPr>
        <p:spPr>
          <a:xfrm>
            <a:off x="685800" y="2331720"/>
            <a:ext cx="214848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700" b="1" i="0" u="none" strike="noStrike" kern="1200" cap="none" spc="0" normalizeH="0" baseline="0" noProof="0">
                <a:ln>
                  <a:noFill/>
                </a:ln>
                <a:solidFill>
                  <a:srgbClr val="34504B"/>
                </a:solidFill>
                <a:effectLst/>
                <a:uLnTx/>
                <a:uFillTx/>
                <a:latin typeface="Arial"/>
                <a:ea typeface="+mn-ea"/>
                <a:cs typeface="+mn-cs"/>
              </a:rPr>
              <a:t>Build</a:t>
            </a:r>
            <a:endParaRPr kumimoji="0" lang="en-US" sz="1700" b="0" i="0" u="none" strike="noStrike" kern="1200" cap="none" spc="0" normalizeH="0" baseline="0" noProof="0">
              <a:ln>
                <a:noFill/>
              </a:ln>
              <a:solidFill>
                <a:srgbClr val="000000"/>
              </a:solidFill>
              <a:effectLst/>
              <a:uLnTx/>
              <a:uFillTx/>
              <a:latin typeface="Arial"/>
              <a:ea typeface="+mn-ea"/>
              <a:cs typeface="+mn-cs"/>
            </a:endParaRPr>
          </a:p>
        </p:txBody>
      </p:sp>
      <p:sp>
        <p:nvSpPr>
          <p:cNvPr id="81" name="Text 5"/>
          <p:cNvSpPr/>
          <p:nvPr/>
        </p:nvSpPr>
        <p:spPr>
          <a:xfrm>
            <a:off x="616238" y="2761560"/>
            <a:ext cx="2297374"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DUET deployed within the OhioHealth Microsoft Copilot environment.</a:t>
            </a:r>
            <a:endParaRPr kumimoji="0" lang="en-US" sz="1300" b="0" i="0" u="none" strike="noStrike" kern="1200" cap="none" spc="0" normalizeH="0" baseline="0" noProof="0">
              <a:ln>
                <a:noFill/>
              </a:ln>
              <a:solidFill>
                <a:srgbClr val="000000"/>
              </a:solidFill>
              <a:effectLst/>
              <a:uLnTx/>
              <a:uFillTx/>
              <a:latin typeface="Arial"/>
              <a:ea typeface="+mn-ea"/>
              <a:cs typeface="+mn-cs"/>
            </a:endParaRPr>
          </a:p>
        </p:txBody>
      </p:sp>
      <p:sp>
        <p:nvSpPr>
          <p:cNvPr id="82" name="Text 6"/>
          <p:cNvSpPr/>
          <p:nvPr/>
        </p:nvSpPr>
        <p:spPr>
          <a:xfrm>
            <a:off x="3017520" y="2240280"/>
            <a:ext cx="365400"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400" b="1" i="0" u="none" strike="noStrike" kern="1200" cap="none" spc="0" normalizeH="0" baseline="0" noProof="0">
                <a:ln>
                  <a:noFill/>
                </a:ln>
                <a:solidFill>
                  <a:srgbClr val="68B840"/>
                </a:solidFill>
                <a:effectLst/>
                <a:uLnTx/>
                <a:uFillTx/>
                <a:latin typeface="Arial"/>
                <a:ea typeface="+mn-ea"/>
                <a:cs typeface="+mn-cs"/>
              </a:rPr>
              <a:t>→</a:t>
            </a: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83" name="Shape 7"/>
          <p:cNvSpPr/>
          <p:nvPr/>
        </p:nvSpPr>
        <p:spPr>
          <a:xfrm>
            <a:off x="3383280" y="1417320"/>
            <a:ext cx="2514240" cy="2239920"/>
          </a:xfrm>
          <a:prstGeom prst="roundRect">
            <a:avLst>
              <a:gd name="adj" fmla="val 3265"/>
            </a:avLst>
          </a:prstGeom>
          <a:solidFill>
            <a:srgbClr val="E8EFE4"/>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4" name="Shape 8"/>
          <p:cNvSpPr/>
          <p:nvPr/>
        </p:nvSpPr>
        <p:spPr>
          <a:xfrm>
            <a:off x="4178880" y="1572840"/>
            <a:ext cx="658080" cy="658080"/>
          </a:xfrm>
          <a:prstGeom prst="ellipse">
            <a:avLst/>
          </a:prstGeom>
          <a:solidFill>
            <a:srgbClr val="68B840"/>
          </a:solidFill>
          <a:ln w="254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5" name="Text 9"/>
          <p:cNvSpPr/>
          <p:nvPr/>
        </p:nvSpPr>
        <p:spPr>
          <a:xfrm>
            <a:off x="4462200" y="1746360"/>
            <a:ext cx="34704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2</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6" name="Text 10"/>
          <p:cNvSpPr/>
          <p:nvPr/>
        </p:nvSpPr>
        <p:spPr>
          <a:xfrm>
            <a:off x="3566160" y="2331720"/>
            <a:ext cx="214848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700" b="1" i="0" u="none" strike="noStrike" kern="1200" cap="none" spc="0" normalizeH="0" baseline="0" noProof="0">
                <a:ln>
                  <a:noFill/>
                </a:ln>
                <a:solidFill>
                  <a:srgbClr val="34504B"/>
                </a:solidFill>
                <a:effectLst/>
                <a:uLnTx/>
                <a:uFillTx/>
                <a:latin typeface="Arial"/>
                <a:ea typeface="+mn-ea"/>
                <a:cs typeface="+mn-cs"/>
              </a:rPr>
              <a:t>Integrate</a:t>
            </a:r>
            <a:endParaRPr kumimoji="0" lang="en-US" sz="1700" b="0" i="0" u="none" strike="noStrike" kern="1200" cap="none" spc="0" normalizeH="0" baseline="0" noProof="0">
              <a:ln>
                <a:noFill/>
              </a:ln>
              <a:solidFill>
                <a:srgbClr val="000000"/>
              </a:solidFill>
              <a:effectLst/>
              <a:uLnTx/>
              <a:uFillTx/>
              <a:latin typeface="Arial"/>
              <a:ea typeface="+mn-ea"/>
              <a:cs typeface="+mn-cs"/>
            </a:endParaRPr>
          </a:p>
        </p:txBody>
      </p:sp>
      <p:sp>
        <p:nvSpPr>
          <p:cNvPr id="87" name="Text 11"/>
          <p:cNvSpPr/>
          <p:nvPr/>
        </p:nvSpPr>
        <p:spPr>
          <a:xfrm>
            <a:off x="3584520" y="2761560"/>
            <a:ext cx="2111760"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Workflow embedded in ambulatory precepting and simplified to reduce clicks and steps.</a:t>
            </a:r>
            <a:endParaRPr kumimoji="0" lang="en-US" sz="1300" b="0" i="0" u="none" strike="noStrike" kern="1200" cap="none" spc="0" normalizeH="0" baseline="0" noProof="0">
              <a:ln>
                <a:noFill/>
              </a:ln>
              <a:solidFill>
                <a:srgbClr val="000000"/>
              </a:solidFill>
              <a:effectLst/>
              <a:uLnTx/>
              <a:uFillTx/>
              <a:latin typeface="Arial"/>
              <a:ea typeface="+mn-ea"/>
              <a:cs typeface="+mn-cs"/>
            </a:endParaRPr>
          </a:p>
        </p:txBody>
      </p:sp>
      <p:sp>
        <p:nvSpPr>
          <p:cNvPr id="88" name="Text 12"/>
          <p:cNvSpPr/>
          <p:nvPr/>
        </p:nvSpPr>
        <p:spPr>
          <a:xfrm>
            <a:off x="5897880" y="2240280"/>
            <a:ext cx="365400"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400" b="1" i="0" u="none" strike="noStrike" kern="1200" cap="none" spc="0" normalizeH="0" baseline="0" noProof="0">
                <a:ln>
                  <a:noFill/>
                </a:ln>
                <a:solidFill>
                  <a:srgbClr val="68B840"/>
                </a:solidFill>
                <a:effectLst/>
                <a:uLnTx/>
                <a:uFillTx/>
                <a:latin typeface="Arial"/>
                <a:ea typeface="+mn-ea"/>
                <a:cs typeface="+mn-cs"/>
              </a:rPr>
              <a:t>→</a:t>
            </a: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89" name="Shape 13"/>
          <p:cNvSpPr/>
          <p:nvPr/>
        </p:nvSpPr>
        <p:spPr>
          <a:xfrm>
            <a:off x="6263640" y="1417320"/>
            <a:ext cx="2514240" cy="2239920"/>
          </a:xfrm>
          <a:prstGeom prst="roundRect">
            <a:avLst>
              <a:gd name="adj" fmla="val 3265"/>
            </a:avLst>
          </a:prstGeom>
          <a:solidFill>
            <a:srgbClr val="F2F5EF"/>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0" name="Shape 14"/>
          <p:cNvSpPr/>
          <p:nvPr/>
        </p:nvSpPr>
        <p:spPr>
          <a:xfrm>
            <a:off x="7059240" y="1572840"/>
            <a:ext cx="658080" cy="658080"/>
          </a:xfrm>
          <a:prstGeom prst="ellipse">
            <a:avLst/>
          </a:prstGeom>
          <a:solidFill>
            <a:srgbClr val="8A7653"/>
          </a:solidFill>
          <a:ln w="254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1" name="Text 15"/>
          <p:cNvSpPr/>
          <p:nvPr/>
        </p:nvSpPr>
        <p:spPr>
          <a:xfrm>
            <a:off x="7342560" y="1746360"/>
            <a:ext cx="34704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3</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2" name="Text 16"/>
          <p:cNvSpPr/>
          <p:nvPr/>
        </p:nvSpPr>
        <p:spPr>
          <a:xfrm>
            <a:off x="6446520" y="2331720"/>
            <a:ext cx="214848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700" b="1" i="0" u="none" strike="noStrike" kern="1200" cap="none" spc="0" normalizeH="0" baseline="0" noProof="0">
                <a:ln>
                  <a:noFill/>
                </a:ln>
                <a:solidFill>
                  <a:srgbClr val="34504B"/>
                </a:solidFill>
                <a:effectLst/>
                <a:uLnTx/>
                <a:uFillTx/>
                <a:latin typeface="Arial"/>
                <a:ea typeface="+mn-ea"/>
                <a:cs typeface="+mn-cs"/>
              </a:rPr>
              <a:t>Refine</a:t>
            </a:r>
            <a:endParaRPr kumimoji="0" lang="en-US" sz="1700" b="0" i="0" u="none" strike="noStrike" kern="1200" cap="none" spc="0" normalizeH="0" baseline="0" noProof="0">
              <a:ln>
                <a:noFill/>
              </a:ln>
              <a:solidFill>
                <a:srgbClr val="000000"/>
              </a:solidFill>
              <a:effectLst/>
              <a:uLnTx/>
              <a:uFillTx/>
              <a:latin typeface="Arial"/>
              <a:ea typeface="+mn-ea"/>
              <a:cs typeface="+mn-cs"/>
            </a:endParaRPr>
          </a:p>
        </p:txBody>
      </p:sp>
      <p:sp>
        <p:nvSpPr>
          <p:cNvPr id="93" name="Text 17"/>
          <p:cNvSpPr/>
          <p:nvPr/>
        </p:nvSpPr>
        <p:spPr>
          <a:xfrm>
            <a:off x="6357419" y="2761560"/>
            <a:ext cx="2326682"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Prompts revised for linguistic fairness, shorter prioritized outputs, and OMT context.</a:t>
            </a:r>
            <a:endParaRPr kumimoji="0" lang="en-US" sz="1300" b="0" i="0" u="none" strike="noStrike" kern="1200" cap="none" spc="0" normalizeH="0" baseline="0" noProof="0">
              <a:ln>
                <a:noFill/>
              </a:ln>
              <a:solidFill>
                <a:srgbClr val="000000"/>
              </a:solidFill>
              <a:effectLst/>
              <a:uLnTx/>
              <a:uFillTx/>
              <a:latin typeface="Arial"/>
              <a:ea typeface="+mn-ea"/>
              <a:cs typeface="+mn-cs"/>
            </a:endParaRPr>
          </a:p>
        </p:txBody>
      </p:sp>
      <p:sp>
        <p:nvSpPr>
          <p:cNvPr id="94" name="Text 18"/>
          <p:cNvSpPr/>
          <p:nvPr/>
        </p:nvSpPr>
        <p:spPr>
          <a:xfrm>
            <a:off x="8778240" y="2240280"/>
            <a:ext cx="365400"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2400" b="1" i="0" u="none" strike="noStrike" kern="1200" cap="none" spc="0" normalizeH="0" baseline="0" noProof="0">
                <a:ln>
                  <a:noFill/>
                </a:ln>
                <a:solidFill>
                  <a:srgbClr val="68B840"/>
                </a:solidFill>
                <a:effectLst/>
                <a:uLnTx/>
                <a:uFillTx/>
                <a:latin typeface="Arial"/>
                <a:ea typeface="+mn-ea"/>
                <a:cs typeface="+mn-cs"/>
              </a:rPr>
              <a:t>→</a:t>
            </a: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95" name="Shape 19"/>
          <p:cNvSpPr/>
          <p:nvPr/>
        </p:nvSpPr>
        <p:spPr>
          <a:xfrm>
            <a:off x="9144000" y="1417320"/>
            <a:ext cx="2514240" cy="2239920"/>
          </a:xfrm>
          <a:prstGeom prst="roundRect">
            <a:avLst>
              <a:gd name="adj" fmla="val 3265"/>
            </a:avLst>
          </a:prstGeom>
          <a:solidFill>
            <a:srgbClr val="E8EFE4"/>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6" name="Shape 20"/>
          <p:cNvSpPr/>
          <p:nvPr/>
        </p:nvSpPr>
        <p:spPr>
          <a:xfrm>
            <a:off x="9939600" y="1572840"/>
            <a:ext cx="658080" cy="658080"/>
          </a:xfrm>
          <a:prstGeom prst="ellipse">
            <a:avLst/>
          </a:prstGeom>
          <a:solidFill>
            <a:srgbClr val="34504B"/>
          </a:solidFill>
          <a:ln w="254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7" name="Text 21"/>
          <p:cNvSpPr/>
          <p:nvPr/>
        </p:nvSpPr>
        <p:spPr>
          <a:xfrm>
            <a:off x="10222920" y="1746360"/>
            <a:ext cx="34704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4</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8" name="Text 22"/>
          <p:cNvSpPr/>
          <p:nvPr/>
        </p:nvSpPr>
        <p:spPr>
          <a:xfrm>
            <a:off x="9326880" y="2331720"/>
            <a:ext cx="214848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700" b="1" i="0" u="none" strike="noStrike" kern="1200" cap="none" spc="0" normalizeH="0" baseline="0" noProof="0">
                <a:ln>
                  <a:noFill/>
                </a:ln>
                <a:solidFill>
                  <a:srgbClr val="34504B"/>
                </a:solidFill>
                <a:effectLst/>
                <a:uLnTx/>
                <a:uFillTx/>
                <a:latin typeface="Arial"/>
                <a:ea typeface="+mn-ea"/>
                <a:cs typeface="+mn-cs"/>
              </a:rPr>
              <a:t>Learn &amp; adapt</a:t>
            </a:r>
            <a:endParaRPr kumimoji="0" lang="en-US" sz="1700" b="0" i="0" u="none" strike="noStrike" kern="1200" cap="none" spc="0" normalizeH="0" baseline="0" noProof="0">
              <a:ln>
                <a:noFill/>
              </a:ln>
              <a:solidFill>
                <a:srgbClr val="000000"/>
              </a:solidFill>
              <a:effectLst/>
              <a:uLnTx/>
              <a:uFillTx/>
              <a:latin typeface="Arial"/>
              <a:ea typeface="+mn-ea"/>
              <a:cs typeface="+mn-cs"/>
            </a:endParaRPr>
          </a:p>
        </p:txBody>
      </p:sp>
      <p:sp>
        <p:nvSpPr>
          <p:cNvPr id="99" name="Text 23"/>
          <p:cNvSpPr/>
          <p:nvPr/>
        </p:nvSpPr>
        <p:spPr>
          <a:xfrm>
            <a:off x="9286625" y="2839714"/>
            <a:ext cx="2219221"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300" b="0" i="0" u="none" strike="noStrike" kern="1200" cap="none" spc="0" normalizeH="0" baseline="0" noProof="0">
                <a:ln>
                  <a:noFill/>
                </a:ln>
                <a:solidFill>
                  <a:srgbClr val="26323C"/>
                </a:solidFill>
                <a:effectLst/>
                <a:uLnTx/>
                <a:uFillTx/>
                <a:latin typeface="Arial"/>
                <a:ea typeface="+mn-ea"/>
                <a:cs typeface="+mn-cs"/>
              </a:rPr>
              <a:t>Session feedback and output analysis drive iterative changes and faculty development.</a:t>
            </a:r>
            <a:endParaRPr kumimoji="0" lang="en-US" sz="1300" b="0" i="0" u="none" strike="noStrike" kern="1200" cap="none" spc="0" normalizeH="0" baseline="0" noProof="0">
              <a:ln>
                <a:noFill/>
              </a:ln>
              <a:solidFill>
                <a:srgbClr val="000000"/>
              </a:solidFill>
              <a:effectLst/>
              <a:uLnTx/>
              <a:uFillTx/>
              <a:latin typeface="Arial"/>
              <a:ea typeface="+mn-ea"/>
              <a:cs typeface="+mn-cs"/>
            </a:endParaRPr>
          </a:p>
        </p:txBody>
      </p:sp>
      <p:sp>
        <p:nvSpPr>
          <p:cNvPr id="100" name="Shape 24"/>
          <p:cNvSpPr/>
          <p:nvPr/>
        </p:nvSpPr>
        <p:spPr>
          <a:xfrm>
            <a:off x="822960" y="4251960"/>
            <a:ext cx="10560960" cy="1234080"/>
          </a:xfrm>
          <a:prstGeom prst="roundRect">
            <a:avLst>
              <a:gd name="adj" fmla="val 5926"/>
            </a:avLst>
          </a:prstGeom>
          <a:solidFill>
            <a:srgbClr val="F8FAF7"/>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1" name="Text 25"/>
          <p:cNvSpPr/>
          <p:nvPr/>
        </p:nvSpPr>
        <p:spPr>
          <a:xfrm>
            <a:off x="1051560" y="4498920"/>
            <a:ext cx="406872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1200" cap="none" spc="0" normalizeH="0" baseline="0" noProof="0">
                <a:ln>
                  <a:noFill/>
                </a:ln>
                <a:solidFill>
                  <a:srgbClr val="68B840"/>
                </a:solidFill>
                <a:effectLst/>
                <a:uLnTx/>
                <a:uFillTx/>
                <a:latin typeface="Arial"/>
                <a:ea typeface="+mn-ea"/>
                <a:cs typeface="+mn-cs"/>
              </a:rPr>
              <a:t>Pilot #2 is the largest implementation so far , not the project endpoint.</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2" name="Text 26"/>
          <p:cNvSpPr/>
          <p:nvPr/>
        </p:nvSpPr>
        <p:spPr>
          <a:xfrm>
            <a:off x="5414498" y="4495403"/>
            <a:ext cx="5440320" cy="639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0" i="0" u="none" strike="noStrike" kern="1200" cap="none" spc="0" normalizeH="0" baseline="0" noProof="0">
                <a:ln>
                  <a:noFill/>
                </a:ln>
                <a:solidFill>
                  <a:srgbClr val="26323C"/>
                </a:solidFill>
                <a:effectLst/>
                <a:uLnTx/>
                <a:uFillTx/>
                <a:latin typeface="Arial"/>
                <a:ea typeface="+mn-ea"/>
                <a:cs typeface="+mn-cs"/>
              </a:rPr>
              <a:t>The broader work now moves toward systematic measurement of usefulness, validity, fairness, debrief integration, and implementation of the first PDSA cycle focusing on enhancing faculty implementation of reinforcing positives from the OMP model during their precepting of cases. </a:t>
            </a:r>
            <a:endParaRPr kumimoji="0" lang="en-US" sz="1500" b="0" i="0" u="none" strike="noStrike" kern="1200" cap="none" spc="0" normalizeH="0" baseline="0" noProof="0">
              <a:ln>
                <a:noFill/>
              </a:ln>
              <a:solidFill>
                <a:srgbClr val="26323C"/>
              </a:solidFill>
              <a:effectLst/>
              <a:uLnTx/>
              <a:uFillTx/>
              <a:latin typeface="Arial"/>
              <a:ea typeface="+mn-ea"/>
              <a:cs typeface="Arial"/>
            </a:endParaRPr>
          </a:p>
        </p:txBody>
      </p:sp>
      <p:sp>
        <p:nvSpPr>
          <p:cNvPr id="103" name="PlaceHolder 1"/>
          <p:cNvSpPr>
            <a:spLocks noGrp="1"/>
          </p:cNvSpPr>
          <p:nvPr>
            <p:ph type="sldNum" idx="8"/>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452CE6E-6FE0-45FD-805B-B3F133CE22E8}"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731160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104"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Measures</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105"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106"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107" name="Shape 1"/>
          <p:cNvSpPr/>
          <p:nvPr/>
        </p:nvSpPr>
        <p:spPr>
          <a:xfrm>
            <a:off x="502920" y="960120"/>
            <a:ext cx="3520080" cy="4251600"/>
          </a:xfrm>
          <a:prstGeom prst="roundRect">
            <a:avLst>
              <a:gd name="adj" fmla="val 2078"/>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8" name="Shape 2"/>
          <p:cNvSpPr/>
          <p:nvPr/>
        </p:nvSpPr>
        <p:spPr>
          <a:xfrm>
            <a:off x="521280" y="978480"/>
            <a:ext cx="91080" cy="4214880"/>
          </a:xfrm>
          <a:prstGeom prst="rect">
            <a:avLst/>
          </a:prstGeom>
          <a:solidFill>
            <a:srgbClr val="34504B"/>
          </a:solidFill>
          <a:ln w="12700">
            <a:solidFill>
              <a:srgbClr val="34504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9" name="Text 3"/>
          <p:cNvSpPr/>
          <p:nvPr/>
        </p:nvSpPr>
        <p:spPr>
          <a:xfrm>
            <a:off x="722520" y="1088280"/>
            <a:ext cx="31726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34504B"/>
                </a:solidFill>
                <a:effectLst/>
                <a:uLnTx/>
                <a:uFillTx/>
                <a:latin typeface="Arial"/>
                <a:ea typeface="+mn-ea"/>
                <a:cs typeface="+mn-cs"/>
              </a:rPr>
              <a:t>Outcome measures</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10" name="Text 4"/>
          <p:cNvSpPr/>
          <p:nvPr/>
        </p:nvSpPr>
        <p:spPr>
          <a:xfrm>
            <a:off x="722520" y="1435680"/>
            <a:ext cx="3154320" cy="3684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Documented OMP microskill use</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Resident rating of AI-supported feedback utility</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Faculty rating of coaching support</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Output accuracy, usefulness, fairness, and contextual validity</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111" name="Shape 5"/>
          <p:cNvSpPr/>
          <p:nvPr/>
        </p:nvSpPr>
        <p:spPr>
          <a:xfrm>
            <a:off x="4343400" y="960120"/>
            <a:ext cx="3520080" cy="4251600"/>
          </a:xfrm>
          <a:prstGeom prst="roundRect">
            <a:avLst>
              <a:gd name="adj" fmla="val 2078"/>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2" name="Shape 6"/>
          <p:cNvSpPr/>
          <p:nvPr/>
        </p:nvSpPr>
        <p:spPr>
          <a:xfrm>
            <a:off x="4361760" y="978480"/>
            <a:ext cx="91080" cy="4214880"/>
          </a:xfrm>
          <a:prstGeom prst="rect">
            <a:avLst/>
          </a:prstGeom>
          <a:solidFill>
            <a:srgbClr val="68B840"/>
          </a:solidFill>
          <a:ln w="1270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3" name="Text 7"/>
          <p:cNvSpPr/>
          <p:nvPr/>
        </p:nvSpPr>
        <p:spPr>
          <a:xfrm>
            <a:off x="4563000" y="1088280"/>
            <a:ext cx="31726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68B840"/>
                </a:solidFill>
                <a:effectLst/>
                <a:uLnTx/>
                <a:uFillTx/>
                <a:latin typeface="Arial"/>
                <a:ea typeface="+mn-ea"/>
                <a:cs typeface="+mn-cs"/>
              </a:rPr>
              <a:t>Process measures</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14" name="Text 8"/>
          <p:cNvSpPr/>
          <p:nvPr/>
        </p:nvSpPr>
        <p:spPr>
          <a:xfrm>
            <a:off x="4563000" y="1435680"/>
            <a:ext cx="3154320" cy="3684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DUET use as a proportion of eligible precepting encounters</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Actual users relative to expected preceptors</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Successful-session rate</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Output completion and dashboard engagement</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Duration and workflow burden</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115" name="Shape 9"/>
          <p:cNvSpPr/>
          <p:nvPr/>
        </p:nvSpPr>
        <p:spPr>
          <a:xfrm>
            <a:off x="8183880" y="960120"/>
            <a:ext cx="3520080" cy="4251600"/>
          </a:xfrm>
          <a:prstGeom prst="roundRect">
            <a:avLst>
              <a:gd name="adj" fmla="val 2078"/>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6" name="Shape 10"/>
          <p:cNvSpPr/>
          <p:nvPr/>
        </p:nvSpPr>
        <p:spPr>
          <a:xfrm>
            <a:off x="8202240" y="978480"/>
            <a:ext cx="91080" cy="4214880"/>
          </a:xfrm>
          <a:prstGeom prst="rect">
            <a:avLst/>
          </a:prstGeom>
          <a:solidFill>
            <a:srgbClr val="8A7653"/>
          </a:solidFill>
          <a:ln w="12700">
            <a:solidFill>
              <a:srgbClr val="8A765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7" name="Text 11"/>
          <p:cNvSpPr/>
          <p:nvPr/>
        </p:nvSpPr>
        <p:spPr>
          <a:xfrm>
            <a:off x="8403480" y="1088280"/>
            <a:ext cx="317268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8A7653"/>
                </a:solidFill>
                <a:effectLst/>
                <a:uLnTx/>
                <a:uFillTx/>
                <a:latin typeface="Arial"/>
                <a:ea typeface="+mn-ea"/>
                <a:cs typeface="+mn-cs"/>
              </a:rPr>
              <a:t>Balancing measures</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18" name="Text 12"/>
          <p:cNvSpPr/>
          <p:nvPr/>
        </p:nvSpPr>
        <p:spPr>
          <a:xfrm>
            <a:off x="8403480" y="1435680"/>
            <a:ext cx="3154320" cy="3684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Faculty workload perception</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Resident cognitive load</a:t>
            </a:r>
            <a:endParaRPr kumimoji="0" lang="en-US" sz="125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Technical reliability of the software/hardware used</a:t>
            </a:r>
            <a:endParaRPr kumimoji="0" lang="en-US" sz="1250" b="0" i="0" u="none" strike="noStrike" kern="1200" cap="none" spc="0" normalizeH="0" baseline="0" noProof="0">
              <a:ln>
                <a:noFill/>
              </a:ln>
              <a:solidFill>
                <a:srgbClr val="26323C"/>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 Risk of overinterpreting speech patterns or incomplete transcripts</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119" name="Shape 13"/>
          <p:cNvSpPr/>
          <p:nvPr/>
        </p:nvSpPr>
        <p:spPr>
          <a:xfrm>
            <a:off x="731520" y="5532120"/>
            <a:ext cx="10698120" cy="594000"/>
          </a:xfrm>
          <a:prstGeom prst="roundRect">
            <a:avLst>
              <a:gd name="adj" fmla="val 9231"/>
            </a:avLst>
          </a:prstGeom>
          <a:solidFill>
            <a:srgbClr val="FFF7EE"/>
          </a:solidFill>
          <a:ln w="12700">
            <a:solidFill>
              <a:srgbClr val="D8C4A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0" name="Text 14"/>
          <p:cNvSpPr/>
          <p:nvPr/>
        </p:nvSpPr>
        <p:spPr>
          <a:xfrm>
            <a:off x="960120" y="5715000"/>
            <a:ext cx="102409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8A7653"/>
                </a:solidFill>
                <a:effectLst/>
                <a:uLnTx/>
                <a:uFillTx/>
                <a:latin typeface="Arial"/>
                <a:ea typeface="+mn-ea"/>
                <a:cs typeface="+mn-cs"/>
              </a:rPr>
              <a:t>Next measurement priority: add a brief, systematic rating of output accuracy and usefulness at the point of review.</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21" name="PlaceHolder 1"/>
          <p:cNvSpPr>
            <a:spLocks noGrp="1"/>
          </p:cNvSpPr>
          <p:nvPr>
            <p:ph type="sldNum" idx="9"/>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1399EEB-970D-4A3D-B4F9-80A724513ECD}"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476945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122"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Results: Early Session-Level Feedback</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123"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124"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125" name="Shape 1"/>
          <p:cNvSpPr/>
          <p:nvPr/>
        </p:nvSpPr>
        <p:spPr>
          <a:xfrm>
            <a:off x="548640" y="960120"/>
            <a:ext cx="5440320" cy="3910459"/>
          </a:xfrm>
          <a:prstGeom prst="roundRect">
            <a:avLst>
              <a:gd name="adj" fmla="val 1616"/>
            </a:avLst>
          </a:prstGeom>
          <a:solidFill>
            <a:srgbClr val="F2F5EF"/>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26" name="Text 2"/>
          <p:cNvSpPr/>
          <p:nvPr/>
        </p:nvSpPr>
        <p:spPr>
          <a:xfrm>
            <a:off x="868680" y="1280160"/>
            <a:ext cx="32000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34504B"/>
                </a:solidFill>
                <a:effectLst/>
                <a:uLnTx/>
                <a:uFillTx/>
                <a:latin typeface="Arial"/>
                <a:ea typeface="+mn-ea"/>
                <a:cs typeface="+mn-cs"/>
              </a:rPr>
              <a:t>Resident session responses</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sp>
        <p:nvSpPr>
          <p:cNvPr id="127" name="Text 3"/>
          <p:cNvSpPr/>
          <p:nvPr/>
        </p:nvSpPr>
        <p:spPr>
          <a:xfrm>
            <a:off x="948960" y="1975140"/>
            <a:ext cx="1416960" cy="639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3800" b="1" i="0" u="none" strike="noStrike" kern="1200" cap="none" spc="0" normalizeH="0" baseline="0" noProof="0" dirty="0">
                <a:ln>
                  <a:noFill/>
                </a:ln>
                <a:solidFill>
                  <a:srgbClr val="68B840"/>
                </a:solidFill>
                <a:effectLst/>
                <a:uLnTx/>
                <a:uFillTx/>
                <a:latin typeface="Arial"/>
                <a:ea typeface="+mn-ea"/>
                <a:cs typeface="+mn-cs"/>
              </a:rPr>
              <a:t>8 of 8</a:t>
            </a:r>
            <a:endParaRPr kumimoji="0" lang="en-US" sz="3800" b="0" i="0" u="none" strike="noStrike" kern="1200" cap="none" spc="0" normalizeH="0" baseline="0" noProof="0" dirty="0">
              <a:ln>
                <a:noFill/>
              </a:ln>
              <a:solidFill>
                <a:srgbClr val="000000"/>
              </a:solidFill>
              <a:effectLst/>
              <a:uLnTx/>
              <a:uFillTx/>
              <a:latin typeface="Arial"/>
              <a:ea typeface="+mn-ea"/>
              <a:cs typeface="+mn-cs"/>
            </a:endParaRPr>
          </a:p>
        </p:txBody>
      </p:sp>
      <p:sp>
        <p:nvSpPr>
          <p:cNvPr id="128" name="Text 4"/>
          <p:cNvSpPr/>
          <p:nvPr/>
        </p:nvSpPr>
        <p:spPr>
          <a:xfrm>
            <a:off x="2423160" y="1938600"/>
            <a:ext cx="2971440" cy="712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a:ln>
                  <a:noFill/>
                </a:ln>
                <a:solidFill>
                  <a:srgbClr val="26323C"/>
                </a:solidFill>
                <a:effectLst/>
                <a:uLnTx/>
                <a:uFillTx/>
                <a:latin typeface="Arial"/>
                <a:ea typeface="+mn-ea"/>
                <a:cs typeface="+mn-cs"/>
              </a:rPr>
              <a:t>agreed AI-assisted debriefing enhanced their clinical education</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129" name="Text 5"/>
          <p:cNvSpPr/>
          <p:nvPr/>
        </p:nvSpPr>
        <p:spPr>
          <a:xfrm>
            <a:off x="868680" y="2880360"/>
            <a:ext cx="4617360" cy="14169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More detailed analysis of presentations</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Clearer learning points</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Prompts to consider OMT when relevant</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Guidance toward more concise presentations</a:t>
            </a:r>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131" name="Shape 7"/>
          <p:cNvSpPr/>
          <p:nvPr/>
        </p:nvSpPr>
        <p:spPr>
          <a:xfrm>
            <a:off x="6217920" y="960120"/>
            <a:ext cx="5440320" cy="3910459"/>
          </a:xfrm>
          <a:prstGeom prst="roundRect">
            <a:avLst>
              <a:gd name="adj" fmla="val 1616"/>
            </a:avLst>
          </a:prstGeom>
          <a:solidFill>
            <a:srgbClr val="F8FAF7"/>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2" name="Text 8"/>
          <p:cNvSpPr/>
          <p:nvPr/>
        </p:nvSpPr>
        <p:spPr>
          <a:xfrm>
            <a:off x="6537960" y="1280160"/>
            <a:ext cx="3200040" cy="32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68B840"/>
                </a:solidFill>
                <a:effectLst/>
                <a:uLnTx/>
                <a:uFillTx/>
                <a:latin typeface="Arial"/>
                <a:ea typeface="+mn-ea"/>
                <a:cs typeface="+mn-cs"/>
              </a:rPr>
              <a:t>Faculty session feedback</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sp>
        <p:nvSpPr>
          <p:cNvPr id="133" name="Text 9"/>
          <p:cNvSpPr/>
          <p:nvPr/>
        </p:nvSpPr>
        <p:spPr>
          <a:xfrm>
            <a:off x="6469200" y="1957785"/>
            <a:ext cx="1805760" cy="639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3800" b="1" i="0" u="none" strike="noStrike" kern="1200" cap="none" spc="0" normalizeH="0" baseline="0" noProof="0" dirty="0">
                <a:ln>
                  <a:noFill/>
                </a:ln>
                <a:solidFill>
                  <a:srgbClr val="34504B"/>
                </a:solidFill>
                <a:effectLst/>
                <a:uLnTx/>
                <a:uFillTx/>
                <a:latin typeface="Arial"/>
                <a:ea typeface="+mn-ea"/>
                <a:cs typeface="+mn-cs"/>
              </a:rPr>
              <a:t>14 of 17</a:t>
            </a:r>
            <a:endParaRPr kumimoji="0" lang="en-US" sz="3800" b="0" i="0" u="none" strike="noStrike" kern="1200" cap="none" spc="0" normalizeH="0" baseline="0" noProof="0" dirty="0">
              <a:ln>
                <a:noFill/>
              </a:ln>
              <a:solidFill>
                <a:srgbClr val="000000"/>
              </a:solidFill>
              <a:effectLst/>
              <a:uLnTx/>
              <a:uFillTx/>
              <a:latin typeface="Arial"/>
              <a:ea typeface="+mn-ea"/>
              <a:cs typeface="+mn-cs"/>
            </a:endParaRPr>
          </a:p>
        </p:txBody>
      </p:sp>
      <p:sp>
        <p:nvSpPr>
          <p:cNvPr id="134" name="Text 10"/>
          <p:cNvSpPr/>
          <p:nvPr/>
        </p:nvSpPr>
        <p:spPr>
          <a:xfrm>
            <a:off x="8389440" y="1928880"/>
            <a:ext cx="2925720" cy="712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dirty="0">
                <a:ln>
                  <a:noFill/>
                </a:ln>
                <a:solidFill>
                  <a:srgbClr val="26323C"/>
                </a:solidFill>
                <a:effectLst/>
                <a:uLnTx/>
                <a:uFillTx/>
                <a:latin typeface="Arial"/>
                <a:ea typeface="+mn-ea"/>
                <a:cs typeface="+mn-cs"/>
              </a:rPr>
              <a:t>responses indicated DUET served as a reminder of OMP </a:t>
            </a:r>
            <a:r>
              <a:rPr kumimoji="0" lang="en-US" sz="1600" b="0" i="0" u="none" strike="noStrike" kern="1200" cap="none" spc="0" normalizeH="0" baseline="0" noProof="0" dirty="0" err="1">
                <a:ln>
                  <a:noFill/>
                </a:ln>
                <a:solidFill>
                  <a:srgbClr val="26323C"/>
                </a:solidFill>
                <a:effectLst/>
                <a:uLnTx/>
                <a:uFillTx/>
                <a:latin typeface="Arial"/>
                <a:ea typeface="+mn-ea"/>
                <a:cs typeface="+mn-cs"/>
              </a:rPr>
              <a:t>microskills</a:t>
            </a: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135" name="Text 11"/>
          <p:cNvSpPr/>
          <p:nvPr/>
        </p:nvSpPr>
        <p:spPr>
          <a:xfrm>
            <a:off x="6537960" y="2880360"/>
            <a:ext cx="4617360" cy="15084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Time remains a barrier to reviewing output together</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Shorter and more prioritized outputs are preferred</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Workflow simplification received favorable comments</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177800" marR="0" lvl="0" indent="-17780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Transcription Timeouts and mobile field issues can create frustration</a:t>
            </a: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136" name="Shape 12"/>
          <p:cNvSpPr/>
          <p:nvPr/>
        </p:nvSpPr>
        <p:spPr>
          <a:xfrm>
            <a:off x="871806" y="5793154"/>
            <a:ext cx="10560960" cy="438480"/>
          </a:xfrm>
          <a:prstGeom prst="roundRect">
            <a:avLst>
              <a:gd name="adj" fmla="val 8333"/>
            </a:avLst>
          </a:prstGeom>
          <a:solidFill>
            <a:srgbClr val="FFF7EE"/>
          </a:solidFill>
          <a:ln w="12700">
            <a:solidFill>
              <a:srgbClr val="D8C4A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7" name="Text 13"/>
          <p:cNvSpPr/>
          <p:nvPr/>
        </p:nvSpPr>
        <p:spPr>
          <a:xfrm>
            <a:off x="1015609" y="5931083"/>
            <a:ext cx="10149480" cy="155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50" b="1" i="0" u="none" strike="noStrike" kern="1200" cap="none" spc="0" normalizeH="0" baseline="0" noProof="0">
                <a:ln>
                  <a:noFill/>
                </a:ln>
                <a:solidFill>
                  <a:srgbClr val="8A7653"/>
                </a:solidFill>
                <a:effectLst/>
                <a:uLnTx/>
                <a:uFillTx/>
                <a:latin typeface="Arial"/>
                <a:ea typeface="+mn-ea"/>
                <a:cs typeface="+mn-cs"/>
              </a:rPr>
              <a:t>Anonymous session responses may include repeat participants; findings are descriptive.</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138" name="PlaceHolder 1"/>
          <p:cNvSpPr>
            <a:spLocks noGrp="1"/>
          </p:cNvSpPr>
          <p:nvPr>
            <p:ph type="sldNum" idx="10"/>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73611FF-F987-42E2-A656-56AA91D2772A}"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
        <p:nvSpPr>
          <p:cNvPr id="130" name="Text 6"/>
          <p:cNvSpPr/>
          <p:nvPr/>
        </p:nvSpPr>
        <p:spPr>
          <a:xfrm>
            <a:off x="3418450" y="5096412"/>
            <a:ext cx="5050332"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1" u="none" strike="noStrike" kern="1200" cap="none" spc="0" normalizeH="0" baseline="0" noProof="0">
                <a:ln>
                  <a:noFill/>
                </a:ln>
                <a:solidFill>
                  <a:srgbClr val="8C5A5A"/>
                </a:solidFill>
                <a:effectLst/>
                <a:uLnTx/>
                <a:uFillTx/>
                <a:latin typeface="Arial"/>
                <a:ea typeface="+mn-ea"/>
                <a:cs typeface="+mn-cs"/>
              </a:rPr>
              <a:t>Caution: ambient conversation with other staffing cases in the room may introduce unrelated content or contribute to missed details.</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39006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139"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Results: Pilot #2 Utilization</a:t>
            </a: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40"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141"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145" name="Shape 4"/>
          <p:cNvSpPr/>
          <p:nvPr/>
        </p:nvSpPr>
        <p:spPr>
          <a:xfrm>
            <a:off x="4434840" y="1097280"/>
            <a:ext cx="3428640" cy="1416960"/>
          </a:xfrm>
          <a:prstGeom prst="roundRect">
            <a:avLst>
              <a:gd name="adj" fmla="val 5161"/>
            </a:avLst>
          </a:prstGeom>
          <a:solidFill>
            <a:srgbClr val="E8EFE4"/>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6" name="Text 5"/>
          <p:cNvSpPr/>
          <p:nvPr/>
        </p:nvSpPr>
        <p:spPr>
          <a:xfrm>
            <a:off x="4617720" y="1562100"/>
            <a:ext cx="306288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3200" b="1" i="0" u="none" strike="noStrike" kern="1200" cap="none" spc="0" normalizeH="0" baseline="0" noProof="0" dirty="0">
                <a:ln>
                  <a:noFill/>
                </a:ln>
                <a:solidFill>
                  <a:srgbClr val="68B840"/>
                </a:solidFill>
                <a:effectLst/>
                <a:uLnTx/>
                <a:uFillTx/>
                <a:latin typeface="Arial"/>
                <a:ea typeface="+mn-ea"/>
                <a:cs typeface="+mn-cs"/>
              </a:rPr>
              <a:t>17.5%</a:t>
            </a:r>
            <a:endParaRPr kumimoji="0" lang="en-US" sz="3200" b="0" i="0" u="none" strike="noStrike" kern="1200" cap="none" spc="0" normalizeH="0" baseline="0" noProof="0" dirty="0">
              <a:ln>
                <a:noFill/>
              </a:ln>
              <a:solidFill>
                <a:srgbClr val="000000"/>
              </a:solidFill>
              <a:effectLst/>
              <a:uLnTx/>
              <a:uFillTx/>
              <a:latin typeface="Arial"/>
              <a:ea typeface="+mn-ea"/>
              <a:cs typeface="+mn-cs"/>
            </a:endParaRPr>
          </a:p>
        </p:txBody>
      </p:sp>
      <p:sp>
        <p:nvSpPr>
          <p:cNvPr id="147" name="Text 6"/>
          <p:cNvSpPr/>
          <p:nvPr/>
        </p:nvSpPr>
        <p:spPr>
          <a:xfrm>
            <a:off x="4674023" y="2106350"/>
            <a:ext cx="297144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150" b="0" i="0" u="none" strike="noStrike" kern="1200" cap="none" spc="0" normalizeH="0" baseline="0" noProof="0" dirty="0">
                <a:ln>
                  <a:noFill/>
                </a:ln>
                <a:solidFill>
                  <a:srgbClr val="26323C"/>
                </a:solidFill>
                <a:effectLst/>
                <a:uLnTx/>
                <a:uFillTx/>
                <a:latin typeface="Arial"/>
                <a:ea typeface="+mn-ea"/>
                <a:cs typeface="+mn-cs"/>
              </a:rPr>
              <a:t>averaged across first 6 weeks of Pilot #2</a:t>
            </a:r>
            <a:endParaRPr kumimoji="0" lang="en-US" sz="1150" b="0" i="0" u="none" strike="noStrike" kern="1200" cap="none" spc="0" normalizeH="0" baseline="0" noProof="0" dirty="0">
              <a:ln>
                <a:noFill/>
              </a:ln>
              <a:solidFill>
                <a:srgbClr val="26323C"/>
              </a:solidFill>
              <a:effectLst/>
              <a:uLnTx/>
              <a:uFillTx/>
              <a:latin typeface="Arial"/>
              <a:ea typeface="+mn-ea"/>
              <a:cs typeface="Arial"/>
            </a:endParaRPr>
          </a:p>
        </p:txBody>
      </p:sp>
      <p:sp>
        <p:nvSpPr>
          <p:cNvPr id="151" name="Shape 10"/>
          <p:cNvSpPr/>
          <p:nvPr/>
        </p:nvSpPr>
        <p:spPr>
          <a:xfrm>
            <a:off x="731520" y="2971800"/>
            <a:ext cx="5074560" cy="2148480"/>
          </a:xfrm>
          <a:prstGeom prst="roundRect">
            <a:avLst>
              <a:gd name="adj" fmla="val 3404"/>
            </a:avLst>
          </a:prstGeom>
          <a:solidFill>
            <a:srgbClr val="F2F5EF"/>
          </a:solidFill>
          <a:ln w="12700">
            <a:solidFill>
              <a:srgbClr val="C8D1C3"/>
            </a:solidFill>
            <a:round/>
          </a:ln>
          <a:effectLst>
            <a:outerShdw blurRad="12600" dist="4582" dir="2700000" algn="bl" rotWithShape="0">
              <a:srgbClr val="000000">
                <a:alpha val="10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53" name="Text 12"/>
          <p:cNvSpPr/>
          <p:nvPr/>
        </p:nvSpPr>
        <p:spPr>
          <a:xfrm>
            <a:off x="951120" y="3099960"/>
            <a:ext cx="47271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68B840"/>
                </a:solidFill>
                <a:effectLst/>
                <a:uLnTx/>
                <a:uFillTx/>
                <a:latin typeface="Arial"/>
                <a:ea typeface="+mn-ea"/>
                <a:cs typeface="+mn-cs"/>
              </a:rPr>
              <a:t>What the data support</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54" name="Text 13"/>
          <p:cNvSpPr/>
          <p:nvPr/>
        </p:nvSpPr>
        <p:spPr>
          <a:xfrm>
            <a:off x="951120" y="3447360"/>
            <a:ext cx="4708800" cy="1581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a:ln>
                  <a:noFill/>
                </a:ln>
                <a:solidFill>
                  <a:srgbClr val="26323C"/>
                </a:solidFill>
                <a:effectLst/>
                <a:uLnTx/>
                <a:uFillTx/>
                <a:latin typeface="Arial"/>
                <a:ea typeface="+mn-ea"/>
                <a:cs typeface="+mn-cs"/>
              </a:rPr>
              <a:t>Adoption was reported as higher than Pilot #1, but utilization remained variable. Workflow simplification was followed by favorable faculty comments and increased utilization was reported.</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157" name="Text 16"/>
          <p:cNvSpPr/>
          <p:nvPr/>
        </p:nvSpPr>
        <p:spPr>
          <a:xfrm>
            <a:off x="947603" y="4223422"/>
            <a:ext cx="472716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8C5A5A"/>
                </a:solidFill>
                <a:effectLst/>
                <a:uLnTx/>
                <a:uFillTx/>
                <a:latin typeface="Arial"/>
                <a:ea typeface="+mn-ea"/>
                <a:cs typeface="+mn-cs"/>
              </a:rPr>
              <a:t>What remains unresolved</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58" name="Text 17"/>
          <p:cNvSpPr/>
          <p:nvPr/>
        </p:nvSpPr>
        <p:spPr>
          <a:xfrm>
            <a:off x="937834" y="4473130"/>
            <a:ext cx="4699031" cy="624095"/>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50" b="0" i="0" u="none" strike="noStrike" kern="1200" cap="none" spc="0" normalizeH="0" baseline="0" noProof="0" dirty="0">
                <a:ln>
                  <a:noFill/>
                </a:ln>
                <a:solidFill>
                  <a:srgbClr val="26323C"/>
                </a:solidFill>
                <a:effectLst/>
                <a:uLnTx/>
                <a:uFillTx/>
                <a:latin typeface="Arial"/>
                <a:ea typeface="+mn-ea"/>
                <a:cs typeface="+mn-cs"/>
              </a:rPr>
              <a:t>Unique-user counts do not provide identification of user. Available data do not provide a complete weekly time series or support causal attribution.</a:t>
            </a:r>
            <a:endParaRPr kumimoji="0" lang="en-US" sz="1250" b="0" i="0" u="none" strike="noStrike" kern="1200" cap="none" spc="0" normalizeH="0" baseline="0" noProof="0" dirty="0">
              <a:ln>
                <a:noFill/>
              </a:ln>
              <a:solidFill>
                <a:srgbClr val="000000"/>
              </a:solidFill>
              <a:effectLst/>
              <a:uLnTx/>
              <a:uFillTx/>
              <a:latin typeface="Arial"/>
              <a:ea typeface="+mn-ea"/>
              <a:cs typeface="+mn-cs"/>
            </a:endParaRPr>
          </a:p>
        </p:txBody>
      </p:sp>
      <p:sp>
        <p:nvSpPr>
          <p:cNvPr id="159" name="Shape 18"/>
          <p:cNvSpPr/>
          <p:nvPr/>
        </p:nvSpPr>
        <p:spPr>
          <a:xfrm>
            <a:off x="1371600" y="5532120"/>
            <a:ext cx="9509400" cy="594000"/>
          </a:xfrm>
          <a:prstGeom prst="roundRect">
            <a:avLst>
              <a:gd name="adj" fmla="val 7692"/>
            </a:avLst>
          </a:prstGeom>
          <a:solidFill>
            <a:srgbClr val="F5F8F3"/>
          </a:solidFill>
          <a:ln w="1270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0" name="Text 19"/>
          <p:cNvSpPr/>
          <p:nvPr/>
        </p:nvSpPr>
        <p:spPr>
          <a:xfrm>
            <a:off x="1645920" y="5715000"/>
            <a:ext cx="896076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34504B"/>
                </a:solidFill>
                <a:effectLst/>
                <a:uLnTx/>
                <a:uFillTx/>
                <a:latin typeface="Arial"/>
                <a:ea typeface="+mn-ea"/>
                <a:cs typeface="+mn-cs"/>
              </a:rPr>
              <a:t>Preferred future adoption metric: actual faculty users ÷ expected faculty preceptors for the relevant clinic period.</a:t>
            </a:r>
            <a:endParaRPr kumimoji="0" lang="en-US" sz="1500" b="0" i="0" u="none" strike="noStrike" kern="1200" cap="none" spc="0" normalizeH="0" baseline="0" noProof="0">
              <a:ln>
                <a:noFill/>
              </a:ln>
              <a:solidFill>
                <a:srgbClr val="000000"/>
              </a:solidFill>
              <a:effectLst/>
              <a:uLnTx/>
              <a:uFillTx/>
              <a:latin typeface="Arial"/>
              <a:ea typeface="+mn-ea"/>
              <a:cs typeface="+mn-cs"/>
            </a:endParaRPr>
          </a:p>
        </p:txBody>
      </p:sp>
      <p:sp>
        <p:nvSpPr>
          <p:cNvPr id="161" name="PlaceHolder 1"/>
          <p:cNvSpPr>
            <a:spLocks noGrp="1"/>
          </p:cNvSpPr>
          <p:nvPr>
            <p:ph type="sldNum" idx="11"/>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133F209-AC8A-4BE4-91BE-5FD4AD06331C}"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
        <p:nvSpPr>
          <p:cNvPr id="2" name="Shape 1">
            <a:extLst>
              <a:ext uri="{FF2B5EF4-FFF2-40B4-BE49-F238E27FC236}">
                <a16:creationId xmlns:a16="http://schemas.microsoft.com/office/drawing/2014/main" id="{FF1C4215-BBEF-D873-1C23-C401335B98CF}"/>
              </a:ext>
            </a:extLst>
          </p:cNvPr>
          <p:cNvSpPr/>
          <p:nvPr/>
        </p:nvSpPr>
        <p:spPr>
          <a:xfrm>
            <a:off x="8277859" y="1086696"/>
            <a:ext cx="3428640" cy="1416960"/>
          </a:xfrm>
          <a:prstGeom prst="roundRect">
            <a:avLst>
              <a:gd name="adj" fmla="val 5161"/>
            </a:avLst>
          </a:prstGeom>
          <a:solidFill>
            <a:srgbClr val="F2F5EF"/>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 name="Text 2">
            <a:extLst>
              <a:ext uri="{FF2B5EF4-FFF2-40B4-BE49-F238E27FC236}">
                <a16:creationId xmlns:a16="http://schemas.microsoft.com/office/drawing/2014/main" id="{A650CCD5-6443-AC3B-363F-2BF68CA9C28A}"/>
              </a:ext>
            </a:extLst>
          </p:cNvPr>
          <p:cNvSpPr/>
          <p:nvPr/>
        </p:nvSpPr>
        <p:spPr>
          <a:xfrm>
            <a:off x="8460739" y="1562099"/>
            <a:ext cx="306288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3200" b="1" i="0" u="none" strike="noStrike" kern="1200" cap="none" spc="0" normalizeH="0" baseline="0" noProof="0" dirty="0">
                <a:ln>
                  <a:noFill/>
                </a:ln>
                <a:solidFill>
                  <a:srgbClr val="68B840"/>
                </a:solidFill>
                <a:effectLst/>
                <a:uLnTx/>
                <a:uFillTx/>
                <a:latin typeface="Arial"/>
                <a:ea typeface="+mn-ea"/>
                <a:cs typeface="+mn-cs"/>
              </a:rPr>
              <a:t>6%–39%</a:t>
            </a:r>
            <a:endParaRPr kumimoji="0" lang="en-US" sz="3200" b="0" i="0" u="none" strike="noStrike" kern="1200" cap="none" spc="0" normalizeH="0" baseline="0" noProof="0" dirty="0">
              <a:ln>
                <a:noFill/>
              </a:ln>
              <a:solidFill>
                <a:srgbClr val="68B840"/>
              </a:solidFill>
              <a:effectLst/>
              <a:uLnTx/>
              <a:uFillTx/>
              <a:latin typeface="Arial"/>
              <a:ea typeface="+mn-ea"/>
              <a:cs typeface="Arial"/>
            </a:endParaRPr>
          </a:p>
        </p:txBody>
      </p:sp>
      <p:sp>
        <p:nvSpPr>
          <p:cNvPr id="4" name="Text 3">
            <a:extLst>
              <a:ext uri="{FF2B5EF4-FFF2-40B4-BE49-F238E27FC236}">
                <a16:creationId xmlns:a16="http://schemas.microsoft.com/office/drawing/2014/main" id="{AF895DCA-0086-7302-035F-F126D8B45371}"/>
              </a:ext>
            </a:extLst>
          </p:cNvPr>
          <p:cNvSpPr/>
          <p:nvPr/>
        </p:nvSpPr>
        <p:spPr>
          <a:xfrm>
            <a:off x="8379459" y="2106349"/>
            <a:ext cx="3236023"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150" b="0" i="0" u="none" strike="noStrike" kern="1200" cap="none" spc="0" normalizeH="0" baseline="0" noProof="0" dirty="0">
                <a:ln>
                  <a:noFill/>
                </a:ln>
                <a:solidFill>
                  <a:srgbClr val="26323C"/>
                </a:solidFill>
                <a:effectLst/>
                <a:uLnTx/>
                <a:uFillTx/>
                <a:latin typeface="Arial"/>
                <a:ea typeface="+mn-ea"/>
                <a:cs typeface="Arial"/>
              </a:rPr>
              <a:t>Of clinic visits over the first 6 weeks of Pilot #2</a:t>
            </a:r>
          </a:p>
        </p:txBody>
      </p:sp>
      <p:sp>
        <p:nvSpPr>
          <p:cNvPr id="5" name="Shape 4">
            <a:extLst>
              <a:ext uri="{FF2B5EF4-FFF2-40B4-BE49-F238E27FC236}">
                <a16:creationId xmlns:a16="http://schemas.microsoft.com/office/drawing/2014/main" id="{EA9A9E49-095F-4736-5561-357952E18D43}"/>
              </a:ext>
            </a:extLst>
          </p:cNvPr>
          <p:cNvSpPr/>
          <p:nvPr/>
        </p:nvSpPr>
        <p:spPr>
          <a:xfrm>
            <a:off x="656589" y="1086696"/>
            <a:ext cx="3428640" cy="1416960"/>
          </a:xfrm>
          <a:prstGeom prst="roundRect">
            <a:avLst>
              <a:gd name="adj" fmla="val 5161"/>
            </a:avLst>
          </a:prstGeom>
          <a:solidFill>
            <a:srgbClr val="E8EFE4"/>
          </a:solidFill>
          <a:ln w="12700">
            <a:solidFill>
              <a:srgbClr val="C8D1C3"/>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Text 5">
            <a:extLst>
              <a:ext uri="{FF2B5EF4-FFF2-40B4-BE49-F238E27FC236}">
                <a16:creationId xmlns:a16="http://schemas.microsoft.com/office/drawing/2014/main" id="{D2170D31-1FFE-0A6F-BD77-5F736DBFE217}"/>
              </a:ext>
            </a:extLst>
          </p:cNvPr>
          <p:cNvSpPr/>
          <p:nvPr/>
        </p:nvSpPr>
        <p:spPr>
          <a:xfrm>
            <a:off x="839469" y="1562099"/>
            <a:ext cx="306288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3200" b="1" i="0" u="none" strike="noStrike" kern="1200" cap="none" spc="0" normalizeH="0" baseline="0" noProof="0" dirty="0">
                <a:ln>
                  <a:noFill/>
                </a:ln>
                <a:solidFill>
                  <a:srgbClr val="68B840"/>
                </a:solidFill>
                <a:effectLst/>
                <a:uLnTx/>
                <a:uFillTx/>
                <a:latin typeface="Arial"/>
                <a:ea typeface="+mn-ea"/>
                <a:cs typeface="+mn-cs"/>
              </a:rPr>
              <a:t>10%</a:t>
            </a:r>
            <a:endParaRPr kumimoji="0" lang="en-US" sz="3200" b="0" i="0" u="none" strike="noStrike" kern="1200" cap="none" spc="0" normalizeH="0" baseline="0" noProof="0" dirty="0">
              <a:ln>
                <a:noFill/>
              </a:ln>
              <a:solidFill>
                <a:srgbClr val="000000"/>
              </a:solidFill>
              <a:effectLst/>
              <a:uLnTx/>
              <a:uFillTx/>
              <a:latin typeface="Arial"/>
              <a:ea typeface="+mn-ea"/>
              <a:cs typeface="+mn-cs"/>
            </a:endParaRPr>
          </a:p>
        </p:txBody>
      </p:sp>
      <p:sp>
        <p:nvSpPr>
          <p:cNvPr id="7" name="Text 6">
            <a:extLst>
              <a:ext uri="{FF2B5EF4-FFF2-40B4-BE49-F238E27FC236}">
                <a16:creationId xmlns:a16="http://schemas.microsoft.com/office/drawing/2014/main" id="{45327F15-69B6-DC19-B99A-E386D540E388}"/>
              </a:ext>
            </a:extLst>
          </p:cNvPr>
          <p:cNvSpPr/>
          <p:nvPr/>
        </p:nvSpPr>
        <p:spPr>
          <a:xfrm>
            <a:off x="885189" y="2106349"/>
            <a:ext cx="297144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150" b="0" i="0" u="none" strike="noStrike" kern="1200" cap="none" spc="0" normalizeH="0" baseline="0" noProof="0" dirty="0">
                <a:ln>
                  <a:noFill/>
                </a:ln>
                <a:solidFill>
                  <a:srgbClr val="26323C"/>
                </a:solidFill>
                <a:effectLst/>
                <a:uLnTx/>
                <a:uFillTx/>
                <a:latin typeface="Arial"/>
                <a:ea typeface="+mn-ea"/>
                <a:cs typeface="+mn-cs"/>
              </a:rPr>
              <a:t>Of all clinic visits precepted with the agent</a:t>
            </a:r>
            <a:endParaRPr kumimoji="0" lang="en-US" sz="1150" b="0" i="0" u="none" strike="noStrike" kern="1200" cap="none" spc="0" normalizeH="0" baseline="0" noProof="0" dirty="0">
              <a:ln>
                <a:noFill/>
              </a:ln>
              <a:solidFill>
                <a:srgbClr val="26323C"/>
              </a:solidFill>
              <a:effectLst/>
              <a:uLnTx/>
              <a:uFillTx/>
              <a:latin typeface="Arial"/>
              <a:ea typeface="+mn-ea"/>
              <a:cs typeface="Arial"/>
            </a:endParaRPr>
          </a:p>
        </p:txBody>
      </p:sp>
      <p:sp>
        <p:nvSpPr>
          <p:cNvPr id="11" name="Text 5">
            <a:extLst>
              <a:ext uri="{FF2B5EF4-FFF2-40B4-BE49-F238E27FC236}">
                <a16:creationId xmlns:a16="http://schemas.microsoft.com/office/drawing/2014/main" id="{EDC2CBA5-C46F-1B5B-5F5F-AED3F1109F64}"/>
              </a:ext>
            </a:extLst>
          </p:cNvPr>
          <p:cNvSpPr/>
          <p:nvPr/>
        </p:nvSpPr>
        <p:spPr>
          <a:xfrm>
            <a:off x="733634" y="1096431"/>
            <a:ext cx="1993964" cy="51753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dirty="0">
                <a:ln>
                  <a:noFill/>
                </a:ln>
                <a:solidFill>
                  <a:srgbClr val="34504B"/>
                </a:solidFill>
                <a:effectLst/>
                <a:uLnTx/>
                <a:uFillTx/>
                <a:latin typeface="Arial"/>
                <a:ea typeface="+mn-ea"/>
                <a:cs typeface="+mn-cs"/>
              </a:rPr>
              <a:t>Goal Utilization:</a:t>
            </a:r>
            <a:endParaRPr kumimoji="0" lang="en-US" sz="2000" b="1" i="0" u="none" strike="noStrike" kern="1200" cap="none" spc="0" normalizeH="0" baseline="0" noProof="0" dirty="0">
              <a:ln>
                <a:noFill/>
              </a:ln>
              <a:solidFill>
                <a:srgbClr val="34504B"/>
              </a:solidFill>
              <a:effectLst/>
              <a:uLnTx/>
              <a:uFillTx/>
              <a:latin typeface="Arial"/>
              <a:ea typeface="+mn-ea"/>
              <a:cs typeface="Arial"/>
            </a:endParaRPr>
          </a:p>
        </p:txBody>
      </p:sp>
      <p:sp>
        <p:nvSpPr>
          <p:cNvPr id="13" name="Text 5">
            <a:extLst>
              <a:ext uri="{FF2B5EF4-FFF2-40B4-BE49-F238E27FC236}">
                <a16:creationId xmlns:a16="http://schemas.microsoft.com/office/drawing/2014/main" id="{5683AC12-5603-B59E-AA3D-759D09E5F11A}"/>
              </a:ext>
            </a:extLst>
          </p:cNvPr>
          <p:cNvSpPr/>
          <p:nvPr/>
        </p:nvSpPr>
        <p:spPr>
          <a:xfrm>
            <a:off x="4670631" y="1096429"/>
            <a:ext cx="2406715" cy="51753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dirty="0">
                <a:ln>
                  <a:noFill/>
                </a:ln>
                <a:solidFill>
                  <a:srgbClr val="34504B"/>
                </a:solidFill>
                <a:effectLst/>
                <a:uLnTx/>
                <a:uFillTx/>
                <a:latin typeface="Arial"/>
                <a:ea typeface="+mn-ea"/>
                <a:cs typeface="+mn-cs"/>
              </a:rPr>
              <a:t>Current Utilization:</a:t>
            </a:r>
            <a:endParaRPr kumimoji="0" lang="en-US" sz="2000" b="1" i="0" u="none" strike="noStrike" kern="1200" cap="none" spc="0" normalizeH="0" baseline="0" noProof="0" dirty="0">
              <a:ln>
                <a:noFill/>
              </a:ln>
              <a:solidFill>
                <a:srgbClr val="34504B"/>
              </a:solidFill>
              <a:effectLst/>
              <a:uLnTx/>
              <a:uFillTx/>
              <a:latin typeface="Arial"/>
              <a:ea typeface="+mn-ea"/>
              <a:cs typeface="Arial"/>
            </a:endParaRPr>
          </a:p>
        </p:txBody>
      </p:sp>
      <p:sp>
        <p:nvSpPr>
          <p:cNvPr id="14" name="Text 5">
            <a:extLst>
              <a:ext uri="{FF2B5EF4-FFF2-40B4-BE49-F238E27FC236}">
                <a16:creationId xmlns:a16="http://schemas.microsoft.com/office/drawing/2014/main" id="{01172B09-ABCD-FF7F-D2A5-41592AAFCF2C}"/>
              </a:ext>
            </a:extLst>
          </p:cNvPr>
          <p:cNvSpPr/>
          <p:nvPr/>
        </p:nvSpPr>
        <p:spPr>
          <a:xfrm>
            <a:off x="8459464" y="1043512"/>
            <a:ext cx="2406715" cy="51753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dirty="0">
                <a:ln>
                  <a:noFill/>
                </a:ln>
                <a:solidFill>
                  <a:srgbClr val="34504B"/>
                </a:solidFill>
                <a:effectLst/>
                <a:uLnTx/>
                <a:uFillTx/>
                <a:latin typeface="Arial"/>
                <a:ea typeface="+mn-ea"/>
                <a:cs typeface="+mn-cs"/>
              </a:rPr>
              <a:t>Utilization Range:</a:t>
            </a:r>
            <a:endParaRPr kumimoji="0" lang="en-US" sz="2000" b="1" i="0" u="none" strike="noStrike" kern="1200" cap="none" spc="0" normalizeH="0" baseline="0" noProof="0" dirty="0">
              <a:ln>
                <a:noFill/>
              </a:ln>
              <a:solidFill>
                <a:srgbClr val="34504B"/>
              </a:solidFill>
              <a:effectLst/>
              <a:uLnTx/>
              <a:uFillTx/>
              <a:latin typeface="Arial"/>
              <a:ea typeface="+mn-ea"/>
              <a:cs typeface="Arial"/>
            </a:endParaRPr>
          </a:p>
        </p:txBody>
      </p:sp>
      <p:pic>
        <p:nvPicPr>
          <p:cNvPr id="8" name="Picture 7">
            <a:extLst>
              <a:ext uri="{FF2B5EF4-FFF2-40B4-BE49-F238E27FC236}">
                <a16:creationId xmlns:a16="http://schemas.microsoft.com/office/drawing/2014/main" id="{82FA7862-EFC6-B69F-DE27-16C692768B38}"/>
              </a:ext>
            </a:extLst>
          </p:cNvPr>
          <p:cNvPicPr>
            <a:picLocks noChangeAspect="1"/>
          </p:cNvPicPr>
          <p:nvPr/>
        </p:nvPicPr>
        <p:blipFill>
          <a:blip r:embed="rId5"/>
          <a:stretch>
            <a:fillRect/>
          </a:stretch>
        </p:blipFill>
        <p:spPr>
          <a:xfrm>
            <a:off x="6606076" y="2701315"/>
            <a:ext cx="4733925" cy="2705833"/>
          </a:xfrm>
          <a:prstGeom prst="rect">
            <a:avLst/>
          </a:prstGeom>
        </p:spPr>
      </p:pic>
    </p:spTree>
    <p:extLst>
      <p:ext uri="{BB962C8B-B14F-4D97-AF65-F5344CB8AC3E}">
        <p14:creationId xmlns:p14="http://schemas.microsoft.com/office/powerpoint/2010/main" val="63190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162"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Results: OMP Microskill Use in Attending Outputs</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163"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164" name="Image 1" descr="/mnt/data/work_template/ppt/media/image2.png"/>
          <p:cNvPicPr/>
          <p:nvPr/>
        </p:nvPicPr>
        <p:blipFill>
          <a:blip r:embed="rId4"/>
          <a:stretch/>
        </p:blipFill>
        <p:spPr>
          <a:xfrm>
            <a:off x="11045880" y="145440"/>
            <a:ext cx="840960" cy="257760"/>
          </a:xfrm>
          <a:prstGeom prst="rect">
            <a:avLst/>
          </a:prstGeom>
          <a:noFill/>
          <a:ln w="0">
            <a:noFill/>
          </a:ln>
        </p:spPr>
      </p:pic>
      <p:graphicFrame>
        <p:nvGraphicFramePr>
          <p:cNvPr id="165" name="Chart 0" descr="Chart"/>
          <p:cNvGraphicFramePr/>
          <p:nvPr/>
        </p:nvGraphicFramePr>
        <p:xfrm>
          <a:off x="594360" y="1097280"/>
          <a:ext cx="6491880" cy="4160160"/>
        </p:xfrm>
        <a:graphic>
          <a:graphicData uri="http://schemas.openxmlformats.org/drawingml/2006/chart">
            <c:chart xmlns:c="http://schemas.openxmlformats.org/drawingml/2006/chart" xmlns:r="http://schemas.openxmlformats.org/officeDocument/2006/relationships" r:id="rId5"/>
          </a:graphicData>
        </a:graphic>
      </p:graphicFrame>
      <p:sp>
        <p:nvSpPr>
          <p:cNvPr id="166" name="Text 1"/>
          <p:cNvSpPr/>
          <p:nvPr/>
        </p:nvSpPr>
        <p:spPr>
          <a:xfrm>
            <a:off x="7452360" y="1170360"/>
            <a:ext cx="3565800" cy="310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68B840"/>
                </a:solidFill>
                <a:effectLst/>
                <a:uLnTx/>
                <a:uFillTx/>
                <a:latin typeface="Arial"/>
                <a:ea typeface="+mn-ea"/>
                <a:cs typeface="+mn-cs"/>
              </a:rPr>
              <a:t>Rated encounters: n=39</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sp>
        <p:nvSpPr>
          <p:cNvPr id="167" name="Text 2"/>
          <p:cNvSpPr/>
          <p:nvPr/>
        </p:nvSpPr>
        <p:spPr>
          <a:xfrm>
            <a:off x="7452360" y="1691640"/>
            <a:ext cx="3840120" cy="91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0" i="0" u="none" strike="noStrike" kern="1200" cap="none" spc="0" normalizeH="0" baseline="0" noProof="0">
                <a:ln>
                  <a:noFill/>
                </a:ln>
                <a:solidFill>
                  <a:srgbClr val="26323C"/>
                </a:solidFill>
                <a:effectLst/>
                <a:uLnTx/>
                <a:uFillTx/>
                <a:latin typeface="Arial"/>
                <a:ea typeface="+mn-ea"/>
                <a:cs typeface="+mn-cs"/>
              </a:rPr>
              <a:t>Across rated attending outputs, probing for supporting evidence and commitment were most consistently documented. </a:t>
            </a:r>
            <a:r>
              <a:rPr kumimoji="0" lang="en-US" sz="1500" b="0" i="0" u="none" strike="noStrike" kern="1200" cap="none" spc="0" normalizeH="0" baseline="0" noProof="0">
                <a:ln>
                  <a:noFill/>
                </a:ln>
                <a:solidFill>
                  <a:srgbClr val="FF0000"/>
                </a:solidFill>
                <a:effectLst/>
                <a:uLnTx/>
                <a:uFillTx/>
                <a:latin typeface="Arial"/>
                <a:ea typeface="+mn-ea"/>
                <a:cs typeface="+mn-cs"/>
              </a:rPr>
              <a:t>Reinforcing positives was least documented.</a:t>
            </a:r>
            <a:endParaRPr kumimoji="0" lang="en-US" sz="1500" b="0" i="0" u="none" strike="noStrike" kern="1200" cap="none" spc="0" normalizeH="0" baseline="0" noProof="0">
              <a:ln>
                <a:noFill/>
              </a:ln>
              <a:solidFill>
                <a:srgbClr val="FF0000"/>
              </a:solidFill>
              <a:effectLst/>
              <a:uLnTx/>
              <a:uFillTx/>
              <a:latin typeface="Arial"/>
              <a:ea typeface="+mn-ea"/>
              <a:cs typeface="Arial"/>
            </a:endParaRPr>
          </a:p>
        </p:txBody>
      </p:sp>
      <p:sp>
        <p:nvSpPr>
          <p:cNvPr id="168" name="Text 3"/>
          <p:cNvSpPr/>
          <p:nvPr/>
        </p:nvSpPr>
        <p:spPr>
          <a:xfrm>
            <a:off x="7452360" y="2880360"/>
            <a:ext cx="292572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700" b="1" i="0" u="none" strike="noStrike" kern="1200" cap="none" spc="0" normalizeH="0" baseline="0" noProof="0">
                <a:ln>
                  <a:noFill/>
                </a:ln>
                <a:solidFill>
                  <a:srgbClr val="34504B"/>
                </a:solidFill>
                <a:effectLst/>
                <a:uLnTx/>
                <a:uFillTx/>
                <a:latin typeface="Arial"/>
                <a:ea typeface="+mn-ea"/>
                <a:cs typeface="+mn-cs"/>
              </a:rPr>
              <a:t>Largest descriptive changes</a:t>
            </a:r>
            <a:endParaRPr kumimoji="0" lang="en-US" sz="1700" b="0" i="0" u="none" strike="noStrike" kern="1200" cap="none" spc="0" normalizeH="0" baseline="0" noProof="0">
              <a:ln>
                <a:noFill/>
              </a:ln>
              <a:solidFill>
                <a:srgbClr val="000000"/>
              </a:solidFill>
              <a:effectLst/>
              <a:uLnTx/>
              <a:uFillTx/>
              <a:latin typeface="Arial"/>
              <a:ea typeface="+mn-ea"/>
              <a:cs typeface="+mn-cs"/>
            </a:endParaRPr>
          </a:p>
        </p:txBody>
      </p:sp>
      <p:sp>
        <p:nvSpPr>
          <p:cNvPr id="169" name="Text 4"/>
          <p:cNvSpPr/>
          <p:nvPr/>
        </p:nvSpPr>
        <p:spPr>
          <a:xfrm>
            <a:off x="7498080" y="3291840"/>
            <a:ext cx="3565800" cy="1234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Teach general rules: +34.6 points</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Correct mistakes: +28.2 points</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Commitment: −23.1 points</a:t>
            </a:r>
            <a:endParaRPr kumimoji="0" lang="en-US" sz="1400" b="0" i="0" u="none" strike="noStrike" kern="1200" cap="none" spc="0" normalizeH="0" baseline="0" noProof="0">
              <a:ln>
                <a:noFill/>
              </a:ln>
              <a:solidFill>
                <a:srgbClr val="000000"/>
              </a:solidFill>
              <a:effectLst/>
              <a:uLnTx/>
              <a:uFillTx/>
              <a:latin typeface="Arial"/>
              <a:ea typeface="+mn-ea"/>
              <a:cs typeface="+mn-cs"/>
            </a:endParaRPr>
          </a:p>
          <a:p>
            <a:pPr marL="177840" marR="0" lvl="0" indent="-177840" algn="l" defTabSz="914400" rtl="0" eaLnBrk="1" fontAlgn="auto" latinLnBrk="0" hangingPunct="1">
              <a:lnSpc>
                <a:spcPct val="100000"/>
              </a:lnSpc>
              <a:spcBef>
                <a:spcPts val="0"/>
              </a:spcBef>
              <a:spcAft>
                <a:spcPts val="0"/>
              </a:spcAft>
              <a:buClr>
                <a:srgbClr val="26323C"/>
              </a:buClr>
              <a:buSzTx/>
              <a:buFont typeface="Symbol" charset="2"/>
              <a:buChar char=""/>
              <a:tabLst/>
              <a:defRPr/>
            </a:pPr>
            <a:r>
              <a:rPr kumimoji="0" lang="en-US" sz="1400" b="0" i="0" u="none" strike="noStrike" kern="1200" cap="none" spc="0" normalizeH="0" baseline="0" noProof="0">
                <a:ln>
                  <a:noFill/>
                </a:ln>
                <a:solidFill>
                  <a:srgbClr val="26323C"/>
                </a:solidFill>
                <a:effectLst/>
                <a:uLnTx/>
                <a:uFillTx/>
                <a:latin typeface="Arial"/>
                <a:ea typeface="+mn-ea"/>
                <a:cs typeface="+mn-cs"/>
              </a:rPr>
              <a:t>Probe evidence: −19.2 points</a:t>
            </a:r>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
        <p:nvSpPr>
          <p:cNvPr id="170" name="Shape 5"/>
          <p:cNvSpPr/>
          <p:nvPr/>
        </p:nvSpPr>
        <p:spPr>
          <a:xfrm>
            <a:off x="777240" y="5486400"/>
            <a:ext cx="10652400" cy="658080"/>
          </a:xfrm>
          <a:prstGeom prst="roundRect">
            <a:avLst>
              <a:gd name="adj" fmla="val 6944"/>
            </a:avLst>
          </a:prstGeom>
          <a:solidFill>
            <a:srgbClr val="FFF7EE"/>
          </a:solidFill>
          <a:ln w="12700">
            <a:solidFill>
              <a:srgbClr val="D8C4A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71" name="Text 6"/>
          <p:cNvSpPr/>
          <p:nvPr/>
        </p:nvSpPr>
        <p:spPr>
          <a:xfrm>
            <a:off x="1005840" y="5641920"/>
            <a:ext cx="1019520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50" b="1" i="0" u="none" strike="noStrike" kern="1200" cap="none" spc="0" normalizeH="0" baseline="0" noProof="0">
                <a:ln>
                  <a:noFill/>
                </a:ln>
                <a:solidFill>
                  <a:srgbClr val="8A7653"/>
                </a:solidFill>
                <a:effectLst/>
                <a:uLnTx/>
                <a:uFillTx/>
                <a:latin typeface="Arial"/>
                <a:ea typeface="+mn-ea"/>
                <a:cs typeface="+mn-cs"/>
              </a:rPr>
              <a:t>Interpret cautiously: only 39 of 141 logged outputs contained extractable rated data; no September ratings were available, and documented output is not equivalent to all teaching that occurred.</a:t>
            </a:r>
            <a:endParaRPr kumimoji="0" lang="en-US" sz="1250" b="0" i="0" u="none" strike="noStrike" kern="1200" cap="none" spc="0" normalizeH="0" baseline="0" noProof="0">
              <a:ln>
                <a:noFill/>
              </a:ln>
              <a:solidFill>
                <a:srgbClr val="000000"/>
              </a:solidFill>
              <a:effectLst/>
              <a:uLnTx/>
              <a:uFillTx/>
              <a:latin typeface="Arial"/>
              <a:ea typeface="+mn-ea"/>
              <a:cs typeface="+mn-cs"/>
            </a:endParaRPr>
          </a:p>
        </p:txBody>
      </p:sp>
      <p:sp>
        <p:nvSpPr>
          <p:cNvPr id="172" name="PlaceHolder 1"/>
          <p:cNvSpPr>
            <a:spLocks noGrp="1"/>
          </p:cNvSpPr>
          <p:nvPr>
            <p:ph type="sldNum" idx="12"/>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63D69DC-F303-4C18-BBCF-D9A74B56AB85}"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931102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173"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Barriers &amp; Strategies</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174"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175"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176" name="Text 1"/>
          <p:cNvSpPr/>
          <p:nvPr/>
        </p:nvSpPr>
        <p:spPr>
          <a:xfrm>
            <a:off x="594360" y="1051560"/>
            <a:ext cx="3200040" cy="34704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1080" tIns="1080" rIns="1080" bIns="10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Barrier / limitation</a:t>
            </a:r>
            <a:endParaRPr kumimoji="0" lang="en-US" sz="1500" b="0" i="0" u="none" strike="noStrike" kern="1200" cap="none" spc="0" normalizeH="0" baseline="0" noProof="0">
              <a:ln>
                <a:noFill/>
              </a:ln>
              <a:solidFill>
                <a:srgbClr val="FFFFFF"/>
              </a:solidFill>
              <a:effectLst/>
              <a:uLnTx/>
              <a:uFillTx/>
              <a:latin typeface="Arial"/>
              <a:ea typeface="+mn-ea"/>
              <a:cs typeface="+mn-cs"/>
            </a:endParaRPr>
          </a:p>
        </p:txBody>
      </p:sp>
      <p:sp>
        <p:nvSpPr>
          <p:cNvPr id="177" name="Text 2"/>
          <p:cNvSpPr/>
          <p:nvPr/>
        </p:nvSpPr>
        <p:spPr>
          <a:xfrm>
            <a:off x="3794760" y="1051560"/>
            <a:ext cx="5531760" cy="34704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1080" tIns="1080" rIns="1080" bIns="108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Response strategy</a:t>
            </a:r>
            <a:endParaRPr kumimoji="0" lang="en-US" sz="1500" b="0" i="0" u="none" strike="noStrike" kern="1200" cap="none" spc="0" normalizeH="0" baseline="0" noProof="0">
              <a:ln>
                <a:noFill/>
              </a:ln>
              <a:solidFill>
                <a:srgbClr val="FFFFFF"/>
              </a:solidFill>
              <a:effectLst/>
              <a:uLnTx/>
              <a:uFillTx/>
              <a:latin typeface="Arial"/>
              <a:ea typeface="+mn-ea"/>
              <a:cs typeface="+mn-cs"/>
            </a:endParaRPr>
          </a:p>
        </p:txBody>
      </p:sp>
      <p:sp>
        <p:nvSpPr>
          <p:cNvPr id="178" name="Text 3"/>
          <p:cNvSpPr/>
          <p:nvPr/>
        </p:nvSpPr>
        <p:spPr>
          <a:xfrm>
            <a:off x="9326880" y="1051560"/>
            <a:ext cx="2239920" cy="347040"/>
          </a:xfrm>
          <a:prstGeom prst="rect">
            <a:avLst/>
          </a:prstGeom>
          <a:solidFill>
            <a:srgbClr val="8A7653"/>
          </a:solidFill>
          <a:ln w="0">
            <a:noFill/>
          </a:ln>
        </p:spPr>
        <p:style>
          <a:lnRef idx="0">
            <a:scrgbClr r="0" g="0" b="0"/>
          </a:lnRef>
          <a:fillRef idx="0">
            <a:scrgbClr r="0" g="0" b="0"/>
          </a:fillRef>
          <a:effectRef idx="0">
            <a:scrgbClr r="0" g="0" b="0"/>
          </a:effectRef>
          <a:fontRef idx="minor"/>
        </p:style>
        <p:txBody>
          <a:bodyPr lIns="1080" tIns="1080" rIns="1080" bIns="108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Status</a:t>
            </a:r>
            <a:endParaRPr kumimoji="0" lang="en-US" sz="1500" b="0" i="0" u="none" strike="noStrike" kern="1200" cap="none" spc="0" normalizeH="0" baseline="0" noProof="0">
              <a:ln>
                <a:noFill/>
              </a:ln>
              <a:solidFill>
                <a:srgbClr val="FFFFFF"/>
              </a:solidFill>
              <a:effectLst/>
              <a:uLnTx/>
              <a:uFillTx/>
              <a:latin typeface="Arial"/>
              <a:ea typeface="+mn-ea"/>
              <a:cs typeface="+mn-cs"/>
            </a:endParaRPr>
          </a:p>
        </p:txBody>
      </p:sp>
      <p:sp>
        <p:nvSpPr>
          <p:cNvPr id="179" name="Text 4"/>
          <p:cNvSpPr/>
          <p:nvPr/>
        </p:nvSpPr>
        <p:spPr>
          <a:xfrm>
            <a:off x="594360" y="1444680"/>
            <a:ext cx="320004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Time for joint debriefing</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0" name="Text 5"/>
          <p:cNvSpPr/>
          <p:nvPr/>
        </p:nvSpPr>
        <p:spPr>
          <a:xfrm>
            <a:off x="3794760" y="1444680"/>
            <a:ext cx="553176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Integrate review into existing precepting workflow</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1" name="Text 6"/>
          <p:cNvSpPr/>
          <p:nvPr/>
        </p:nvSpPr>
        <p:spPr>
          <a:xfrm>
            <a:off x="9326880" y="1444680"/>
            <a:ext cx="223992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8A7653"/>
                </a:solidFill>
                <a:effectLst/>
                <a:uLnTx/>
                <a:uFillTx/>
                <a:latin typeface="Arial"/>
                <a:ea typeface="+mn-ea"/>
                <a:cs typeface="+mn-cs"/>
              </a:rPr>
              <a:t>Ongoing</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2" name="Text 7"/>
          <p:cNvSpPr/>
          <p:nvPr/>
        </p:nvSpPr>
        <p:spPr>
          <a:xfrm>
            <a:off x="594360" y="2057400"/>
            <a:ext cx="320004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Variable adoption</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3" name="Text 8"/>
          <p:cNvSpPr/>
          <p:nvPr/>
        </p:nvSpPr>
        <p:spPr>
          <a:xfrm>
            <a:off x="3794760" y="2057400"/>
            <a:ext cx="553176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Target limited users; use expected-preceptor denominator</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4" name="Text 9"/>
          <p:cNvSpPr/>
          <p:nvPr/>
        </p:nvSpPr>
        <p:spPr>
          <a:xfrm>
            <a:off x="9326880" y="2057400"/>
            <a:ext cx="223992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8A7653"/>
                </a:solidFill>
                <a:effectLst/>
                <a:uLnTx/>
                <a:uFillTx/>
                <a:latin typeface="Arial"/>
                <a:ea typeface="+mn-ea"/>
                <a:cs typeface="+mn-cs"/>
              </a:rPr>
              <a:t>Ongoing</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5" name="Text 10"/>
          <p:cNvSpPr/>
          <p:nvPr/>
        </p:nvSpPr>
        <p:spPr>
          <a:xfrm>
            <a:off x="594360" y="2670120"/>
            <a:ext cx="320004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Excessive workflow steps</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6" name="Text 11"/>
          <p:cNvSpPr/>
          <p:nvPr/>
        </p:nvSpPr>
        <p:spPr>
          <a:xfrm>
            <a:off x="3794760" y="2670120"/>
            <a:ext cx="553176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Simplified workflow effective 8/21/26</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7" name="Text 12"/>
          <p:cNvSpPr/>
          <p:nvPr/>
        </p:nvSpPr>
        <p:spPr>
          <a:xfrm>
            <a:off x="9326880" y="2670120"/>
            <a:ext cx="223992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68B840"/>
                </a:solidFill>
                <a:effectLst/>
                <a:uLnTx/>
                <a:uFillTx/>
                <a:latin typeface="Arial"/>
                <a:ea typeface="+mn-ea"/>
                <a:cs typeface="+mn-cs"/>
              </a:rPr>
              <a:t>Implemented</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8" name="Text 13"/>
          <p:cNvSpPr/>
          <p:nvPr/>
        </p:nvSpPr>
        <p:spPr>
          <a:xfrm>
            <a:off x="594360" y="3282840"/>
            <a:ext cx="320004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Speech patterns overinterpreted</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89" name="Text 14"/>
          <p:cNvSpPr/>
          <p:nvPr/>
        </p:nvSpPr>
        <p:spPr>
          <a:xfrm>
            <a:off x="3794760" y="3282840"/>
            <a:ext cx="553176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Fairness safeguards updated 8/17/26</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0" name="Text 15"/>
          <p:cNvSpPr/>
          <p:nvPr/>
        </p:nvSpPr>
        <p:spPr>
          <a:xfrm>
            <a:off x="9326880" y="3282840"/>
            <a:ext cx="223992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8A7653"/>
                </a:solidFill>
                <a:effectLst/>
                <a:uLnTx/>
                <a:uFillTx/>
                <a:latin typeface="Arial"/>
                <a:ea typeface="+mn-ea"/>
                <a:cs typeface="+mn-cs"/>
              </a:rPr>
              <a:t>Monitor</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1" name="Text 16"/>
          <p:cNvSpPr/>
          <p:nvPr/>
        </p:nvSpPr>
        <p:spPr>
          <a:xfrm>
            <a:off x="594360" y="3895200"/>
            <a:ext cx="320004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No objective accuracy measure</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2" name="Text 17"/>
          <p:cNvSpPr/>
          <p:nvPr/>
        </p:nvSpPr>
        <p:spPr>
          <a:xfrm>
            <a:off x="3794760" y="3895200"/>
            <a:ext cx="553176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Add one-click accuracy/usefulness rating</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3" name="Text 18"/>
          <p:cNvSpPr/>
          <p:nvPr/>
        </p:nvSpPr>
        <p:spPr>
          <a:xfrm>
            <a:off x="9326880" y="3895200"/>
            <a:ext cx="223992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8A7653"/>
                </a:solidFill>
                <a:effectLst/>
                <a:uLnTx/>
                <a:uFillTx/>
                <a:latin typeface="Arial"/>
                <a:ea typeface="+mn-ea"/>
                <a:cs typeface="+mn-cs"/>
              </a:rPr>
              <a:t>Next</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4" name="Text 19"/>
          <p:cNvSpPr/>
          <p:nvPr/>
        </p:nvSpPr>
        <p:spPr>
          <a:xfrm>
            <a:off x="594360" y="4507920"/>
            <a:ext cx="320004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Outputs not organized longitudinally</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5" name="Text 20"/>
          <p:cNvSpPr/>
          <p:nvPr/>
        </p:nvSpPr>
        <p:spPr>
          <a:xfrm>
            <a:off x="3794760" y="4507920"/>
            <a:ext cx="553176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Finalize dashboard, storage, access, and analytics</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6" name="Text 21"/>
          <p:cNvSpPr/>
          <p:nvPr/>
        </p:nvSpPr>
        <p:spPr>
          <a:xfrm>
            <a:off x="9326880" y="4507920"/>
            <a:ext cx="2239920" cy="585000"/>
          </a:xfrm>
          <a:prstGeom prst="rect">
            <a:avLst/>
          </a:prstGeom>
          <a:solidFill>
            <a:srgbClr val="F7F9F5"/>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8A7653"/>
                </a:solidFill>
                <a:effectLst/>
                <a:uLnTx/>
                <a:uFillTx/>
                <a:latin typeface="Arial"/>
                <a:ea typeface="+mn-ea"/>
                <a:cs typeface="+mn-cs"/>
              </a:rPr>
              <a:t>In progress</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7" name="Text 22"/>
          <p:cNvSpPr/>
          <p:nvPr/>
        </p:nvSpPr>
        <p:spPr>
          <a:xfrm>
            <a:off x="594360" y="5120640"/>
            <a:ext cx="320004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Technical and mobile issues</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8" name="Text 23"/>
          <p:cNvSpPr/>
          <p:nvPr/>
        </p:nvSpPr>
        <p:spPr>
          <a:xfrm>
            <a:off x="3794760" y="5120640"/>
            <a:ext cx="553176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220" b="0" i="0" u="none" strike="noStrike" kern="1200" cap="none" spc="0" normalizeH="0" baseline="0" noProof="0">
                <a:ln>
                  <a:noFill/>
                </a:ln>
                <a:solidFill>
                  <a:srgbClr val="26323C"/>
                </a:solidFill>
                <a:effectLst/>
                <a:uLnTx/>
                <a:uFillTx/>
                <a:latin typeface="Arial"/>
                <a:ea typeface="+mn-ea"/>
                <a:cs typeface="+mn-cs"/>
              </a:rPr>
              <a:t>Address timeouts and field pre-population</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199" name="Text 24"/>
          <p:cNvSpPr/>
          <p:nvPr/>
        </p:nvSpPr>
        <p:spPr>
          <a:xfrm>
            <a:off x="9326880" y="5120640"/>
            <a:ext cx="2239920" cy="585000"/>
          </a:xfrm>
          <a:prstGeom prst="rect">
            <a:avLst/>
          </a:prstGeom>
          <a:solidFill>
            <a:srgbClr val="FFFFFF"/>
          </a:solidFill>
          <a:ln w="7620">
            <a:solidFill>
              <a:srgbClr val="D7DDD3"/>
            </a:solidFill>
            <a:round/>
          </a:ln>
        </p:spPr>
        <p:style>
          <a:lnRef idx="0">
            <a:scrgbClr r="0" g="0" b="0"/>
          </a:lnRef>
          <a:fillRef idx="0">
            <a:scrgbClr r="0" g="0" b="0"/>
          </a:fillRef>
          <a:effectRef idx="0">
            <a:scrgbClr r="0" g="0" b="0"/>
          </a:effectRef>
          <a:fontRef idx="minor"/>
        </p:style>
        <p:txBody>
          <a:bodyPr lIns="1080" tIns="1080" rIns="1080" bIns="108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220" b="1" i="0" u="none" strike="noStrike" kern="1200" cap="none" spc="0" normalizeH="0" baseline="0" noProof="0">
                <a:ln>
                  <a:noFill/>
                </a:ln>
                <a:solidFill>
                  <a:srgbClr val="8A7653"/>
                </a:solidFill>
                <a:effectLst/>
                <a:uLnTx/>
                <a:uFillTx/>
                <a:latin typeface="Arial"/>
                <a:ea typeface="+mn-ea"/>
                <a:cs typeface="+mn-cs"/>
              </a:rPr>
              <a:t>Next</a:t>
            </a:r>
            <a:endParaRPr kumimoji="0" lang="en-US" sz="1220" b="0" i="0" u="none" strike="noStrike" kern="1200" cap="none" spc="0" normalizeH="0" baseline="0" noProof="0">
              <a:ln>
                <a:noFill/>
              </a:ln>
              <a:solidFill>
                <a:srgbClr val="000000"/>
              </a:solidFill>
              <a:effectLst/>
              <a:uLnTx/>
              <a:uFillTx/>
              <a:latin typeface="Arial"/>
              <a:ea typeface="+mn-ea"/>
              <a:cs typeface="+mn-cs"/>
            </a:endParaRPr>
          </a:p>
        </p:txBody>
      </p:sp>
      <p:sp>
        <p:nvSpPr>
          <p:cNvPr id="200" name="Text 25"/>
          <p:cNvSpPr/>
          <p:nvPr/>
        </p:nvSpPr>
        <p:spPr>
          <a:xfrm>
            <a:off x="868680" y="5897880"/>
            <a:ext cx="10423800" cy="255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450" b="1" i="0" u="none" strike="noStrike" kern="1200" cap="none" spc="0" normalizeH="0" baseline="0" noProof="0">
                <a:ln>
                  <a:noFill/>
                </a:ln>
                <a:solidFill>
                  <a:srgbClr val="68B840"/>
                </a:solidFill>
                <a:effectLst/>
                <a:uLnTx/>
                <a:uFillTx/>
                <a:latin typeface="Arial"/>
                <a:ea typeface="+mn-ea"/>
                <a:cs typeface="+mn-cs"/>
              </a:rPr>
              <a:t>The strategy for the next phase is to close measurement and reliability gaps before considering broader implementation.</a:t>
            </a:r>
            <a:endParaRPr kumimoji="0" lang="en-US" sz="1450" b="0" i="0" u="none" strike="noStrike" kern="1200" cap="none" spc="0" normalizeH="0" baseline="0" noProof="0">
              <a:ln>
                <a:noFill/>
              </a:ln>
              <a:solidFill>
                <a:srgbClr val="000000"/>
              </a:solidFill>
              <a:effectLst/>
              <a:uLnTx/>
              <a:uFillTx/>
              <a:latin typeface="Arial"/>
              <a:ea typeface="+mn-ea"/>
              <a:cs typeface="+mn-cs"/>
            </a:endParaRPr>
          </a:p>
        </p:txBody>
      </p:sp>
      <p:sp>
        <p:nvSpPr>
          <p:cNvPr id="201" name="PlaceHolder 1"/>
          <p:cNvSpPr>
            <a:spLocks noGrp="1"/>
          </p:cNvSpPr>
          <p:nvPr>
            <p:ph type="sldNum" idx="13"/>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8353A2-8A30-4579-B879-030CD12109C2}"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2220160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02" name="Text 0"/>
          <p:cNvSpPr/>
          <p:nvPr/>
        </p:nvSpPr>
        <p:spPr>
          <a:xfrm>
            <a:off x="0" y="0"/>
            <a:ext cx="7000000" cy="640080"/>
          </a:xfrm>
          <a:prstGeom prst="rect">
            <a:avLst/>
          </a:prstGeom>
          <a:solidFill>
            <a:srgbClr val="34504B"/>
          </a:solidFill>
          <a:ln w="0">
            <a:noFill/>
          </a:ln>
        </p:spPr>
        <p:style>
          <a:lnRef idx="0">
            <a:scrgbClr r="0" g="0" b="0"/>
          </a:lnRef>
          <a:fillRef idx="0">
            <a:scrgbClr r="0" g="0" b="0"/>
          </a:fillRef>
          <a:effectRef idx="0">
            <a:scrgbClr r="0" g="0" b="0"/>
          </a:effectRef>
          <a:fontRef idx="minor"/>
        </p:style>
        <p:txBody>
          <a:bodyPr lIns="438840" tIns="0" rIns="182880" bIns="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2000" b="1" i="0" u="none" strike="noStrike" kern="1200" cap="none" spc="0" normalizeH="0" baseline="0" noProof="0">
                <a:ln>
                  <a:noFill/>
                </a:ln>
                <a:solidFill>
                  <a:srgbClr val="FFFFFF"/>
                </a:solidFill>
                <a:effectLst/>
                <a:uLnTx/>
                <a:uFillTx/>
                <a:latin typeface="Arial"/>
                <a:ea typeface="+mn-ea"/>
                <a:cs typeface="+mn-cs"/>
              </a:rPr>
              <a:t>Discussion &amp; Next Steps</a:t>
            </a: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pic>
        <p:nvPicPr>
          <p:cNvPr id="203" name="Image 0" descr="/mnt/data/work_template/ppt/media/image4.png"/>
          <p:cNvPicPr/>
          <p:nvPr/>
        </p:nvPicPr>
        <p:blipFill>
          <a:blip r:embed="rId3"/>
          <a:stretch/>
        </p:blipFill>
        <p:spPr>
          <a:xfrm>
            <a:off x="9708480" y="73080"/>
            <a:ext cx="1293840" cy="411120"/>
          </a:xfrm>
          <a:prstGeom prst="rect">
            <a:avLst/>
          </a:prstGeom>
          <a:noFill/>
          <a:ln w="0">
            <a:noFill/>
          </a:ln>
        </p:spPr>
      </p:pic>
      <p:pic>
        <p:nvPicPr>
          <p:cNvPr id="204" name="Image 1" descr="/mnt/data/work_template/ppt/media/image2.png"/>
          <p:cNvPicPr/>
          <p:nvPr/>
        </p:nvPicPr>
        <p:blipFill>
          <a:blip r:embed="rId4"/>
          <a:stretch/>
        </p:blipFill>
        <p:spPr>
          <a:xfrm>
            <a:off x="11045880" y="145440"/>
            <a:ext cx="840960" cy="257760"/>
          </a:xfrm>
          <a:prstGeom prst="rect">
            <a:avLst/>
          </a:prstGeom>
          <a:noFill/>
          <a:ln w="0">
            <a:noFill/>
          </a:ln>
        </p:spPr>
      </p:pic>
      <p:sp>
        <p:nvSpPr>
          <p:cNvPr id="205" name="Shape 1"/>
          <p:cNvSpPr/>
          <p:nvPr/>
        </p:nvSpPr>
        <p:spPr>
          <a:xfrm>
            <a:off x="731520" y="914400"/>
            <a:ext cx="10698120" cy="594000"/>
          </a:xfrm>
          <a:prstGeom prst="roundRect">
            <a:avLst>
              <a:gd name="adj" fmla="val 9231"/>
            </a:avLst>
          </a:prstGeom>
          <a:solidFill>
            <a:srgbClr val="E8EFE4"/>
          </a:solidFill>
          <a:ln w="15240">
            <a:solidFill>
              <a:srgbClr val="68B840"/>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6" name="Text 2"/>
          <p:cNvSpPr/>
          <p:nvPr/>
        </p:nvSpPr>
        <p:spPr>
          <a:xfrm>
            <a:off x="960120" y="1115640"/>
            <a:ext cx="1024092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700" b="1" i="0" u="none" strike="noStrike" kern="1200" cap="none" spc="0" normalizeH="0" baseline="0" noProof="0">
                <a:ln>
                  <a:noFill/>
                </a:ln>
                <a:solidFill>
                  <a:srgbClr val="34504B"/>
                </a:solidFill>
                <a:effectLst/>
                <a:uLnTx/>
                <a:uFillTx/>
                <a:latin typeface="Arial"/>
                <a:ea typeface="+mn-ea"/>
                <a:cs typeface="+mn-cs"/>
              </a:rPr>
              <a:t>CURRENT ASSESSMENT: PROMISING EARLY SIGNALS, BUT NOT YET READY TO SCALE</a:t>
            </a:r>
            <a:endParaRPr kumimoji="0" lang="en-US" sz="1700" b="0" i="0" u="none" strike="noStrike" kern="1200" cap="none" spc="0" normalizeH="0" baseline="0" noProof="0">
              <a:ln>
                <a:noFill/>
              </a:ln>
              <a:solidFill>
                <a:srgbClr val="000000"/>
              </a:solidFill>
              <a:effectLst/>
              <a:uLnTx/>
              <a:uFillTx/>
              <a:latin typeface="Arial"/>
              <a:ea typeface="+mn-ea"/>
              <a:cs typeface="+mn-cs"/>
            </a:endParaRPr>
          </a:p>
        </p:txBody>
      </p:sp>
      <p:sp>
        <p:nvSpPr>
          <p:cNvPr id="207" name="Shape 3"/>
          <p:cNvSpPr/>
          <p:nvPr/>
        </p:nvSpPr>
        <p:spPr>
          <a:xfrm>
            <a:off x="777240" y="1810512"/>
            <a:ext cx="502560" cy="502560"/>
          </a:xfrm>
          <a:prstGeom prst="ellipse">
            <a:avLst/>
          </a:prstGeom>
          <a:solidFill>
            <a:srgbClr val="68B840"/>
          </a:solid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08" name="Text 4"/>
          <p:cNvSpPr/>
          <p:nvPr/>
        </p:nvSpPr>
        <p:spPr>
          <a:xfrm>
            <a:off x="914400" y="1938711"/>
            <a:ext cx="219240" cy="182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FFFFFF"/>
                </a:solidFill>
                <a:effectLst/>
                <a:uLnTx/>
                <a:uFillTx/>
                <a:latin typeface="Arial"/>
                <a:ea typeface="+mn-ea"/>
                <a:cs typeface="+mn-cs"/>
              </a:rPr>
              <a:t>1</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09" name="Text 5"/>
          <p:cNvSpPr/>
          <p:nvPr/>
        </p:nvSpPr>
        <p:spPr>
          <a:xfrm>
            <a:off x="1508760" y="1783171"/>
            <a:ext cx="21484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68B840"/>
                </a:solidFill>
                <a:effectLst/>
                <a:uLnTx/>
                <a:uFillTx/>
                <a:latin typeface="Arial"/>
                <a:ea typeface="+mn-ea"/>
                <a:cs typeface="+mn-cs"/>
              </a:rPr>
              <a:t>Measure validity</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0" name="Text 6"/>
          <p:cNvSpPr/>
          <p:nvPr/>
        </p:nvSpPr>
        <p:spPr>
          <a:xfrm>
            <a:off x="3657600" y="1764701"/>
            <a:ext cx="736056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a:ln>
                  <a:noFill/>
                </a:ln>
                <a:solidFill>
                  <a:srgbClr val="26323C"/>
                </a:solidFill>
                <a:effectLst/>
                <a:uLnTx/>
                <a:uFillTx/>
                <a:latin typeface="Arial"/>
                <a:ea typeface="+mn-ea"/>
                <a:cs typeface="+mn-cs"/>
              </a:rPr>
              <a:t>Implement brief accuracy, usefulness, and contextual-validity ratings.</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1" name="Shape 7"/>
          <p:cNvSpPr/>
          <p:nvPr/>
        </p:nvSpPr>
        <p:spPr>
          <a:xfrm>
            <a:off x="777240" y="2523744"/>
            <a:ext cx="502560" cy="502560"/>
          </a:xfrm>
          <a:prstGeom prst="ellipse">
            <a:avLst/>
          </a:prstGeom>
          <a:solidFill>
            <a:srgbClr val="68B840"/>
          </a:solid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12" name="Text 8"/>
          <p:cNvSpPr/>
          <p:nvPr/>
        </p:nvSpPr>
        <p:spPr>
          <a:xfrm>
            <a:off x="914400" y="2651943"/>
            <a:ext cx="219240" cy="182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FFFFFF"/>
                </a:solidFill>
                <a:effectLst/>
                <a:uLnTx/>
                <a:uFillTx/>
                <a:latin typeface="Arial"/>
                <a:ea typeface="+mn-ea"/>
                <a:cs typeface="+mn-cs"/>
              </a:rPr>
              <a:t>2</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3" name="Text 9"/>
          <p:cNvSpPr/>
          <p:nvPr/>
        </p:nvSpPr>
        <p:spPr>
          <a:xfrm>
            <a:off x="1508760" y="2496403"/>
            <a:ext cx="21484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68B840"/>
                </a:solidFill>
                <a:effectLst/>
                <a:uLnTx/>
                <a:uFillTx/>
                <a:latin typeface="Arial"/>
                <a:ea typeface="+mn-ea"/>
                <a:cs typeface="+mn-cs"/>
              </a:rPr>
              <a:t>Normalize adoption</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4" name="Text 10"/>
          <p:cNvSpPr/>
          <p:nvPr/>
        </p:nvSpPr>
        <p:spPr>
          <a:xfrm>
            <a:off x="3657600" y="2477933"/>
            <a:ext cx="736056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a:ln>
                  <a:noFill/>
                </a:ln>
                <a:solidFill>
                  <a:srgbClr val="26323C"/>
                </a:solidFill>
                <a:effectLst/>
                <a:uLnTx/>
                <a:uFillTx/>
                <a:latin typeface="Arial"/>
                <a:ea typeface="+mn-ea"/>
                <a:cs typeface="+mn-cs"/>
              </a:rPr>
              <a:t>Use eligible encounters and expected preceptors as denominators.</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5" name="Shape 11"/>
          <p:cNvSpPr/>
          <p:nvPr/>
        </p:nvSpPr>
        <p:spPr>
          <a:xfrm>
            <a:off x="777240" y="3236976"/>
            <a:ext cx="502560" cy="502560"/>
          </a:xfrm>
          <a:prstGeom prst="ellipse">
            <a:avLst/>
          </a:prstGeom>
          <a:solidFill>
            <a:srgbClr val="34504B"/>
          </a:solid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6" name="Text 12"/>
          <p:cNvSpPr/>
          <p:nvPr/>
        </p:nvSpPr>
        <p:spPr>
          <a:xfrm>
            <a:off x="914400" y="3365175"/>
            <a:ext cx="219240" cy="182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FFFFFF"/>
                </a:solidFill>
                <a:effectLst/>
                <a:uLnTx/>
                <a:uFillTx/>
                <a:latin typeface="Arial"/>
                <a:ea typeface="+mn-ea"/>
                <a:cs typeface="+mn-cs"/>
              </a:rPr>
              <a:t>3</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7" name="Text 13"/>
          <p:cNvSpPr/>
          <p:nvPr/>
        </p:nvSpPr>
        <p:spPr>
          <a:xfrm>
            <a:off x="1508760" y="3209635"/>
            <a:ext cx="21484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34504B"/>
                </a:solidFill>
                <a:effectLst/>
                <a:uLnTx/>
                <a:uFillTx/>
                <a:latin typeface="Arial"/>
                <a:ea typeface="+mn-ea"/>
                <a:cs typeface="+mn-cs"/>
              </a:rPr>
              <a:t>Strengthen the dataset</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8" name="Text 14"/>
          <p:cNvSpPr/>
          <p:nvPr/>
        </p:nvSpPr>
        <p:spPr>
          <a:xfrm>
            <a:off x="3657600" y="3191165"/>
            <a:ext cx="736056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a:ln>
                  <a:noFill/>
                </a:ln>
                <a:solidFill>
                  <a:srgbClr val="26323C"/>
                </a:solidFill>
                <a:effectLst/>
                <a:uLnTx/>
                <a:uFillTx/>
                <a:latin typeface="Arial"/>
                <a:ea typeface="+mn-ea"/>
                <a:cs typeface="+mn-cs"/>
              </a:rPr>
              <a:t>Improve storage, extractability, longitudinal organization, and rated-output capture.</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19" name="Shape 15"/>
          <p:cNvSpPr/>
          <p:nvPr/>
        </p:nvSpPr>
        <p:spPr>
          <a:xfrm>
            <a:off x="777240" y="3950208"/>
            <a:ext cx="502560" cy="502560"/>
          </a:xfrm>
          <a:prstGeom prst="ellipse">
            <a:avLst/>
          </a:prstGeom>
          <a:solidFill>
            <a:srgbClr val="34504B"/>
          </a:solid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0" name="Text 16"/>
          <p:cNvSpPr/>
          <p:nvPr/>
        </p:nvSpPr>
        <p:spPr>
          <a:xfrm>
            <a:off x="914400" y="4078407"/>
            <a:ext cx="219240" cy="182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FFFFFF"/>
                </a:solidFill>
                <a:effectLst/>
                <a:uLnTx/>
                <a:uFillTx/>
                <a:latin typeface="Arial"/>
                <a:ea typeface="+mn-ea"/>
                <a:cs typeface="+mn-cs"/>
              </a:rPr>
              <a:t>4</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21" name="Text 17"/>
          <p:cNvSpPr/>
          <p:nvPr/>
        </p:nvSpPr>
        <p:spPr>
          <a:xfrm>
            <a:off x="1508760" y="3922867"/>
            <a:ext cx="21484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34504B"/>
                </a:solidFill>
                <a:effectLst/>
                <a:uLnTx/>
                <a:uFillTx/>
                <a:latin typeface="Arial"/>
                <a:ea typeface="+mn-ea"/>
                <a:cs typeface="+mn-cs"/>
              </a:rPr>
              <a:t>Test equity safeguards</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22" name="Text 18"/>
          <p:cNvSpPr/>
          <p:nvPr/>
        </p:nvSpPr>
        <p:spPr>
          <a:xfrm>
            <a:off x="3657600" y="3904397"/>
            <a:ext cx="736056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dirty="0">
                <a:ln>
                  <a:noFill/>
                </a:ln>
                <a:solidFill>
                  <a:srgbClr val="26323C"/>
                </a:solidFill>
                <a:effectLst/>
                <a:uLnTx/>
                <a:uFillTx/>
                <a:latin typeface="Arial"/>
                <a:ea typeface="+mn-ea"/>
                <a:cs typeface="+mn-cs"/>
              </a:rPr>
              <a:t>Monitor linguistic fairness and distinguish transcript limitations from absent teaching: improving.</a:t>
            </a:r>
          </a:p>
        </p:txBody>
      </p:sp>
      <p:sp>
        <p:nvSpPr>
          <p:cNvPr id="223" name="Shape 19"/>
          <p:cNvSpPr/>
          <p:nvPr/>
        </p:nvSpPr>
        <p:spPr>
          <a:xfrm>
            <a:off x="777240" y="4663440"/>
            <a:ext cx="502560" cy="502560"/>
          </a:xfrm>
          <a:prstGeom prst="ellipse">
            <a:avLst/>
          </a:prstGeom>
          <a:solidFill>
            <a:srgbClr val="34504B"/>
          </a:solidFill>
          <a:ln w="127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4" name="Text 20"/>
          <p:cNvSpPr/>
          <p:nvPr/>
        </p:nvSpPr>
        <p:spPr>
          <a:xfrm>
            <a:off x="914400" y="4791639"/>
            <a:ext cx="219240" cy="182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FFFFFF"/>
                </a:solidFill>
                <a:effectLst/>
                <a:uLnTx/>
                <a:uFillTx/>
                <a:latin typeface="Arial"/>
                <a:ea typeface="+mn-ea"/>
                <a:cs typeface="+mn-cs"/>
              </a:rPr>
              <a:t>5</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25" name="Text 21"/>
          <p:cNvSpPr/>
          <p:nvPr/>
        </p:nvSpPr>
        <p:spPr>
          <a:xfrm>
            <a:off x="1508760" y="4636099"/>
            <a:ext cx="21484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1" i="0" u="none" strike="noStrike" kern="1200" cap="none" spc="0" normalizeH="0" baseline="0" noProof="0">
                <a:ln>
                  <a:noFill/>
                </a:ln>
                <a:solidFill>
                  <a:srgbClr val="34504B"/>
                </a:solidFill>
                <a:effectLst/>
                <a:uLnTx/>
                <a:uFillTx/>
                <a:latin typeface="Arial"/>
                <a:ea typeface="+mn-ea"/>
                <a:cs typeface="+mn-cs"/>
              </a:rPr>
              <a:t>Define readiness</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26" name="Text 22"/>
          <p:cNvSpPr/>
          <p:nvPr/>
        </p:nvSpPr>
        <p:spPr>
          <a:xfrm>
            <a:off x="3657600" y="4617629"/>
            <a:ext cx="736056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kumimoji="0" lang="en-US" sz="1600" b="0" i="0" u="none" strike="noStrike" kern="1200" cap="none" spc="0" normalizeH="0" baseline="0" noProof="0">
                <a:ln>
                  <a:noFill/>
                </a:ln>
                <a:solidFill>
                  <a:srgbClr val="26323C"/>
                </a:solidFill>
                <a:effectLst/>
                <a:uLnTx/>
                <a:uFillTx/>
                <a:latin typeface="Arial"/>
                <a:ea typeface="+mn-ea"/>
                <a:cs typeface="+mn-cs"/>
              </a:rPr>
              <a:t>Set explicit criteria for reliability, value, workflow fit, and expansion.</a:t>
            </a: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27" name="Shape 23"/>
          <p:cNvSpPr/>
          <p:nvPr/>
        </p:nvSpPr>
        <p:spPr>
          <a:xfrm>
            <a:off x="777240" y="5334000"/>
            <a:ext cx="10560960" cy="1138187"/>
          </a:xfrm>
          <a:prstGeom prst="roundRect">
            <a:avLst>
              <a:gd name="adj" fmla="val 9524"/>
            </a:avLst>
          </a:prstGeom>
          <a:solidFill>
            <a:srgbClr val="FFF7EE"/>
          </a:solidFill>
          <a:ln w="12700">
            <a:solidFill>
              <a:srgbClr val="D8C4A5"/>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Arial"/>
              </a:rPr>
              <a:t>Early read: survey data suggests the program is achieving one project aim — residents report an enhanced CLE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Arial"/>
              </a:rPr>
              <a:t>Faculty views are more mixed, mainly due to time constraints on reviewing feedback and resident output; improving as workflows streamline and shortages resolve.</a:t>
            </a:r>
          </a:p>
        </p:txBody>
      </p:sp>
      <p:sp>
        <p:nvSpPr>
          <p:cNvPr id="229" name="PlaceHolder 1"/>
          <p:cNvSpPr>
            <a:spLocks noGrp="1"/>
          </p:cNvSpPr>
          <p:nvPr>
            <p:ph type="sldNum" idx="14"/>
          </p:nvPr>
        </p:nvSpPr>
        <p:spPr>
          <a:xfrm>
            <a:off x="11109960" y="6647760"/>
            <a:ext cx="319680" cy="109440"/>
          </a:xfrm>
          <a:prstGeom prst="rect">
            <a:avLst/>
          </a:prstGeom>
          <a:noFill/>
          <a:ln w="0">
            <a:noFill/>
          </a:ln>
        </p:spPr>
        <p:txBody>
          <a:bodyPr lIns="90000" tIns="45000" rIns="90000" bIns="45000" anchor="t">
            <a:noAutofit/>
          </a:bodyPr>
          <a:lstStyle>
            <a:lvl1pPr indent="0" algn="r" defTabSz="914400">
              <a:lnSpc>
                <a:spcPct val="100000"/>
              </a:lnSpc>
              <a:buNone/>
              <a:defRPr lang="en-US" sz="650" b="0" u="none" strike="noStrike">
                <a:solidFill>
                  <a:srgbClr val="666666"/>
                </a:solidFill>
                <a:effectLst/>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51D856E-4342-4764-A10D-188AD7DC9038}" type="slidenum">
              <a:rPr kumimoji="0" lang="en-US" sz="650" b="0" i="0" u="none" strike="noStrike" kern="1200" cap="none" spc="0" normalizeH="0" baseline="0" noProof="0">
                <a:ln>
                  <a:noFill/>
                </a:ln>
                <a:solidFill>
                  <a:srgbClr val="666666"/>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650" b="0" i="0" u="none" strike="noStrike" kern="1200" cap="none" spc="0" normalizeH="0" baseline="0" noProof="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699465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Cleveland Clinic </a:t>
            </a:r>
            <a:br>
              <a:rPr lang="en-US" sz="3200" dirty="0">
                <a:solidFill>
                  <a:srgbClr val="92D050"/>
                </a:solidFill>
              </a:rPr>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5210568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081748" y="1420999"/>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dirty="0">
                <a:solidFill>
                  <a:prstClr val="white"/>
                </a:solidFill>
                <a:latin typeface="Calibri" panose="020F0502020204030204" pitchFamily="34" charset="0"/>
              </a:rPr>
              <a:t>Introduction: Background &amp; Context</a:t>
            </a:r>
          </a:p>
        </p:txBody>
      </p:sp>
      <p:sp>
        <p:nvSpPr>
          <p:cNvPr id="8" name="Text Box 1283">
            <a:extLst>
              <a:ext uri="{FF2B5EF4-FFF2-40B4-BE49-F238E27FC236}">
                <a16:creationId xmlns:a16="http://schemas.microsoft.com/office/drawing/2014/main" id="{F33BE723-738F-010C-3E45-EAFCB4679463}"/>
              </a:ext>
            </a:extLst>
          </p:cNvPr>
          <p:cNvSpPr txBox="1">
            <a:spLocks noChangeArrowheads="1"/>
          </p:cNvSpPr>
          <p:nvPr/>
        </p:nvSpPr>
        <p:spPr bwMode="auto">
          <a:xfrm>
            <a:off x="1376062" y="1907691"/>
            <a:ext cx="8833757" cy="1477328"/>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25028" indent="-135017" defTabSz="740718" eaLnBrk="0" fontAlgn="base" hangingPunct="0">
              <a:spcBef>
                <a:spcPct val="50000"/>
              </a:spcBef>
              <a:spcAft>
                <a:spcPct val="0"/>
              </a:spcAft>
            </a:pPr>
            <a:r>
              <a:rPr lang="en-US" altLang="en-US" sz="1800" dirty="0">
                <a:solidFill>
                  <a:prstClr val="black"/>
                </a:solidFill>
                <a:latin typeface="Calibri" panose="020F0502020204030204" pitchFamily="34" charset="0"/>
              </a:rPr>
              <a:t>Cleveland Clinic Akron General(CCAG) Internal Medicine[IM] residents have less exposure to leading code blue events and lack confidence in leading resuscitations</a:t>
            </a:r>
          </a:p>
          <a:p>
            <a:pPr marL="225028" indent="-135017" defTabSz="740718" eaLnBrk="0" fontAlgn="base" hangingPunct="0">
              <a:spcBef>
                <a:spcPct val="50000"/>
              </a:spcBef>
              <a:spcAft>
                <a:spcPct val="0"/>
              </a:spcAft>
            </a:pPr>
            <a:r>
              <a:rPr lang="en-US" altLang="en-US" sz="1800" dirty="0">
                <a:solidFill>
                  <a:prstClr val="black"/>
                </a:solidFill>
                <a:latin typeface="Calibri" panose="020F0502020204030204" pitchFamily="34" charset="0"/>
              </a:rPr>
              <a:t>Simulation training improves confidence and skills</a:t>
            </a:r>
          </a:p>
          <a:p>
            <a:pPr marL="225028" indent="-135017" defTabSz="740718" eaLnBrk="0" fontAlgn="base" hangingPunct="0">
              <a:spcBef>
                <a:spcPct val="50000"/>
              </a:spcBef>
              <a:spcAft>
                <a:spcPct val="0"/>
              </a:spcAft>
            </a:pPr>
            <a:r>
              <a:rPr lang="en-US" altLang="en-US" sz="1800" dirty="0">
                <a:solidFill>
                  <a:prstClr val="black"/>
                </a:solidFill>
                <a:latin typeface="Calibri" panose="020F0502020204030204" pitchFamily="34" charset="0"/>
              </a:rPr>
              <a:t>Simulation also helps identify and prevent latent safety threats[LST]</a:t>
            </a: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dirty="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4945" y="193203"/>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3">
            <a:extLst>
              <a:ext uri="{FF2B5EF4-FFF2-40B4-BE49-F238E27FC236}">
                <a16:creationId xmlns:a16="http://schemas.microsoft.com/office/drawing/2014/main" id="{FA9B61E1-4CD2-D5EA-9E3C-80D6F9082936}"/>
              </a:ext>
            </a:extLst>
          </p:cNvPr>
          <p:cNvSpPr txBox="1">
            <a:spLocks noChangeArrowheads="1"/>
          </p:cNvSpPr>
          <p:nvPr/>
        </p:nvSpPr>
        <p:spPr bwMode="auto">
          <a:xfrm>
            <a:off x="1149373" y="3652111"/>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dirty="0">
                <a:solidFill>
                  <a:prstClr val="white"/>
                </a:solidFill>
                <a:latin typeface="Calibri" panose="020F0502020204030204" pitchFamily="34" charset="0"/>
              </a:rPr>
              <a:t>Aims/Objectives/Alignment </a:t>
            </a:r>
          </a:p>
        </p:txBody>
      </p:sp>
      <p:sp>
        <p:nvSpPr>
          <p:cNvPr id="7" name="Text Box 1283">
            <a:extLst>
              <a:ext uri="{FF2B5EF4-FFF2-40B4-BE49-F238E27FC236}">
                <a16:creationId xmlns:a16="http://schemas.microsoft.com/office/drawing/2014/main" id="{97FCBF8F-AFF5-3AA0-E389-564C93D0DC8B}"/>
              </a:ext>
            </a:extLst>
          </p:cNvPr>
          <p:cNvSpPr txBox="1">
            <a:spLocks noChangeArrowheads="1"/>
          </p:cNvSpPr>
          <p:nvPr/>
        </p:nvSpPr>
        <p:spPr bwMode="auto">
          <a:xfrm>
            <a:off x="1408844" y="4138803"/>
            <a:ext cx="8833757" cy="1892826"/>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90011" defTabSz="740718" eaLnBrk="0" fontAlgn="base" hangingPunct="0">
              <a:spcBef>
                <a:spcPct val="50000"/>
              </a:spcBef>
              <a:spcAft>
                <a:spcPct val="0"/>
              </a:spcAft>
              <a:buNone/>
              <a:defRPr/>
            </a:pPr>
            <a:r>
              <a:rPr lang="en-US" altLang="en-US" sz="1800" dirty="0">
                <a:solidFill>
                  <a:prstClr val="black"/>
                </a:solidFill>
                <a:latin typeface="Calibri" pitchFamily="34" charset="0"/>
              </a:rPr>
              <a:t>1. To increase comfort levels among IM residents at CCAG involved in code blue events.</a:t>
            </a:r>
          </a:p>
          <a:p>
            <a:pPr marL="90011" defTabSz="740718" eaLnBrk="0" fontAlgn="base" hangingPunct="0">
              <a:spcBef>
                <a:spcPct val="50000"/>
              </a:spcBef>
              <a:spcAft>
                <a:spcPct val="0"/>
              </a:spcAft>
              <a:buNone/>
              <a:defRPr/>
            </a:pPr>
            <a:r>
              <a:rPr lang="en-US" altLang="en-US" sz="1800" dirty="0">
                <a:solidFill>
                  <a:prstClr val="black"/>
                </a:solidFill>
                <a:latin typeface="Calibri" pitchFamily="34" charset="0"/>
              </a:rPr>
              <a:t>2. To increase the medical knowledge of CCAG IM residents in the management of code blue scenarios.</a:t>
            </a:r>
          </a:p>
          <a:p>
            <a:pPr marL="90011" defTabSz="740718" eaLnBrk="0" fontAlgn="base" hangingPunct="0">
              <a:spcBef>
                <a:spcPct val="50000"/>
              </a:spcBef>
              <a:spcAft>
                <a:spcPct val="0"/>
              </a:spcAft>
              <a:buNone/>
              <a:defRPr/>
            </a:pPr>
            <a:r>
              <a:rPr lang="en-US" altLang="en-US" sz="1800" dirty="0">
                <a:solidFill>
                  <a:prstClr val="black"/>
                </a:solidFill>
                <a:latin typeface="Calibri" pitchFamily="34" charset="0"/>
              </a:rPr>
              <a:t>3. To identify and decrease LST events in IM inpatient floors.</a:t>
            </a:r>
          </a:p>
          <a:p>
            <a:pPr marL="90011" defTabSz="740718" eaLnBrk="0" fontAlgn="base" hangingPunct="0">
              <a:spcBef>
                <a:spcPct val="50000"/>
              </a:spcBef>
              <a:spcAft>
                <a:spcPct val="0"/>
              </a:spcAft>
              <a:buNone/>
              <a:defRPr/>
            </a:pPr>
            <a:r>
              <a:rPr lang="en-US" altLang="en-US" sz="1800" dirty="0">
                <a:solidFill>
                  <a:prstClr val="black"/>
                </a:solidFill>
                <a:latin typeface="Calibri" pitchFamily="34" charset="0"/>
              </a:rPr>
              <a:t>4. To improve the safety events reporting process in the IM department at CCAG.</a:t>
            </a:r>
          </a:p>
        </p:txBody>
      </p:sp>
      <p:pic>
        <p:nvPicPr>
          <p:cNvPr id="12" name="Picture 2">
            <a:extLst>
              <a:ext uri="{FF2B5EF4-FFF2-40B4-BE49-F238E27FC236}">
                <a16:creationId xmlns:a16="http://schemas.microsoft.com/office/drawing/2014/main" id="{F6EA1178-01B4-E9D4-D672-9D0A163C47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6727" y="159508"/>
            <a:ext cx="1939225" cy="456526"/>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15">
            <a:extLst>
              <a:ext uri="{FF2B5EF4-FFF2-40B4-BE49-F238E27FC236}">
                <a16:creationId xmlns:a16="http://schemas.microsoft.com/office/drawing/2014/main" id="{4B23C47B-FE32-763B-138F-87F6B8A9F15B}"/>
              </a:ext>
            </a:extLst>
          </p:cNvPr>
          <p:cNvSpPr txBox="1">
            <a:spLocks noChangeArrowheads="1"/>
          </p:cNvSpPr>
          <p:nvPr/>
        </p:nvSpPr>
        <p:spPr bwMode="auto">
          <a:xfrm>
            <a:off x="3187880" y="182120"/>
            <a:ext cx="6077066" cy="830997"/>
          </a:xfrm>
          <a:prstGeom prst="rect">
            <a:avLst/>
          </a:prstGeom>
          <a:noFill/>
          <a:ln w="9525">
            <a:noFill/>
            <a:miter lim="800000"/>
            <a:headEnd/>
            <a:tailEnd/>
          </a:ln>
          <a:effectLst/>
        </p:spPr>
        <p:txBody>
          <a:bodyPr wrap="square" lIns="22860" tIns="11430" rIns="22860" bIns="11430" anchor="t">
            <a:spAutoFit/>
          </a:bodyPr>
          <a:lstStyle/>
          <a:p>
            <a:pPr algn="ctr" defTabSz="740718" eaLnBrk="0" fontAlgn="base" hangingPunct="0">
              <a:spcBef>
                <a:spcPct val="0"/>
              </a:spcBef>
              <a:spcAft>
                <a:spcPct val="0"/>
              </a:spcAft>
              <a:defRPr/>
            </a:pPr>
            <a:r>
              <a:rPr lang="en-US" sz="1375" b="1" dirty="0">
                <a:solidFill>
                  <a:prstClr val="black"/>
                </a:solidFill>
                <a:effectLst>
                  <a:outerShdw blurRad="38100" dist="38100" dir="2700000" algn="tl">
                    <a:srgbClr val="808080"/>
                  </a:outerShdw>
                </a:effectLst>
                <a:latin typeface="Calibri" pitchFamily="34" charset="0"/>
                <a:cs typeface="Calibri" pitchFamily="34" charset="0"/>
              </a:rPr>
              <a:t>Improving Code Blue Performance: Changes in Internal Medicine Resident Confidence and Safety Event Metrics After an Educational Algorithm</a:t>
            </a:r>
          </a:p>
          <a:p>
            <a:pPr algn="ctr" defTabSz="740718" eaLnBrk="0" fontAlgn="base" hangingPunct="0">
              <a:spcBef>
                <a:spcPct val="0"/>
              </a:spcBef>
              <a:spcAft>
                <a:spcPct val="0"/>
              </a:spcAft>
              <a:defRPr/>
            </a:pPr>
            <a:r>
              <a:rPr lang="en-US" sz="1250" dirty="0">
                <a:solidFill>
                  <a:prstClr val="black"/>
                </a:solidFill>
                <a:effectLst>
                  <a:outerShdw blurRad="38100" dist="38100" dir="2700000" algn="tl">
                    <a:srgbClr val="808080"/>
                  </a:outerShdw>
                </a:effectLst>
                <a:latin typeface="Calibri"/>
                <a:ea typeface="Calibri"/>
                <a:cs typeface="Calibri"/>
              </a:rPr>
              <a:t>Samuel Wiles, MD; Cheryl Goliath, PhD; Jeffrey Solomon, MD; Trisha Kick, RN, EMT-P; Annie Johnson, RN, </a:t>
            </a:r>
            <a:r>
              <a:rPr lang="en-US" sz="1250" dirty="0" err="1">
                <a:solidFill>
                  <a:prstClr val="black"/>
                </a:solidFill>
                <a:effectLst>
                  <a:outerShdw blurRad="38100" dist="38100" dir="2700000" algn="tl">
                    <a:srgbClr val="808080"/>
                  </a:outerShdw>
                </a:effectLst>
                <a:latin typeface="Calibri"/>
                <a:ea typeface="Calibri"/>
                <a:cs typeface="Calibri"/>
              </a:rPr>
              <a:t>MEDSURG-BC</a:t>
            </a:r>
            <a:r>
              <a:rPr lang="en-US" sz="1250" dirty="0">
                <a:solidFill>
                  <a:prstClr val="black"/>
                </a:solidFill>
                <a:effectLst>
                  <a:outerShdw blurRad="38100" dist="38100" dir="2700000" algn="tl">
                    <a:srgbClr val="808080"/>
                  </a:outerShdw>
                </a:effectLst>
                <a:latin typeface="Calibri"/>
                <a:ea typeface="Calibri"/>
                <a:cs typeface="Calibri"/>
              </a:rPr>
              <a:t>; Adina Brett-Morris, PhD; FNU Anamika, MD; Sakshi Dixit, MD</a:t>
            </a:r>
            <a:endParaRPr lang="en-US" sz="1250" dirty="0">
              <a:solidFill>
                <a:prstClr val="black"/>
              </a:solidFill>
              <a:effectLst>
                <a:outerShdw blurRad="38100" dist="38100" dir="2700000" algn="tl">
                  <a:srgbClr val="808080"/>
                </a:outerShdw>
              </a:effectLst>
              <a:latin typeface="Calibri" pitchFamily="34" charset="0"/>
              <a:ea typeface="Calibri"/>
              <a:cs typeface="Calibri" pitchFamily="34" charset="0"/>
            </a:endParaRPr>
          </a:p>
        </p:txBody>
      </p:sp>
    </p:spTree>
    <p:extLst>
      <p:ext uri="{BB962C8B-B14F-4D97-AF65-F5344CB8AC3E}">
        <p14:creationId xmlns:p14="http://schemas.microsoft.com/office/powerpoint/2010/main" val="1517751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F4383B93-CA44-E5E6-F610-1AB1A380E244}"/>
              </a:ext>
            </a:extLst>
          </p:cNvPr>
          <p:cNvSpPr txBox="1">
            <a:spLocks noChangeArrowheads="1"/>
          </p:cNvSpPr>
          <p:nvPr/>
        </p:nvSpPr>
        <p:spPr bwMode="auto">
          <a:xfrm>
            <a:off x="1399620" y="611112"/>
            <a:ext cx="8650760" cy="1323439"/>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24949" indent="-134938" defTabSz="740718" eaLnBrk="0" fontAlgn="base" hangingPunct="0">
              <a:spcBef>
                <a:spcPct val="0"/>
              </a:spcBef>
              <a:spcAft>
                <a:spcPct val="0"/>
              </a:spcAft>
              <a:defRPr/>
            </a:pPr>
            <a:r>
              <a:rPr lang="en-US" altLang="en-US" sz="1600" dirty="0">
                <a:solidFill>
                  <a:prstClr val="black"/>
                </a:solidFill>
                <a:latin typeface="+mn-lt"/>
              </a:rPr>
              <a:t>Comparing pre and post confidence levels (Figure 1) and medical knowledge assessment scores (Figure 2).</a:t>
            </a:r>
            <a:endParaRPr lang="en-US" sz="1600" dirty="0">
              <a:solidFill>
                <a:prstClr val="black"/>
              </a:solidFill>
              <a:latin typeface="+mn-lt"/>
            </a:endParaRPr>
          </a:p>
          <a:p>
            <a:pPr marL="224949" indent="-134938" defTabSz="740718" eaLnBrk="0" fontAlgn="base" hangingPunct="0">
              <a:spcBef>
                <a:spcPct val="0"/>
              </a:spcBef>
              <a:spcAft>
                <a:spcPct val="0"/>
              </a:spcAft>
              <a:defRPr/>
            </a:pPr>
            <a:r>
              <a:rPr lang="en-US" altLang="en-US" sz="1600" dirty="0">
                <a:solidFill>
                  <a:prstClr val="black"/>
                </a:solidFill>
                <a:latin typeface="+mn-lt"/>
                <a:ea typeface="Calibri"/>
                <a:cs typeface="Calibri"/>
              </a:rPr>
              <a:t>In situ simulation used the ACLS algorithm, and Get with the Guideline’s QI Improvement metrics</a:t>
            </a:r>
          </a:p>
          <a:p>
            <a:pPr marL="224949" indent="-134938" defTabSz="740718" eaLnBrk="0" fontAlgn="base" hangingPunct="0">
              <a:spcBef>
                <a:spcPct val="0"/>
              </a:spcBef>
              <a:spcAft>
                <a:spcPct val="0"/>
              </a:spcAft>
              <a:defRPr/>
            </a:pPr>
            <a:r>
              <a:rPr lang="en-US" altLang="en-US" sz="1600" dirty="0">
                <a:solidFill>
                  <a:prstClr val="black"/>
                </a:solidFill>
                <a:latin typeface="+mn-lt"/>
              </a:rPr>
              <a:t>Comparing LST reported in SERS 9 months pre-intervention vs intervention period</a:t>
            </a:r>
            <a:endParaRPr lang="en-US" altLang="en-US" sz="1600" dirty="0">
              <a:solidFill>
                <a:prstClr val="black"/>
              </a:solidFill>
              <a:latin typeface="+mn-lt"/>
              <a:ea typeface="Calibri" panose="020F0502020204030204" pitchFamily="34" charset="0"/>
              <a:cs typeface="Calibri" panose="020F0502020204030204" pitchFamily="34" charset="0"/>
            </a:endParaRPr>
          </a:p>
          <a:p>
            <a:pPr marL="180023" indent="-81756" defTabSz="740718" eaLnBrk="0" fontAlgn="base" hangingPunct="0">
              <a:spcBef>
                <a:spcPct val="0"/>
              </a:spcBef>
              <a:spcAft>
                <a:spcPct val="0"/>
              </a:spcAft>
              <a:tabLst>
                <a:tab pos="171896" algn="l"/>
              </a:tabLst>
              <a:defRPr/>
            </a:pPr>
            <a:r>
              <a:rPr lang="en-US" altLang="en-US" sz="1600" dirty="0">
                <a:solidFill>
                  <a:prstClr val="black"/>
                </a:solidFill>
                <a:latin typeface="+mn-lt"/>
              </a:rPr>
              <a:t> Confidence scores on a 5-point Likert scale- Paired t-test or Wilcoxon for data analysis using SPSS</a:t>
            </a:r>
            <a:endParaRPr lang="en-US" altLang="en-US" sz="1600" dirty="0">
              <a:solidFill>
                <a:prstClr val="black"/>
              </a:solidFill>
              <a:latin typeface="+mn-lt"/>
              <a:ea typeface="Calibri" panose="020F0502020204030204" pitchFamily="34" charset="0"/>
              <a:cs typeface="Calibri" panose="020F0502020204030204" pitchFamily="34" charset="0"/>
            </a:endParaRPr>
          </a:p>
        </p:txBody>
      </p:sp>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Measures</a:t>
            </a:r>
          </a:p>
        </p:txBody>
      </p:sp>
      <p:sp>
        <p:nvSpPr>
          <p:cNvPr id="7" name="TextBox 6">
            <a:extLst>
              <a:ext uri="{FF2B5EF4-FFF2-40B4-BE49-F238E27FC236}">
                <a16:creationId xmlns:a16="http://schemas.microsoft.com/office/drawing/2014/main" id="{81701528-F0E0-6118-19EA-36554EF9C31F}"/>
              </a:ext>
            </a:extLst>
          </p:cNvPr>
          <p:cNvSpPr txBox="1"/>
          <p:nvPr/>
        </p:nvSpPr>
        <p:spPr>
          <a:xfrm>
            <a:off x="1613882" y="6082438"/>
            <a:ext cx="2645891" cy="323165"/>
          </a:xfrm>
          <a:prstGeom prst="rect">
            <a:avLst/>
          </a:prstGeom>
          <a:noFill/>
        </p:spPr>
        <p:txBody>
          <a:bodyPr wrap="square" rtlCol="0">
            <a:spAutoFit/>
          </a:bodyPr>
          <a:lstStyle/>
          <a:p>
            <a:pPr defTabSz="228600" eaLnBrk="0" fontAlgn="base" hangingPunct="0">
              <a:spcBef>
                <a:spcPct val="0"/>
              </a:spcBef>
              <a:spcAft>
                <a:spcPct val="0"/>
              </a:spcAft>
            </a:pPr>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Figure 1. Pre-Survey Questions</a:t>
            </a:r>
          </a:p>
        </p:txBody>
      </p:sp>
      <p:sp>
        <p:nvSpPr>
          <p:cNvPr id="10" name="TextBox 9">
            <a:extLst>
              <a:ext uri="{FF2B5EF4-FFF2-40B4-BE49-F238E27FC236}">
                <a16:creationId xmlns:a16="http://schemas.microsoft.com/office/drawing/2014/main" id="{35EB4085-B7AA-A071-C533-14584D16A828}"/>
              </a:ext>
            </a:extLst>
          </p:cNvPr>
          <p:cNvSpPr txBox="1"/>
          <p:nvPr/>
        </p:nvSpPr>
        <p:spPr>
          <a:xfrm>
            <a:off x="5917805" y="6082439"/>
            <a:ext cx="3764233" cy="323165"/>
          </a:xfrm>
          <a:prstGeom prst="rect">
            <a:avLst/>
          </a:prstGeom>
          <a:noFill/>
        </p:spPr>
        <p:txBody>
          <a:bodyPr wrap="square" rtlCol="0">
            <a:spAutoFit/>
          </a:bodyPr>
          <a:lstStyle/>
          <a:p>
            <a:pPr defTabSz="228600" eaLnBrk="0" fontAlgn="base" hangingPunct="0">
              <a:spcBef>
                <a:spcPct val="0"/>
              </a:spcBef>
              <a:spcAft>
                <a:spcPct val="0"/>
              </a:spcAft>
            </a:pPr>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Figure 2. Medical Knowledge Questionnaire</a:t>
            </a:r>
          </a:p>
        </p:txBody>
      </p:sp>
      <p:sp>
        <p:nvSpPr>
          <p:cNvPr id="6" name="TextBox 5">
            <a:extLst>
              <a:ext uri="{FF2B5EF4-FFF2-40B4-BE49-F238E27FC236}">
                <a16:creationId xmlns:a16="http://schemas.microsoft.com/office/drawing/2014/main" id="{4D62A9B1-C42F-FC3B-E1E4-D34476792466}"/>
              </a:ext>
            </a:extLst>
          </p:cNvPr>
          <p:cNvSpPr txBox="1"/>
          <p:nvPr/>
        </p:nvSpPr>
        <p:spPr>
          <a:xfrm>
            <a:off x="787040" y="1989010"/>
            <a:ext cx="2645892" cy="4093428"/>
          </a:xfrm>
          <a:prstGeom prst="rect">
            <a:avLst/>
          </a:prstGeom>
          <a:noFill/>
        </p:spPr>
        <p:txBody>
          <a:bodyPr wrap="square" rtlCol="0">
            <a:spAutoFit/>
          </a:bodyPr>
          <a:lstStyle/>
          <a:p>
            <a:pPr defTabSz="228600" eaLnBrk="0" fontAlgn="base" hangingPunct="0">
              <a:spcBef>
                <a:spcPct val="0"/>
              </a:spcBef>
              <a:spcAft>
                <a:spcPct val="0"/>
              </a:spcAft>
            </a:pPr>
            <a:r>
              <a:rPr lang="en-US" sz="1000" b="1" dirty="0">
                <a:solidFill>
                  <a:prstClr val="black"/>
                </a:solidFill>
                <a:latin typeface="Times" panose="02020603050405020304"/>
              </a:rPr>
              <a:t>AIAMC Project Pre-survey Questions</a:t>
            </a:r>
          </a:p>
          <a:p>
            <a:pPr defTabSz="228600" eaLnBrk="0" fontAlgn="base" hangingPunct="0">
              <a:spcBef>
                <a:spcPct val="0"/>
              </a:spcBef>
              <a:spcAft>
                <a:spcPct val="0"/>
              </a:spcAft>
            </a:pPr>
            <a:r>
              <a:rPr lang="en-US" sz="1000" b="1" dirty="0">
                <a:solidFill>
                  <a:prstClr val="black"/>
                </a:solidFill>
                <a:latin typeface="Times" panose="02020603050405020304"/>
              </a:rPr>
              <a:t>Confidence scale:</a:t>
            </a:r>
            <a:br>
              <a:rPr lang="en-US" sz="1000" dirty="0">
                <a:solidFill>
                  <a:prstClr val="black"/>
                </a:solidFill>
                <a:latin typeface="Times" panose="02020603050405020304"/>
              </a:rPr>
            </a:br>
            <a:r>
              <a:rPr lang="en-US" sz="1000" dirty="0">
                <a:solidFill>
                  <a:prstClr val="black"/>
                </a:solidFill>
                <a:latin typeface="Times" panose="02020603050405020304"/>
              </a:rPr>
              <a:t>1 = Not at all confident | 2 = Slightly confident | 3 = Moderately confident | 4 = Very confident | 5 = Extremely confident</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Overall confidence in your ability to manage a cardiopulmonary arrest: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your ability to perform chest compressions: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your ability to manage an airway: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your ability to recognize and treat different arrhythmias: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your ability to administer emergency medications: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your ability to communicate clearly with your team during a code: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understanding your role during a code: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Confidence in the ability of the team to work together effectively: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Familiarity with the location of the crash cart: ___</a:t>
            </a:r>
          </a:p>
          <a:p>
            <a:pPr marL="185738" indent="-185738" defTabSz="228600" eaLnBrk="0" fontAlgn="base" hangingPunct="0">
              <a:spcBef>
                <a:spcPct val="0"/>
              </a:spcBef>
              <a:spcAft>
                <a:spcPct val="0"/>
              </a:spcAft>
              <a:buFont typeface="+mj-lt"/>
              <a:buAutoNum type="arabicPeriod"/>
            </a:pPr>
            <a:r>
              <a:rPr lang="en-US" sz="1000" dirty="0">
                <a:solidFill>
                  <a:prstClr val="black"/>
                </a:solidFill>
                <a:latin typeface="Times" panose="02020603050405020304"/>
              </a:rPr>
              <a:t>Familiarity with the supplies inside the crash cart: ___</a:t>
            </a:r>
          </a:p>
          <a:p>
            <a:pPr defTabSz="228600" eaLnBrk="0" fontAlgn="base" hangingPunct="0">
              <a:spcBef>
                <a:spcPct val="0"/>
              </a:spcBef>
              <a:spcAft>
                <a:spcPct val="0"/>
              </a:spcAft>
            </a:pPr>
            <a:endParaRPr lang="en-US" sz="1000" dirty="0">
              <a:solidFill>
                <a:prstClr val="black"/>
              </a:solidFill>
              <a:latin typeface="Times" panose="02020603050405020304"/>
            </a:endParaRPr>
          </a:p>
        </p:txBody>
      </p:sp>
      <p:sp>
        <p:nvSpPr>
          <p:cNvPr id="14" name="TextBox 13">
            <a:extLst>
              <a:ext uri="{FF2B5EF4-FFF2-40B4-BE49-F238E27FC236}">
                <a16:creationId xmlns:a16="http://schemas.microsoft.com/office/drawing/2014/main" id="{D87FBEAF-994E-4ABE-7031-18EB9E87293C}"/>
              </a:ext>
            </a:extLst>
          </p:cNvPr>
          <p:cNvSpPr txBox="1"/>
          <p:nvPr/>
        </p:nvSpPr>
        <p:spPr>
          <a:xfrm>
            <a:off x="5917805" y="2104255"/>
            <a:ext cx="5186207" cy="3939540"/>
          </a:xfrm>
          <a:prstGeom prst="rect">
            <a:avLst/>
          </a:prstGeom>
          <a:noFill/>
        </p:spPr>
        <p:txBody>
          <a:bodyPr wrap="square">
            <a:spAutoFit/>
          </a:bodyPr>
          <a:lstStyle/>
          <a:p>
            <a:pPr defTabSz="228600" eaLnBrk="0" fontAlgn="base" hangingPunct="0">
              <a:spcBef>
                <a:spcPct val="0"/>
              </a:spcBef>
              <a:spcAft>
                <a:spcPct val="0"/>
              </a:spcAft>
            </a:pPr>
            <a:r>
              <a:rPr lang="en-US" sz="1000" b="1" dirty="0">
                <a:solidFill>
                  <a:prstClr val="black"/>
                </a:solidFill>
                <a:latin typeface="Times" panose="02020603050405020304"/>
              </a:rPr>
              <a:t>AIAMC Code Blue Medical Knowledge Questionnaire</a:t>
            </a:r>
          </a:p>
          <a:p>
            <a:pPr defTabSz="228600" eaLnBrk="0" fontAlgn="base" hangingPunct="0">
              <a:spcBef>
                <a:spcPct val="0"/>
              </a:spcBef>
              <a:spcAft>
                <a:spcPct val="0"/>
              </a:spcAft>
            </a:pPr>
            <a:r>
              <a:rPr lang="en-US" sz="1000" dirty="0">
                <a:solidFill>
                  <a:prstClr val="black"/>
                </a:solidFill>
                <a:latin typeface="Times" panose="02020603050405020304"/>
              </a:rPr>
              <a:t>What is the first step when you find an unresponsive adult?</a:t>
            </a:r>
            <a:br>
              <a:rPr lang="en-US" sz="1000" dirty="0">
                <a:solidFill>
                  <a:prstClr val="black"/>
                </a:solidFill>
                <a:latin typeface="Times" panose="02020603050405020304"/>
              </a:rPr>
            </a:br>
            <a:r>
              <a:rPr lang="en-US" sz="1000" dirty="0">
                <a:solidFill>
                  <a:prstClr val="black"/>
                </a:solidFill>
                <a:latin typeface="Times" panose="02020603050405020304"/>
              </a:rPr>
              <a:t>A. Check for a pulse B. Start chest compressions C. Assess breathing and pulse D. Defibrillate</a:t>
            </a:r>
          </a:p>
          <a:p>
            <a:pPr defTabSz="228600" eaLnBrk="0" fontAlgn="base" hangingPunct="0">
              <a:spcBef>
                <a:spcPct val="0"/>
              </a:spcBef>
              <a:spcAft>
                <a:spcPct val="0"/>
              </a:spcAft>
            </a:pPr>
            <a:r>
              <a:rPr lang="en-US" sz="1000" dirty="0">
                <a:solidFill>
                  <a:prstClr val="black"/>
                </a:solidFill>
                <a:latin typeface="Times" panose="02020603050405020304"/>
              </a:rPr>
              <a:t>What is the correct chest compression rate for high-quality CPR?</a:t>
            </a:r>
            <a:br>
              <a:rPr lang="en-US" sz="1000" dirty="0">
                <a:solidFill>
                  <a:prstClr val="black"/>
                </a:solidFill>
                <a:latin typeface="Times" panose="02020603050405020304"/>
              </a:rPr>
            </a:br>
            <a:r>
              <a:rPr lang="en-US" sz="1000" dirty="0">
                <a:solidFill>
                  <a:prstClr val="black"/>
                </a:solidFill>
                <a:latin typeface="Times" panose="02020603050405020304"/>
              </a:rPr>
              <a:t>A. 80–100/min B. 100–120/min C. 120–150/min D. &gt;150/min</a:t>
            </a:r>
          </a:p>
          <a:p>
            <a:pPr defTabSz="228600" eaLnBrk="0" fontAlgn="base" hangingPunct="0">
              <a:spcBef>
                <a:spcPct val="0"/>
              </a:spcBef>
              <a:spcAft>
                <a:spcPct val="0"/>
              </a:spcAft>
            </a:pPr>
            <a:r>
              <a:rPr lang="en-US" sz="1000" dirty="0">
                <a:solidFill>
                  <a:prstClr val="black"/>
                </a:solidFill>
                <a:latin typeface="Times" panose="02020603050405020304"/>
              </a:rPr>
              <a:t>What is the recommended compression depth for an adult?</a:t>
            </a:r>
            <a:br>
              <a:rPr lang="en-US" sz="1000" dirty="0">
                <a:solidFill>
                  <a:prstClr val="black"/>
                </a:solidFill>
                <a:latin typeface="Times" panose="02020603050405020304"/>
              </a:rPr>
            </a:br>
            <a:r>
              <a:rPr lang="en-US" sz="1000" dirty="0">
                <a:solidFill>
                  <a:prstClr val="black"/>
                </a:solidFill>
                <a:latin typeface="Times" panose="02020603050405020304"/>
              </a:rPr>
              <a:t>A. 2–2.5 inches B. 1.5–2 inches C. At least 2 inches (5 cm) D. 2.5–3 inches</a:t>
            </a:r>
          </a:p>
          <a:p>
            <a:pPr defTabSz="228600" eaLnBrk="0" fontAlgn="base" hangingPunct="0">
              <a:spcBef>
                <a:spcPct val="0"/>
              </a:spcBef>
              <a:spcAft>
                <a:spcPct val="0"/>
              </a:spcAft>
            </a:pPr>
            <a:r>
              <a:rPr lang="en-US" sz="1000" dirty="0">
                <a:solidFill>
                  <a:prstClr val="black"/>
                </a:solidFill>
                <a:latin typeface="Times" panose="02020603050405020304"/>
              </a:rPr>
              <a:t>Which rhythm is shockable in cardiac arrest?</a:t>
            </a:r>
            <a:br>
              <a:rPr lang="en-US" sz="1000" dirty="0">
                <a:solidFill>
                  <a:prstClr val="black"/>
                </a:solidFill>
                <a:latin typeface="Times" panose="02020603050405020304"/>
              </a:rPr>
            </a:br>
            <a:r>
              <a:rPr lang="en-US" sz="1000" dirty="0">
                <a:solidFill>
                  <a:prstClr val="black"/>
                </a:solidFill>
                <a:latin typeface="Times" panose="02020603050405020304"/>
              </a:rPr>
              <a:t>A. Pulseless VT B. Asystole C. VF D. Torsades de pointes</a:t>
            </a:r>
          </a:p>
          <a:p>
            <a:pPr defTabSz="228600" eaLnBrk="0" fontAlgn="base" hangingPunct="0">
              <a:spcBef>
                <a:spcPct val="0"/>
              </a:spcBef>
              <a:spcAft>
                <a:spcPct val="0"/>
              </a:spcAft>
            </a:pPr>
            <a:r>
              <a:rPr lang="en-US" sz="1000" dirty="0">
                <a:solidFill>
                  <a:prstClr val="black"/>
                </a:solidFill>
                <a:latin typeface="Times" panose="02020603050405020304"/>
              </a:rPr>
              <a:t>What is the recommended dose of epinephrine during cardiac arrest?</a:t>
            </a:r>
            <a:br>
              <a:rPr lang="en-US" sz="1000" dirty="0">
                <a:solidFill>
                  <a:prstClr val="black"/>
                </a:solidFill>
                <a:latin typeface="Times" panose="02020603050405020304"/>
              </a:rPr>
            </a:br>
            <a:r>
              <a:rPr lang="en-US" sz="1000" dirty="0">
                <a:solidFill>
                  <a:prstClr val="black"/>
                </a:solidFill>
                <a:latin typeface="Times" panose="02020603050405020304"/>
              </a:rPr>
              <a:t>A. 1 mg every 1–2 minutes B. 1 mg every 3–5 minutes C. 3 mg every 3–5 minutes D. 5 mg every 5 minutes</a:t>
            </a:r>
          </a:p>
          <a:p>
            <a:pPr defTabSz="228600" eaLnBrk="0" fontAlgn="base" hangingPunct="0">
              <a:spcBef>
                <a:spcPct val="0"/>
              </a:spcBef>
              <a:spcAft>
                <a:spcPct val="0"/>
              </a:spcAft>
            </a:pPr>
            <a:r>
              <a:rPr lang="en-US" sz="1000" dirty="0">
                <a:solidFill>
                  <a:prstClr val="black"/>
                </a:solidFill>
                <a:latin typeface="Times" panose="02020603050405020304"/>
              </a:rPr>
              <a:t>After 2 minutes of CPR, what should be assessed during the next rhythm check?</a:t>
            </a:r>
            <a:br>
              <a:rPr lang="en-US" sz="1000" dirty="0">
                <a:solidFill>
                  <a:prstClr val="black"/>
                </a:solidFill>
                <a:latin typeface="Times" panose="02020603050405020304"/>
              </a:rPr>
            </a:br>
            <a:r>
              <a:rPr lang="en-US" sz="1000" dirty="0">
                <a:solidFill>
                  <a:prstClr val="black"/>
                </a:solidFill>
                <a:latin typeface="Times" panose="02020603050405020304"/>
              </a:rPr>
              <a:t>A. Spontaneous circulation B. A shockable rhythm C. Pulse D. Appropriate ventilation</a:t>
            </a:r>
          </a:p>
          <a:p>
            <a:pPr defTabSz="228600" eaLnBrk="0" fontAlgn="base" hangingPunct="0">
              <a:spcBef>
                <a:spcPct val="0"/>
              </a:spcBef>
              <a:spcAft>
                <a:spcPct val="0"/>
              </a:spcAft>
            </a:pPr>
            <a:r>
              <a:rPr lang="en-US" sz="1000" dirty="0">
                <a:solidFill>
                  <a:prstClr val="black"/>
                </a:solidFill>
                <a:latin typeface="Times" panose="02020603050405020304"/>
              </a:rPr>
              <a:t>A patient has a pulse but poor respiratory effort and is becoming increasingly confused. The next step is:</a:t>
            </a:r>
            <a:br>
              <a:rPr lang="en-US" sz="1000" dirty="0">
                <a:solidFill>
                  <a:prstClr val="black"/>
                </a:solidFill>
                <a:latin typeface="Times" panose="02020603050405020304"/>
              </a:rPr>
            </a:br>
            <a:r>
              <a:rPr lang="en-US" sz="1000" dirty="0">
                <a:solidFill>
                  <a:prstClr val="black"/>
                </a:solidFill>
                <a:latin typeface="Times" panose="02020603050405020304"/>
              </a:rPr>
              <a:t>A. Epinephrine B. Intubation C. Respiratory support D. Magnesium</a:t>
            </a:r>
          </a:p>
          <a:p>
            <a:pPr defTabSz="228600" eaLnBrk="0" fontAlgn="base" hangingPunct="0">
              <a:spcBef>
                <a:spcPct val="0"/>
              </a:spcBef>
              <a:spcAft>
                <a:spcPct val="0"/>
              </a:spcAft>
            </a:pPr>
            <a:r>
              <a:rPr lang="en-US" sz="1000" dirty="0">
                <a:solidFill>
                  <a:prstClr val="black"/>
                </a:solidFill>
                <a:latin typeface="Times" panose="02020603050405020304"/>
              </a:rPr>
              <a:t>Epinephrine helps in cardiac arrest by:</a:t>
            </a:r>
            <a:br>
              <a:rPr lang="en-US" sz="1000" dirty="0">
                <a:solidFill>
                  <a:prstClr val="black"/>
                </a:solidFill>
                <a:latin typeface="Times" panose="02020603050405020304"/>
              </a:rPr>
            </a:br>
            <a:r>
              <a:rPr lang="en-US" sz="1000" dirty="0">
                <a:solidFill>
                  <a:prstClr val="black"/>
                </a:solidFill>
                <a:latin typeface="Times" panose="02020603050405020304"/>
              </a:rPr>
              <a:t>A. Increasing cardiac contraction B. Increasing peripheral vasoconstriction C. Decreasing heart rate D. Sodium bicarbonate</a:t>
            </a:r>
          </a:p>
          <a:p>
            <a:pPr defTabSz="228600" eaLnBrk="0" fontAlgn="base" hangingPunct="0">
              <a:spcBef>
                <a:spcPct val="0"/>
              </a:spcBef>
              <a:spcAft>
                <a:spcPct val="0"/>
              </a:spcAft>
            </a:pPr>
            <a:r>
              <a:rPr lang="en-US" sz="1000" dirty="0">
                <a:solidFill>
                  <a:prstClr val="black"/>
                </a:solidFill>
                <a:latin typeface="Times" panose="02020603050405020304"/>
              </a:rPr>
              <a:t>Which of the following is an indication for synchronized cardioversion?</a:t>
            </a:r>
            <a:br>
              <a:rPr lang="en-US" sz="1000" dirty="0">
                <a:solidFill>
                  <a:prstClr val="black"/>
                </a:solidFill>
                <a:latin typeface="Times" panose="02020603050405020304"/>
              </a:rPr>
            </a:br>
            <a:r>
              <a:rPr lang="en-US" sz="1000" dirty="0">
                <a:solidFill>
                  <a:prstClr val="black"/>
                </a:solidFill>
                <a:latin typeface="Times" panose="02020603050405020304"/>
              </a:rPr>
              <a:t>A. Asystole B. Ventricular VF C. SVT D. PEA</a:t>
            </a:r>
          </a:p>
          <a:p>
            <a:pPr defTabSz="228600" eaLnBrk="0" fontAlgn="base" hangingPunct="0">
              <a:spcBef>
                <a:spcPct val="0"/>
              </a:spcBef>
              <a:spcAft>
                <a:spcPct val="0"/>
              </a:spcAft>
            </a:pPr>
            <a:r>
              <a:rPr lang="en-US" sz="1000" dirty="0">
                <a:solidFill>
                  <a:prstClr val="black"/>
                </a:solidFill>
                <a:latin typeface="Times" panose="02020603050405020304"/>
              </a:rPr>
              <a:t>The recommended starting dose for synchronized cardioversion of unstable SVT is:</a:t>
            </a:r>
            <a:br>
              <a:rPr lang="en-US" sz="1000" dirty="0">
                <a:solidFill>
                  <a:prstClr val="black"/>
                </a:solidFill>
                <a:latin typeface="Times" panose="02020603050405020304"/>
              </a:rPr>
            </a:br>
            <a:r>
              <a:rPr lang="en-US" sz="1000" dirty="0">
                <a:solidFill>
                  <a:prstClr val="black"/>
                </a:solidFill>
                <a:latin typeface="Times" panose="02020603050405020304"/>
              </a:rPr>
              <a:t>A. 20 J B. 50–100 J C. 100 J D. 200 J</a:t>
            </a:r>
          </a:p>
        </p:txBody>
      </p:sp>
    </p:spTree>
    <p:extLst>
      <p:ext uri="{BB962C8B-B14F-4D97-AF65-F5344CB8AC3E}">
        <p14:creationId xmlns:p14="http://schemas.microsoft.com/office/powerpoint/2010/main" val="1043663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9805130" y="6224136"/>
            <a:ext cx="992210" cy="315495"/>
          </a:xfrm>
          <a:prstGeom prst="rect">
            <a:avLst/>
          </a:prstGeom>
        </p:spPr>
      </p:pic>
      <p:sp>
        <p:nvSpPr>
          <p:cNvPr id="8" name="Text Box 1283">
            <a:extLst>
              <a:ext uri="{FF2B5EF4-FFF2-40B4-BE49-F238E27FC236}">
                <a16:creationId xmlns:a16="http://schemas.microsoft.com/office/drawing/2014/main" id="{A3B5A8AB-5CAD-7A0E-4AD6-78C713C66824}"/>
              </a:ext>
            </a:extLst>
          </p:cNvPr>
          <p:cNvSpPr txBox="1">
            <a:spLocks noChangeArrowheads="1"/>
          </p:cNvSpPr>
          <p:nvPr/>
        </p:nvSpPr>
        <p:spPr bwMode="auto">
          <a:xfrm>
            <a:off x="1568904" y="586190"/>
            <a:ext cx="9105344" cy="2123658"/>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24949" indent="-134938" defTabSz="740718" eaLnBrk="0" fontAlgn="base" hangingPunct="0">
              <a:spcBef>
                <a:spcPct val="0"/>
              </a:spcBef>
              <a:spcAft>
                <a:spcPct val="0"/>
              </a:spcAft>
              <a:defRPr/>
            </a:pPr>
            <a:r>
              <a:rPr lang="en-US"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Structured simulation-based mock training session from February 2026 to November 2026.</a:t>
            </a:r>
          </a:p>
          <a:p>
            <a:pPr marL="224949" indent="-134938" defTabSz="740718" eaLnBrk="0" fontAlgn="base" hangingPunct="0">
              <a:spcBef>
                <a:spcPct val="0"/>
              </a:spcBef>
              <a:spcAft>
                <a:spcPct val="0"/>
              </a:spcAft>
              <a:defRPr/>
            </a:pPr>
            <a:r>
              <a:rPr 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8 mock codes have been conducted so far. </a:t>
            </a:r>
          </a:p>
          <a:p>
            <a:pPr marL="224949" indent="-134938" defTabSz="740718" eaLnBrk="0" fontAlgn="base" hangingPunct="0">
              <a:spcBef>
                <a:spcPct val="0"/>
              </a:spcBef>
              <a:spcAft>
                <a:spcPct val="0"/>
              </a:spcAft>
              <a:defRPr/>
            </a:pPr>
            <a:r>
              <a:rPr lang="en-US"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5-8 residents per session, one assigned as a leader</a:t>
            </a:r>
          </a:p>
          <a:p>
            <a:pPr marL="224949" indent="-134938" defTabSz="740718" eaLnBrk="0" fontAlgn="base" hangingPunct="0">
              <a:spcBef>
                <a:spcPct val="0"/>
              </a:spcBef>
              <a:spcAft>
                <a:spcPct val="0"/>
              </a:spcAft>
              <a:defRPr/>
            </a:pPr>
            <a:r>
              <a:rPr lang="en-US"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One time 15-minure teaching lecture on algorithms was given(Figure 3)</a:t>
            </a:r>
          </a:p>
          <a:p>
            <a:pPr marL="224949" indent="-134938" defTabSz="740718" eaLnBrk="0" fontAlgn="base" hangingPunct="0">
              <a:spcBef>
                <a:spcPct val="0"/>
              </a:spcBef>
              <a:spcAft>
                <a:spcPct val="0"/>
              </a:spcAft>
              <a:defRPr/>
            </a:pPr>
            <a:r>
              <a:rPr lang="en-US"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Each code was attended by 2-4 residents(Figure 4)</a:t>
            </a:r>
          </a:p>
          <a:p>
            <a:pPr marL="224949" indent="-134938" defTabSz="740718" eaLnBrk="0" fontAlgn="base" hangingPunct="0">
              <a:spcBef>
                <a:spcPct val="0"/>
              </a:spcBef>
              <a:spcAft>
                <a:spcPct val="0"/>
              </a:spcAft>
              <a:defRPr/>
            </a:pPr>
            <a:r>
              <a:rPr lang="en-US"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Pre- and post surveys assessed resident’s confidence and medical knowledge</a:t>
            </a:r>
          </a:p>
          <a:p>
            <a:pPr marL="224949" indent="-134938" defTabSz="740718" eaLnBrk="0" fontAlgn="base" hangingPunct="0">
              <a:spcBef>
                <a:spcPct val="0"/>
              </a:spcBef>
              <a:spcAft>
                <a:spcPct val="0"/>
              </a:spcAft>
              <a:defRPr/>
            </a:pPr>
            <a:r>
              <a:rPr lang="en-US" altLang="en-US" sz="1650" dirty="0">
                <a:solidFill>
                  <a:prstClr val="black"/>
                </a:solidFill>
                <a:latin typeface="Calibri" panose="020F0502020204030204" pitchFamily="34" charset="0"/>
                <a:ea typeface="Calibri" panose="020F0502020204030204" pitchFamily="34" charset="0"/>
                <a:cs typeface="Calibri" panose="020F0502020204030204" pitchFamily="34" charset="0"/>
              </a:rPr>
              <a:t>This quality improvement project was approved by the Cleveland Clinic Simulation and Advance and skills Center</a:t>
            </a:r>
          </a:p>
        </p:txBody>
      </p:sp>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Interventions/Changes</a:t>
            </a:r>
          </a:p>
        </p:txBody>
      </p:sp>
      <p:pic>
        <p:nvPicPr>
          <p:cNvPr id="2" name="Content Placeholder 7">
            <a:extLst>
              <a:ext uri="{FF2B5EF4-FFF2-40B4-BE49-F238E27FC236}">
                <a16:creationId xmlns:a16="http://schemas.microsoft.com/office/drawing/2014/main" id="{F5C93D33-AE3A-8B46-DBAC-2A2EAEB72B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4441" y="2705103"/>
            <a:ext cx="2281248" cy="1711108"/>
          </a:xfrm>
          <a:prstGeom prst="rect">
            <a:avLst/>
          </a:prstGeom>
        </p:spPr>
      </p:pic>
      <p:pic>
        <p:nvPicPr>
          <p:cNvPr id="7" name="Picture 6">
            <a:extLst>
              <a:ext uri="{FF2B5EF4-FFF2-40B4-BE49-F238E27FC236}">
                <a16:creationId xmlns:a16="http://schemas.microsoft.com/office/drawing/2014/main" id="{CDCFB3D3-5DDF-B6D8-623A-9F24D8139796}"/>
              </a:ext>
            </a:extLst>
          </p:cNvPr>
          <p:cNvPicPr>
            <a:picLocks noChangeAspect="1"/>
          </p:cNvPicPr>
          <p:nvPr/>
        </p:nvPicPr>
        <p:blipFill>
          <a:blip r:embed="rId5"/>
          <a:stretch>
            <a:fillRect/>
          </a:stretch>
        </p:blipFill>
        <p:spPr>
          <a:xfrm>
            <a:off x="8161058" y="4448523"/>
            <a:ext cx="1768014" cy="1801320"/>
          </a:xfrm>
          <a:prstGeom prst="rect">
            <a:avLst/>
          </a:prstGeom>
        </p:spPr>
      </p:pic>
      <p:pic>
        <p:nvPicPr>
          <p:cNvPr id="10" name="Picture 9">
            <a:extLst>
              <a:ext uri="{FF2B5EF4-FFF2-40B4-BE49-F238E27FC236}">
                <a16:creationId xmlns:a16="http://schemas.microsoft.com/office/drawing/2014/main" id="{93667D27-A5DE-AC62-13E4-3A8EC7049421}"/>
              </a:ext>
            </a:extLst>
          </p:cNvPr>
          <p:cNvPicPr>
            <a:picLocks noChangeAspect="1"/>
          </p:cNvPicPr>
          <p:nvPr/>
        </p:nvPicPr>
        <p:blipFill>
          <a:blip r:embed="rId6"/>
          <a:stretch>
            <a:fillRect/>
          </a:stretch>
        </p:blipFill>
        <p:spPr>
          <a:xfrm>
            <a:off x="4759250" y="2705103"/>
            <a:ext cx="2673501" cy="3564668"/>
          </a:xfrm>
          <a:prstGeom prst="rect">
            <a:avLst/>
          </a:prstGeom>
        </p:spPr>
      </p:pic>
      <p:pic>
        <p:nvPicPr>
          <p:cNvPr id="9" name="Picture 8" descr="A diagram of a patient's life cycle&#10;&#10;AI-generated content may be incorrect.">
            <a:extLst>
              <a:ext uri="{FF2B5EF4-FFF2-40B4-BE49-F238E27FC236}">
                <a16:creationId xmlns:a16="http://schemas.microsoft.com/office/drawing/2014/main" id="{565C7E0F-B638-3756-BD1D-AF41BAE1F02A}"/>
              </a:ext>
            </a:extLst>
          </p:cNvPr>
          <p:cNvPicPr>
            <a:picLocks noChangeAspect="1"/>
          </p:cNvPicPr>
          <p:nvPr/>
        </p:nvPicPr>
        <p:blipFill>
          <a:blip r:embed="rId7"/>
          <a:stretch>
            <a:fillRect/>
          </a:stretch>
        </p:blipFill>
        <p:spPr>
          <a:xfrm>
            <a:off x="1568904" y="2745872"/>
            <a:ext cx="2687077" cy="3434570"/>
          </a:xfrm>
          <a:prstGeom prst="rect">
            <a:avLst/>
          </a:prstGeom>
        </p:spPr>
      </p:pic>
      <p:sp>
        <p:nvSpPr>
          <p:cNvPr id="11" name="TextBox 10">
            <a:extLst>
              <a:ext uri="{FF2B5EF4-FFF2-40B4-BE49-F238E27FC236}">
                <a16:creationId xmlns:a16="http://schemas.microsoft.com/office/drawing/2014/main" id="{46CC3B86-BCD4-A881-03DF-8E3CCD8092A2}"/>
              </a:ext>
            </a:extLst>
          </p:cNvPr>
          <p:cNvSpPr txBox="1"/>
          <p:nvPr/>
        </p:nvSpPr>
        <p:spPr>
          <a:xfrm>
            <a:off x="1527420" y="6219371"/>
            <a:ext cx="2918963" cy="323165"/>
          </a:xfrm>
          <a:prstGeom prst="rect">
            <a:avLst/>
          </a:prstGeom>
          <a:noFill/>
        </p:spPr>
        <p:txBody>
          <a:bodyPr wrap="square" rtlCol="0">
            <a:spAutoFit/>
          </a:bodyPr>
          <a:lstStyle/>
          <a:p>
            <a:pPr defTabSz="228600" eaLnBrk="0" fontAlgn="base" hangingPunct="0">
              <a:spcBef>
                <a:spcPct val="0"/>
              </a:spcBef>
              <a:spcAft>
                <a:spcPct val="0"/>
              </a:spcAft>
            </a:pPr>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Figure 3: Cardiac arrest algorithm</a:t>
            </a:r>
          </a:p>
        </p:txBody>
      </p:sp>
      <p:sp>
        <p:nvSpPr>
          <p:cNvPr id="13" name="TextBox 12">
            <a:extLst>
              <a:ext uri="{FF2B5EF4-FFF2-40B4-BE49-F238E27FC236}">
                <a16:creationId xmlns:a16="http://schemas.microsoft.com/office/drawing/2014/main" id="{4BD2653D-715C-9A4F-EC35-2BFF1E927362}"/>
              </a:ext>
            </a:extLst>
          </p:cNvPr>
          <p:cNvSpPr txBox="1"/>
          <p:nvPr/>
        </p:nvSpPr>
        <p:spPr>
          <a:xfrm>
            <a:off x="6813634" y="6334276"/>
            <a:ext cx="1863969" cy="323165"/>
          </a:xfrm>
          <a:prstGeom prst="rect">
            <a:avLst/>
          </a:prstGeom>
          <a:noFill/>
        </p:spPr>
        <p:txBody>
          <a:bodyPr wrap="square" rtlCol="0">
            <a:spAutoFit/>
          </a:bodyPr>
          <a:lstStyle/>
          <a:p>
            <a:pPr defTabSz="228600" eaLnBrk="0" fontAlgn="base" hangingPunct="0">
              <a:spcBef>
                <a:spcPct val="0"/>
              </a:spcBef>
              <a:spcAft>
                <a:spcPct val="0"/>
              </a:spcAft>
            </a:pPr>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Figure 4: Mock codes </a:t>
            </a:r>
          </a:p>
        </p:txBody>
      </p:sp>
    </p:spTree>
    <p:extLst>
      <p:ext uri="{BB962C8B-B14F-4D97-AF65-F5344CB8AC3E}">
        <p14:creationId xmlns:p14="http://schemas.microsoft.com/office/powerpoint/2010/main" val="734962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1784930" y="999000"/>
            <a:ext cx="8782486" cy="4302716"/>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Aft>
                <a:spcPct val="0"/>
              </a:spcAft>
            </a:pPr>
            <a:r>
              <a:rPr lang="en-US" sz="1800" b="1" dirty="0">
                <a:solidFill>
                  <a:prstClr val="black"/>
                </a:solidFill>
                <a:latin typeface="Calibri" panose="020F0502020204030204"/>
              </a:rPr>
              <a:t>Staffing and workload:</a:t>
            </a:r>
            <a:r>
              <a:rPr lang="en-US" sz="1800" dirty="0">
                <a:solidFill>
                  <a:prstClr val="black"/>
                </a:solidFill>
                <a:latin typeface="Calibri" panose="020F0502020204030204"/>
              </a:rPr>
              <a:t> Staff caring for real patients and unable to stepping away for a simulation.</a:t>
            </a:r>
          </a:p>
          <a:p>
            <a:pPr marL="114300" defTabSz="940594" eaLnBrk="0" fontAlgn="base" hangingPunct="0">
              <a:spcAft>
                <a:spcPct val="0"/>
              </a:spcAft>
            </a:pPr>
            <a:r>
              <a:rPr lang="en-US" sz="1800" b="1" dirty="0">
                <a:solidFill>
                  <a:prstClr val="black"/>
                </a:solidFill>
                <a:latin typeface="Calibri" panose="020F0502020204030204"/>
              </a:rPr>
              <a:t>Limited participation:</a:t>
            </a:r>
            <a:r>
              <a:rPr lang="en-US" sz="1800" dirty="0">
                <a:solidFill>
                  <a:prstClr val="black"/>
                </a:solidFill>
                <a:latin typeface="Calibri" panose="020F0502020204030204"/>
              </a:rPr>
              <a:t> Not all members of the interprofessional team may be available, including nurses, physicians, respiratory therapists, pharmacists, and support staff.</a:t>
            </a:r>
          </a:p>
          <a:p>
            <a:pPr marL="114300" defTabSz="940594" eaLnBrk="0" fontAlgn="base" hangingPunct="0">
              <a:spcAft>
                <a:spcPct val="0"/>
              </a:spcAft>
            </a:pPr>
            <a:r>
              <a:rPr lang="en-US" sz="1800" b="1" dirty="0">
                <a:solidFill>
                  <a:prstClr val="black"/>
                </a:solidFill>
                <a:latin typeface="Calibri" panose="020F0502020204030204"/>
              </a:rPr>
              <a:t>Scheduling:</a:t>
            </a:r>
            <a:r>
              <a:rPr lang="en-US" sz="1800" dirty="0">
                <a:solidFill>
                  <a:prstClr val="black"/>
                </a:solidFill>
                <a:latin typeface="Calibri" panose="020F0502020204030204"/>
              </a:rPr>
              <a:t> Finding a time that works across shifts, departments, and disciplines was challenging for the facilitators to meet the number of Codes per month.</a:t>
            </a:r>
          </a:p>
          <a:p>
            <a:pPr marL="114300" defTabSz="940594" eaLnBrk="0" fontAlgn="base" hangingPunct="0">
              <a:spcAft>
                <a:spcPct val="0"/>
              </a:spcAft>
            </a:pPr>
            <a:r>
              <a:rPr lang="en-US" sz="1800" b="1" dirty="0">
                <a:solidFill>
                  <a:prstClr val="black"/>
                </a:solidFill>
                <a:latin typeface="Calibri" panose="020F0502020204030204"/>
              </a:rPr>
              <a:t>Fear of judgment:</a:t>
            </a:r>
            <a:r>
              <a:rPr lang="en-US" sz="1800" dirty="0">
                <a:solidFill>
                  <a:prstClr val="black"/>
                </a:solidFill>
                <a:latin typeface="Calibri" panose="020F0502020204030204"/>
              </a:rPr>
              <a:t> Hard to get one of the residents in some cases to take the lead role in the Mock Code.</a:t>
            </a:r>
          </a:p>
          <a:p>
            <a:pPr marL="114300" defTabSz="940594" eaLnBrk="0" fontAlgn="base" hangingPunct="0">
              <a:spcAft>
                <a:spcPct val="0"/>
              </a:spcAft>
            </a:pPr>
            <a:r>
              <a:rPr lang="en-US" sz="1800" b="1" dirty="0">
                <a:solidFill>
                  <a:prstClr val="black"/>
                </a:solidFill>
                <a:latin typeface="Calibri" panose="020F0502020204030204"/>
              </a:rPr>
              <a:t>Unfamiliarity with the simulation:</a:t>
            </a:r>
            <a:r>
              <a:rPr lang="en-US" sz="1800" dirty="0">
                <a:solidFill>
                  <a:prstClr val="black"/>
                </a:solidFill>
                <a:latin typeface="Calibri" panose="020F0502020204030204"/>
              </a:rPr>
              <a:t> In the beginning the staff had difficulty treating a Mock Code as a learning exercise rather than a real emergency.</a:t>
            </a:r>
          </a:p>
          <a:p>
            <a:pPr marL="114300" defTabSz="940594" eaLnBrk="0" fontAlgn="base" hangingPunct="0">
              <a:spcAft>
                <a:spcPct val="0"/>
              </a:spcAft>
            </a:pPr>
            <a:r>
              <a:rPr lang="en-US" sz="1800" b="1" dirty="0">
                <a:solidFill>
                  <a:prstClr val="black"/>
                </a:solidFill>
                <a:latin typeface="Calibri" panose="020F0502020204030204"/>
              </a:rPr>
              <a:t>Technical problems:</a:t>
            </a:r>
            <a:r>
              <a:rPr lang="en-US" sz="1800" dirty="0">
                <a:solidFill>
                  <a:prstClr val="black"/>
                </a:solidFill>
                <a:latin typeface="Calibri" panose="020F0502020204030204"/>
              </a:rPr>
              <a:t> Issues with calling the Code Blue overhead.</a:t>
            </a:r>
          </a:p>
          <a:p>
            <a:pPr marL="114300" defTabSz="940594" eaLnBrk="0" fontAlgn="base" hangingPunct="0">
              <a:spcAft>
                <a:spcPct val="0"/>
              </a:spcAft>
            </a:pPr>
            <a:r>
              <a:rPr lang="en-US" sz="1800" b="1" dirty="0">
                <a:solidFill>
                  <a:prstClr val="black"/>
                </a:solidFill>
                <a:latin typeface="Calibri" panose="020F0502020204030204"/>
              </a:rPr>
              <a:t>Unexpected events:</a:t>
            </a:r>
            <a:r>
              <a:rPr lang="en-US" sz="1800" dirty="0">
                <a:solidFill>
                  <a:prstClr val="black"/>
                </a:solidFill>
                <a:latin typeface="Calibri" panose="020F0502020204030204"/>
              </a:rPr>
              <a:t> The patient phone was ringing during a Mock Code looking for the previous patient.</a:t>
            </a:r>
          </a:p>
          <a:p>
            <a:pPr marL="114300" defTabSz="940594" eaLnBrk="0" fontAlgn="base" hangingPunct="0">
              <a:spcBef>
                <a:spcPct val="0"/>
              </a:spcBef>
              <a:spcAft>
                <a:spcPct val="0"/>
              </a:spcAft>
              <a:buNone/>
              <a:defRPr/>
            </a:pPr>
            <a:endParaRPr lang="en-US" altLang="en-US" sz="1800" i="1" dirty="0">
              <a:solidFill>
                <a:srgbClr val="0033CC"/>
              </a:solidFill>
              <a:latin typeface="Calibri" panose="020F0502020204030204"/>
            </a:endParaRP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Barriers &amp; Strategies  </a:t>
            </a:r>
          </a:p>
        </p:txBody>
      </p:sp>
    </p:spTree>
    <p:extLst>
      <p:ext uri="{BB962C8B-B14F-4D97-AF65-F5344CB8AC3E}">
        <p14:creationId xmlns:p14="http://schemas.microsoft.com/office/powerpoint/2010/main" val="590770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0AAA-815A-CD46-6D8F-BE9CED76F72D}"/>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451C53DB-277E-BF8A-8C0E-6D3418AC467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8D3F6A9B-2F02-C4E9-B9F3-BE837D5468CD}"/>
              </a:ext>
            </a:extLst>
          </p:cNvPr>
          <p:cNvSpPr txBox="1">
            <a:spLocks noChangeArrowheads="1"/>
          </p:cNvSpPr>
          <p:nvPr/>
        </p:nvSpPr>
        <p:spPr bwMode="auto">
          <a:xfrm>
            <a:off x="2403729" y="1131362"/>
            <a:ext cx="7207758" cy="646331"/>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r>
              <a:rPr lang="en-US" altLang="en-US" sz="1800" b="1" dirty="0">
                <a:solidFill>
                  <a:prstClr val="black"/>
                </a:solidFill>
                <a:latin typeface="Calibri" panose="020F0502020204030204" pitchFamily="34" charset="0"/>
                <a:ea typeface="Calibri" panose="020F0502020204030204" pitchFamily="34" charset="0"/>
                <a:cs typeface="Calibri" panose="020F0502020204030204" pitchFamily="34" charset="0"/>
              </a:rPr>
              <a:t>34 out of 41 IM residents filled the medical knowledge questionnaire with an average score of 79% correct </a:t>
            </a:r>
          </a:p>
        </p:txBody>
      </p:sp>
      <p:sp>
        <p:nvSpPr>
          <p:cNvPr id="5" name="Text Box 13">
            <a:extLst>
              <a:ext uri="{FF2B5EF4-FFF2-40B4-BE49-F238E27FC236}">
                <a16:creationId xmlns:a16="http://schemas.microsoft.com/office/drawing/2014/main" id="{773F76EB-E0B6-35EC-A567-2CE92D336B0E}"/>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   </a:t>
            </a:r>
          </a:p>
        </p:txBody>
      </p:sp>
      <p:pic>
        <p:nvPicPr>
          <p:cNvPr id="2" name="Content Placeholder 5" descr="A pie chart with text&#10;&#10;AI-generated content may be incorrect.">
            <a:extLst>
              <a:ext uri="{FF2B5EF4-FFF2-40B4-BE49-F238E27FC236}">
                <a16:creationId xmlns:a16="http://schemas.microsoft.com/office/drawing/2014/main" id="{AC0CF2F6-1AD2-F9B9-490D-4EB3ECC10ECD}"/>
              </a:ext>
            </a:extLst>
          </p:cNvPr>
          <p:cNvPicPr>
            <a:picLocks noChangeAspect="1"/>
          </p:cNvPicPr>
          <p:nvPr/>
        </p:nvPicPr>
        <p:blipFill>
          <a:blip r:embed="rId4"/>
          <a:stretch>
            <a:fillRect/>
          </a:stretch>
        </p:blipFill>
        <p:spPr>
          <a:xfrm>
            <a:off x="3791821" y="1921596"/>
            <a:ext cx="4840224" cy="3268723"/>
          </a:xfrm>
          <a:prstGeom prst="rect">
            <a:avLst/>
          </a:prstGeom>
        </p:spPr>
      </p:pic>
      <p:sp>
        <p:nvSpPr>
          <p:cNvPr id="7" name="TextBox 6">
            <a:extLst>
              <a:ext uri="{FF2B5EF4-FFF2-40B4-BE49-F238E27FC236}">
                <a16:creationId xmlns:a16="http://schemas.microsoft.com/office/drawing/2014/main" id="{49032A4A-53C7-0578-0D70-DE85484A51D3}"/>
              </a:ext>
            </a:extLst>
          </p:cNvPr>
          <p:cNvSpPr txBox="1"/>
          <p:nvPr/>
        </p:nvSpPr>
        <p:spPr>
          <a:xfrm>
            <a:off x="4558917" y="4936404"/>
            <a:ext cx="3436573" cy="323165"/>
          </a:xfrm>
          <a:prstGeom prst="rect">
            <a:avLst/>
          </a:prstGeom>
          <a:noFill/>
        </p:spPr>
        <p:txBody>
          <a:bodyPr wrap="square" rtlCol="0">
            <a:spAutoFit/>
          </a:bodyPr>
          <a:lstStyle/>
          <a:p>
            <a:pPr defTabSz="228600" eaLnBrk="0" fontAlgn="base" hangingPunct="0">
              <a:spcBef>
                <a:spcPct val="0"/>
              </a:spcBef>
              <a:spcAft>
                <a:spcPct val="0"/>
              </a:spcAft>
            </a:pPr>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Figure 5. Medical Questionnaire Results</a:t>
            </a:r>
          </a:p>
        </p:txBody>
      </p:sp>
    </p:spTree>
    <p:extLst>
      <p:ext uri="{BB962C8B-B14F-4D97-AF65-F5344CB8AC3E}">
        <p14:creationId xmlns:p14="http://schemas.microsoft.com/office/powerpoint/2010/main" val="18668090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0DB7-6177-9F7C-B942-3EFD30A2507C}"/>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262DF32-E4D4-9C9B-4713-641CAFAB520F}"/>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7A1202FE-4CE6-3521-56B7-A3BFF7C30438}"/>
              </a:ext>
            </a:extLst>
          </p:cNvPr>
          <p:cNvSpPr txBox="1">
            <a:spLocks noChangeArrowheads="1"/>
          </p:cNvSpPr>
          <p:nvPr/>
        </p:nvSpPr>
        <p:spPr bwMode="auto">
          <a:xfrm>
            <a:off x="1924050" y="731396"/>
            <a:ext cx="8833757" cy="369332"/>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r>
              <a:rPr lang="en-US" altLang="en-US" sz="1800" i="1" dirty="0">
                <a:solidFill>
                  <a:prstClr val="black"/>
                </a:solidFill>
                <a:latin typeface="Calibri" panose="020F0502020204030204" pitchFamily="34" charset="0"/>
              </a:rPr>
              <a:t>                                                            </a:t>
            </a:r>
            <a:r>
              <a:rPr lang="en-US" altLang="en-US" sz="1800" b="1" dirty="0">
                <a:solidFill>
                  <a:prstClr val="black"/>
                </a:solidFill>
                <a:latin typeface="Calibri" panose="020F0502020204030204" pitchFamily="34" charset="0"/>
              </a:rPr>
              <a:t>Latent Safety Threats</a:t>
            </a:r>
          </a:p>
        </p:txBody>
      </p:sp>
      <p:sp>
        <p:nvSpPr>
          <p:cNvPr id="5" name="Text Box 13">
            <a:extLst>
              <a:ext uri="{FF2B5EF4-FFF2-40B4-BE49-F238E27FC236}">
                <a16:creationId xmlns:a16="http://schemas.microsoft.com/office/drawing/2014/main" id="{923A1B09-A048-B066-EB92-A2422DA2E777}"/>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 </a:t>
            </a:r>
            <a:r>
              <a:rPr lang="en-US" altLang="en-US" sz="2400" b="1">
                <a:solidFill>
                  <a:prstClr val="white"/>
                </a:solidFill>
                <a:latin typeface="Calibri" panose="020F0502020204030204" pitchFamily="34" charset="0"/>
              </a:rPr>
              <a:t>[cont.]  </a:t>
            </a:r>
            <a:endParaRPr lang="en-US" altLang="en-US" sz="2400" b="1" dirty="0">
              <a:solidFill>
                <a:prstClr val="white"/>
              </a:solidFill>
              <a:latin typeface="Calibri" panose="020F0502020204030204" pitchFamily="34" charset="0"/>
            </a:endParaRPr>
          </a:p>
        </p:txBody>
      </p:sp>
      <p:pic>
        <p:nvPicPr>
          <p:cNvPr id="9" name="Picture 8" descr="The diagram illustrates a checklist for a medical room, with various statuses including equipment, supplies, and procedural issues, and the responses are either present or absent.&#10;&#10;AI-generated content may be incorrect.">
            <a:extLst>
              <a:ext uri="{FF2B5EF4-FFF2-40B4-BE49-F238E27FC236}">
                <a16:creationId xmlns:a16="http://schemas.microsoft.com/office/drawing/2014/main" id="{BA08FB34-C076-20D7-779C-E47C6AD24CC7}"/>
              </a:ext>
            </a:extLst>
          </p:cNvPr>
          <p:cNvPicPr>
            <a:picLocks noChangeAspect="1"/>
          </p:cNvPicPr>
          <p:nvPr/>
        </p:nvPicPr>
        <p:blipFill>
          <a:blip r:embed="rId4"/>
          <a:stretch>
            <a:fillRect/>
          </a:stretch>
        </p:blipFill>
        <p:spPr>
          <a:xfrm>
            <a:off x="2064911" y="1413163"/>
            <a:ext cx="8111161" cy="4558828"/>
          </a:xfrm>
          <a:prstGeom prst="rect">
            <a:avLst/>
          </a:prstGeom>
        </p:spPr>
      </p:pic>
    </p:spTree>
    <p:extLst>
      <p:ext uri="{BB962C8B-B14F-4D97-AF65-F5344CB8AC3E}">
        <p14:creationId xmlns:p14="http://schemas.microsoft.com/office/powerpoint/2010/main" val="2630153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3C15-DF5A-5EE2-E150-7CB74DB3F027}"/>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610E472-EECF-E9A2-1B51-2E73D0E71653}"/>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570D7CD2-06FE-4739-D215-F8B9EF6B992B}"/>
              </a:ext>
            </a:extLst>
          </p:cNvPr>
          <p:cNvSpPr txBox="1">
            <a:spLocks noChangeArrowheads="1"/>
          </p:cNvSpPr>
          <p:nvPr/>
        </p:nvSpPr>
        <p:spPr bwMode="auto">
          <a:xfrm>
            <a:off x="1924050" y="731396"/>
            <a:ext cx="8833757" cy="369332"/>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r>
              <a:rPr lang="en-US" altLang="en-US" sz="1800" i="1"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1800" b="1" dirty="0">
                <a:solidFill>
                  <a:prstClr val="black"/>
                </a:solidFill>
                <a:latin typeface="Calibri" panose="020F0502020204030204" pitchFamily="34" charset="0"/>
                <a:ea typeface="Calibri" panose="020F0502020204030204" pitchFamily="34" charset="0"/>
                <a:cs typeface="Calibri" panose="020F0502020204030204" pitchFamily="34" charset="0"/>
              </a:rPr>
              <a:t>Resuscitation Simulation in situ Metrics</a:t>
            </a:r>
            <a:endParaRPr lang="en-US" altLang="en-US" sz="1800" b="1" i="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 Box 13">
            <a:extLst>
              <a:ext uri="{FF2B5EF4-FFF2-40B4-BE49-F238E27FC236}">
                <a16:creationId xmlns:a16="http://schemas.microsoft.com/office/drawing/2014/main" id="{FB734C27-04E3-DF83-49A2-E6371E3CCBD3}"/>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 </a:t>
            </a:r>
            <a:r>
              <a:rPr lang="en-US" altLang="en-US" sz="2400" b="1">
                <a:solidFill>
                  <a:prstClr val="white"/>
                </a:solidFill>
                <a:latin typeface="Calibri" panose="020F0502020204030204" pitchFamily="34" charset="0"/>
              </a:rPr>
              <a:t>[cont.]  </a:t>
            </a:r>
            <a:endParaRPr lang="en-US" altLang="en-US" sz="2400" b="1" dirty="0">
              <a:solidFill>
                <a:prstClr val="white"/>
              </a:solidFill>
              <a:latin typeface="Calibri" panose="020F0502020204030204" pitchFamily="34" charset="0"/>
            </a:endParaRPr>
          </a:p>
        </p:txBody>
      </p:sp>
      <p:pic>
        <p:nvPicPr>
          <p:cNvPr id="6" name="Picture 5" descr="The image depicts a table or chart with percentages and numerical data, possibly representing the success rates or statistics of different medical interventions such as CPR initiation, defibrillation, and epinephrine administration.&#10;&#10;AI-generated content may be incorrect.">
            <a:extLst>
              <a:ext uri="{FF2B5EF4-FFF2-40B4-BE49-F238E27FC236}">
                <a16:creationId xmlns:a16="http://schemas.microsoft.com/office/drawing/2014/main" id="{865C67DF-FAC1-544E-81AC-DFCE2D938EC3}"/>
              </a:ext>
            </a:extLst>
          </p:cNvPr>
          <p:cNvPicPr>
            <a:picLocks noChangeAspect="1"/>
          </p:cNvPicPr>
          <p:nvPr/>
        </p:nvPicPr>
        <p:blipFill>
          <a:blip r:embed="rId4"/>
          <a:stretch>
            <a:fillRect/>
          </a:stretch>
        </p:blipFill>
        <p:spPr>
          <a:xfrm>
            <a:off x="2129224" y="1731211"/>
            <a:ext cx="8244475" cy="4473399"/>
          </a:xfrm>
          <a:prstGeom prst="rect">
            <a:avLst/>
          </a:prstGeom>
        </p:spPr>
      </p:pic>
    </p:spTree>
    <p:extLst>
      <p:ext uri="{BB962C8B-B14F-4D97-AF65-F5344CB8AC3E}">
        <p14:creationId xmlns:p14="http://schemas.microsoft.com/office/powerpoint/2010/main" val="2409320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58B0A6F-C445-917B-C4A4-A3F76CDC9FDD}"/>
              </a:ext>
            </a:extLst>
          </p:cNvPr>
          <p:cNvSpPr txBox="1">
            <a:spLocks noChangeArrowheads="1"/>
          </p:cNvSpPr>
          <p:nvPr/>
        </p:nvSpPr>
        <p:spPr bwMode="auto">
          <a:xfrm>
            <a:off x="1679122" y="898944"/>
            <a:ext cx="8833757" cy="3771802"/>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Aft>
                <a:spcPct val="0"/>
              </a:spcAft>
            </a:pPr>
            <a:r>
              <a:rPr lang="en-US" sz="1650" b="1" dirty="0">
                <a:solidFill>
                  <a:prstClr val="black"/>
                </a:solidFill>
                <a:latin typeface="Calibri" panose="020F0502020204030204"/>
              </a:rPr>
              <a:t>Simulation training:</a:t>
            </a:r>
            <a:r>
              <a:rPr lang="en-US" sz="1650" dirty="0">
                <a:solidFill>
                  <a:prstClr val="black"/>
                </a:solidFill>
                <a:latin typeface="Calibri" panose="020F0502020204030204"/>
              </a:rPr>
              <a:t> Provided a safe, standardized environment to practice ACLS, leadership, teamwork, and communication.</a:t>
            </a:r>
          </a:p>
          <a:p>
            <a:pPr marL="114300" defTabSz="940594" eaLnBrk="0" fontAlgn="base" hangingPunct="0">
              <a:spcAft>
                <a:spcPct val="0"/>
              </a:spcAft>
            </a:pPr>
            <a:r>
              <a:rPr lang="en-US" sz="1650" b="1" dirty="0">
                <a:solidFill>
                  <a:prstClr val="black"/>
                </a:solidFill>
                <a:latin typeface="Calibri" panose="020F0502020204030204"/>
              </a:rPr>
              <a:t>ACLS knowledge:</a:t>
            </a:r>
            <a:r>
              <a:rPr lang="en-US" sz="1650" dirty="0">
                <a:solidFill>
                  <a:prstClr val="black"/>
                </a:solidFill>
                <a:latin typeface="Calibri" panose="020F0502020204030204"/>
              </a:rPr>
              <a:t> Overall performance was strong, with </a:t>
            </a:r>
            <a:r>
              <a:rPr lang="en-US" sz="1650" b="1" dirty="0">
                <a:solidFill>
                  <a:prstClr val="black"/>
                </a:solidFill>
                <a:latin typeface="Calibri" panose="020F0502020204030204"/>
              </a:rPr>
              <a:t>79% correct responses.</a:t>
            </a:r>
            <a:endParaRPr lang="en-US" sz="1650" dirty="0">
              <a:solidFill>
                <a:prstClr val="black"/>
              </a:solidFill>
              <a:latin typeface="Calibri" panose="020F0502020204030204"/>
            </a:endParaRPr>
          </a:p>
          <a:p>
            <a:pPr marL="114300" defTabSz="940594" eaLnBrk="0" fontAlgn="base" hangingPunct="0">
              <a:spcAft>
                <a:spcPct val="0"/>
              </a:spcAft>
            </a:pPr>
            <a:r>
              <a:rPr lang="en-US" sz="1650" b="1" dirty="0">
                <a:solidFill>
                  <a:prstClr val="black"/>
                </a:solidFill>
                <a:latin typeface="Calibri" panose="020F0502020204030204"/>
              </a:rPr>
              <a:t>CPR performance:</a:t>
            </a:r>
            <a:r>
              <a:rPr lang="en-US" sz="1650" dirty="0">
                <a:solidFill>
                  <a:prstClr val="black"/>
                </a:solidFill>
                <a:latin typeface="Calibri" panose="020F0502020204030204"/>
              </a:rPr>
              <a:t> CPR was initiated within </a:t>
            </a:r>
            <a:r>
              <a:rPr lang="en-US" sz="1650" b="1" dirty="0">
                <a:solidFill>
                  <a:prstClr val="black"/>
                </a:solidFill>
                <a:latin typeface="Calibri" panose="020F0502020204030204"/>
              </a:rPr>
              <a:t>1 minute in 100%</a:t>
            </a:r>
            <a:r>
              <a:rPr lang="en-US" sz="1650" dirty="0">
                <a:solidFill>
                  <a:prstClr val="black"/>
                </a:solidFill>
                <a:latin typeface="Calibri" panose="020F0502020204030204"/>
              </a:rPr>
              <a:t> of mock codes.</a:t>
            </a:r>
          </a:p>
          <a:p>
            <a:pPr marL="114300" defTabSz="940594" eaLnBrk="0" fontAlgn="base" hangingPunct="0">
              <a:spcAft>
                <a:spcPct val="0"/>
              </a:spcAft>
            </a:pPr>
            <a:r>
              <a:rPr lang="en-US" sz="1650" b="1" dirty="0">
                <a:solidFill>
                  <a:prstClr val="black"/>
                </a:solidFill>
                <a:latin typeface="Calibri" panose="020F0502020204030204"/>
              </a:rPr>
              <a:t>Code processes:</a:t>
            </a:r>
            <a:r>
              <a:rPr lang="en-US" sz="1650" dirty="0">
                <a:solidFill>
                  <a:prstClr val="black"/>
                </a:solidFill>
                <a:latin typeface="Calibri" panose="020F0502020204030204"/>
              </a:rPr>
              <a:t> Documentation and debriefing were completed in </a:t>
            </a:r>
            <a:r>
              <a:rPr lang="en-US" sz="1650" b="1" dirty="0">
                <a:solidFill>
                  <a:prstClr val="black"/>
                </a:solidFill>
                <a:latin typeface="Calibri" panose="020F0502020204030204"/>
              </a:rPr>
              <a:t>100%</a:t>
            </a:r>
            <a:r>
              <a:rPr lang="en-US" sz="1650" dirty="0">
                <a:solidFill>
                  <a:prstClr val="black"/>
                </a:solidFill>
                <a:latin typeface="Calibri" panose="020F0502020204030204"/>
              </a:rPr>
              <a:t> of simulations.</a:t>
            </a:r>
          </a:p>
          <a:p>
            <a:pPr marL="114300" defTabSz="940594" eaLnBrk="0" fontAlgn="base" hangingPunct="0">
              <a:spcAft>
                <a:spcPct val="0"/>
              </a:spcAft>
            </a:pPr>
            <a:r>
              <a:rPr lang="en-US" sz="1650" b="1" dirty="0">
                <a:solidFill>
                  <a:prstClr val="black"/>
                </a:solidFill>
                <a:latin typeface="Calibri" panose="020F0502020204030204"/>
              </a:rPr>
              <a:t>Time-sensitive interventions:</a:t>
            </a:r>
            <a:r>
              <a:rPr lang="en-US" sz="1650" dirty="0">
                <a:solidFill>
                  <a:prstClr val="black"/>
                </a:solidFill>
                <a:latin typeface="Calibri" panose="020F0502020204030204"/>
              </a:rPr>
              <a:t> Timely defibrillation and epinephrine occurred in </a:t>
            </a:r>
            <a:r>
              <a:rPr lang="en-US" sz="1650" b="1" dirty="0">
                <a:solidFill>
                  <a:prstClr val="black"/>
                </a:solidFill>
                <a:latin typeface="Calibri" panose="020F0502020204030204"/>
              </a:rPr>
              <a:t>75%</a:t>
            </a:r>
            <a:r>
              <a:rPr lang="en-US" sz="1650" dirty="0">
                <a:solidFill>
                  <a:prstClr val="black"/>
                </a:solidFill>
                <a:latin typeface="Calibri" panose="020F0502020204030204"/>
              </a:rPr>
              <a:t> of simulations.</a:t>
            </a:r>
          </a:p>
          <a:p>
            <a:pPr marL="114300" defTabSz="940594" eaLnBrk="0" fontAlgn="base" hangingPunct="0">
              <a:spcAft>
                <a:spcPct val="0"/>
              </a:spcAft>
            </a:pPr>
            <a:r>
              <a:rPr lang="en-US" sz="1650" b="1" dirty="0">
                <a:solidFill>
                  <a:prstClr val="black"/>
                </a:solidFill>
                <a:latin typeface="Calibri" panose="020F0502020204030204"/>
              </a:rPr>
              <a:t>Key gap:</a:t>
            </a:r>
            <a:r>
              <a:rPr lang="en-US" sz="1650" dirty="0">
                <a:solidFill>
                  <a:prstClr val="black"/>
                </a:solidFill>
                <a:latin typeface="Calibri" panose="020F0502020204030204"/>
              </a:rPr>
              <a:t> ETCO₂/device confirmation was documented in only </a:t>
            </a:r>
            <a:r>
              <a:rPr lang="en-US" sz="1650" b="1" dirty="0">
                <a:solidFill>
                  <a:prstClr val="black"/>
                </a:solidFill>
                <a:latin typeface="Calibri" panose="020F0502020204030204"/>
              </a:rPr>
              <a:t>12.5%</a:t>
            </a:r>
            <a:r>
              <a:rPr lang="en-US" sz="1650" dirty="0">
                <a:solidFill>
                  <a:prstClr val="black"/>
                </a:solidFill>
                <a:latin typeface="Calibri" panose="020F0502020204030204"/>
              </a:rPr>
              <a:t>, highlighting an important education opportunity.</a:t>
            </a:r>
          </a:p>
          <a:p>
            <a:pPr marL="114300" defTabSz="940594" eaLnBrk="0" fontAlgn="base" hangingPunct="0">
              <a:spcAft>
                <a:spcPct val="0"/>
              </a:spcAft>
            </a:pPr>
            <a:r>
              <a:rPr lang="en-US" sz="1650" b="1" dirty="0">
                <a:solidFill>
                  <a:prstClr val="black"/>
                </a:solidFill>
                <a:latin typeface="Calibri" panose="020F0502020204030204"/>
              </a:rPr>
              <a:t>Safety threats:</a:t>
            </a:r>
            <a:r>
              <a:rPr lang="en-US" sz="1650" dirty="0">
                <a:solidFill>
                  <a:prstClr val="black"/>
                </a:solidFill>
                <a:latin typeface="Calibri" panose="020F0502020204030204"/>
              </a:rPr>
              <a:t> Simulations identified issues with </a:t>
            </a:r>
            <a:r>
              <a:rPr lang="en-US" sz="1650" b="1" dirty="0">
                <a:solidFill>
                  <a:prstClr val="black"/>
                </a:solidFill>
                <a:latin typeface="Calibri" panose="020F0502020204030204"/>
              </a:rPr>
              <a:t>equipment, environment, ergonomics, and communication</a:t>
            </a:r>
            <a:r>
              <a:rPr lang="en-US" sz="1650" dirty="0">
                <a:solidFill>
                  <a:prstClr val="black"/>
                </a:solidFill>
                <a:latin typeface="Calibri" panose="020F0502020204030204"/>
              </a:rPr>
              <a:t>.</a:t>
            </a:r>
          </a:p>
          <a:p>
            <a:pPr marL="114300" defTabSz="940594" eaLnBrk="0" fontAlgn="base" hangingPunct="0">
              <a:spcAft>
                <a:spcPct val="0"/>
              </a:spcAft>
            </a:pPr>
            <a:r>
              <a:rPr lang="en-US" sz="1650" b="1" dirty="0">
                <a:solidFill>
                  <a:prstClr val="black"/>
                </a:solidFill>
                <a:latin typeface="Calibri" panose="020F0502020204030204"/>
              </a:rPr>
              <a:t>Next steps:</a:t>
            </a:r>
            <a:r>
              <a:rPr lang="en-US" sz="1650" dirty="0">
                <a:solidFill>
                  <a:prstClr val="black"/>
                </a:solidFill>
                <a:latin typeface="Calibri" panose="020F0502020204030204"/>
              </a:rPr>
              <a:t> Future PDSA cycles will address these gaps through </a:t>
            </a:r>
            <a:r>
              <a:rPr lang="en-US" sz="1650" b="1" dirty="0">
                <a:solidFill>
                  <a:prstClr val="black"/>
                </a:solidFill>
                <a:latin typeface="Calibri" panose="020F0502020204030204"/>
              </a:rPr>
              <a:t>targeted education, system changes, and repeat simulations</a:t>
            </a:r>
            <a:r>
              <a:rPr lang="en-US" sz="1650" dirty="0">
                <a:solidFill>
                  <a:prstClr val="black"/>
                </a:solidFill>
                <a:latin typeface="Calibri" panose="020F0502020204030204"/>
              </a:rPr>
              <a:t>.</a:t>
            </a:r>
          </a:p>
          <a:p>
            <a:pPr marL="114300" defTabSz="940594" eaLnBrk="0" fontAlgn="base" hangingPunct="0">
              <a:spcAft>
                <a:spcPct val="0"/>
              </a:spcAft>
            </a:pPr>
            <a:endParaRPr lang="en-US" sz="1500" dirty="0">
              <a:solidFill>
                <a:prstClr val="black"/>
              </a:solidFill>
              <a:latin typeface="Calibri" panose="020F0502020204030204"/>
              <a:ea typeface="Calibri" panose="020F0502020204030204" pitchFamily="34" charset="0"/>
              <a:cs typeface="Calibri" panose="020F0502020204030204" pitchFamily="34" charset="0"/>
            </a:endParaRPr>
          </a:p>
        </p:txBody>
      </p:sp>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Discussion   </a:t>
            </a:r>
          </a:p>
        </p:txBody>
      </p:sp>
    </p:spTree>
    <p:extLst>
      <p:ext uri="{BB962C8B-B14F-4D97-AF65-F5344CB8AC3E}">
        <p14:creationId xmlns:p14="http://schemas.microsoft.com/office/powerpoint/2010/main" val="1321683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chemeClr val="accent6"/>
                </a:solidFill>
              </a:rPr>
              <a:t>Aurora Health Care</a:t>
            </a:r>
            <a:br>
              <a:rPr lang="en-US" sz="3200" dirty="0">
                <a:solidFill>
                  <a:schemeClr val="accent6"/>
                </a:solidFill>
              </a:rPr>
            </a:br>
            <a:r>
              <a:rPr lang="en-US" sz="3200" dirty="0">
                <a:solidFill>
                  <a:srgbClr val="92D050"/>
                </a:solidFill>
              </a:rPr>
              <a:t>(Professionalism)</a:t>
            </a:r>
            <a:br>
              <a:rPr lang="en-US" sz="3200" dirty="0">
                <a:solidFill>
                  <a:schemeClr val="accent6"/>
                </a:solidFill>
              </a:rPr>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300990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344E1-4145-C20E-7FF5-53B54D07F958}"/>
              </a:ext>
            </a:extLst>
          </p:cNvPr>
          <p:cNvSpPr>
            <a:spLocks noGrp="1"/>
          </p:cNvSpPr>
          <p:nvPr>
            <p:ph type="title"/>
          </p:nvPr>
        </p:nvSpPr>
        <p:spPr>
          <a:xfrm>
            <a:off x="1724026" y="1119463"/>
            <a:ext cx="8770619" cy="503553"/>
          </a:xfrm>
        </p:spPr>
        <p:txBody>
          <a:bodyPr>
            <a:normAutofit fontScale="90000"/>
          </a:bodyPr>
          <a:lstStyle/>
          <a:p>
            <a:r>
              <a:rPr lang="en-US" dirty="0"/>
              <a:t>Introduction: Background &amp; Context</a:t>
            </a:r>
          </a:p>
        </p:txBody>
      </p:sp>
      <p:sp>
        <p:nvSpPr>
          <p:cNvPr id="3" name="Content Placeholder 2">
            <a:extLst>
              <a:ext uri="{FF2B5EF4-FFF2-40B4-BE49-F238E27FC236}">
                <a16:creationId xmlns:a16="http://schemas.microsoft.com/office/drawing/2014/main" id="{42E0397F-25EF-EB3B-D739-FEBBD452F4AB}"/>
              </a:ext>
            </a:extLst>
          </p:cNvPr>
          <p:cNvSpPr>
            <a:spLocks noGrp="1"/>
          </p:cNvSpPr>
          <p:nvPr>
            <p:ph idx="1"/>
          </p:nvPr>
        </p:nvSpPr>
        <p:spPr>
          <a:xfrm>
            <a:off x="2152650" y="1752599"/>
            <a:ext cx="7886700" cy="4815098"/>
          </a:xfrm>
        </p:spPr>
        <p:txBody>
          <a:bodyPr>
            <a:normAutofit fontScale="85000" lnSpcReduction="20000"/>
          </a:bodyPr>
          <a:lstStyle/>
          <a:p>
            <a:pPr marL="0" indent="0" defTabSz="2106778">
              <a:spcBef>
                <a:spcPts val="600"/>
              </a:spcBef>
              <a:buClr>
                <a:srgbClr val="00304B"/>
              </a:buClr>
              <a:buSzPct val="130000"/>
              <a:buNone/>
              <a:defRPr/>
            </a:pPr>
            <a:r>
              <a:rPr lang="en-US" altLang="en-US" sz="1600" dirty="0">
                <a:solidFill>
                  <a:srgbClr val="000000"/>
                </a:solidFill>
                <a:latin typeface="Calibri"/>
                <a:cs typeface="Calibri"/>
              </a:rPr>
              <a:t>Unprofessional behavior</a:t>
            </a:r>
            <a:r>
              <a:rPr lang="en-US" altLang="en-US" sz="1600" baseline="30000" dirty="0">
                <a:solidFill>
                  <a:srgbClr val="000000"/>
                </a:solidFill>
                <a:latin typeface="Calibri"/>
                <a:cs typeface="Calibri"/>
              </a:rPr>
              <a:t>1-3</a:t>
            </a:r>
            <a:endParaRPr lang="en-US" altLang="en-US" sz="1600" dirty="0">
              <a:solidFill>
                <a:srgbClr val="000000"/>
              </a:solidFill>
              <a:latin typeface="Calibri"/>
              <a:cs typeface="Calibri"/>
            </a:endParaRPr>
          </a:p>
          <a:p>
            <a:pPr marL="747713" lvl="1" indent="-290513" defTabSz="2106778">
              <a:lnSpc>
                <a:spcPct val="100000"/>
              </a:lnSpc>
              <a:spcBef>
                <a:spcPts val="600"/>
              </a:spcBef>
              <a:buClr>
                <a:srgbClr val="00304B"/>
              </a:buClr>
              <a:buSzPct val="100000"/>
              <a:defRPr/>
            </a:pPr>
            <a:r>
              <a:rPr lang="en-US" altLang="en-US" sz="1600" dirty="0">
                <a:solidFill>
                  <a:srgbClr val="000000"/>
                </a:solidFill>
                <a:latin typeface="Calibri"/>
                <a:cs typeface="Calibri"/>
              </a:rPr>
              <a:t>Adversely affects patient care, team functioning, communication and actor’s professional growth</a:t>
            </a:r>
          </a:p>
          <a:p>
            <a:pPr marL="457200" lvl="1" indent="0" defTabSz="2106778">
              <a:spcBef>
                <a:spcPts val="600"/>
              </a:spcBef>
              <a:buClr>
                <a:srgbClr val="00304B"/>
              </a:buClr>
              <a:buSzPct val="100000"/>
              <a:buNone/>
              <a:defRPr/>
            </a:pPr>
            <a:endParaRPr lang="en-US" altLang="en-US" sz="1600" dirty="0">
              <a:solidFill>
                <a:srgbClr val="000000"/>
              </a:solidFill>
              <a:latin typeface="Calibri"/>
              <a:cs typeface="Calibri"/>
            </a:endParaRPr>
          </a:p>
          <a:p>
            <a:pPr marL="0" indent="0" defTabSz="2106778">
              <a:spcBef>
                <a:spcPts val="600"/>
              </a:spcBef>
              <a:buClr>
                <a:srgbClr val="00304B"/>
              </a:buClr>
              <a:buSzPct val="130000"/>
              <a:buNone/>
              <a:defRPr/>
            </a:pPr>
            <a:r>
              <a:rPr lang="en-US" altLang="en-US" sz="1600" dirty="0">
                <a:solidFill>
                  <a:srgbClr val="000000"/>
                </a:solidFill>
                <a:latin typeface="Calibri"/>
                <a:cs typeface="Calibri"/>
              </a:rPr>
              <a:t>Entrusted Professional Activities (EPAs) &amp; Trust </a:t>
            </a:r>
          </a:p>
          <a:p>
            <a:pPr marL="747713" lvl="1" indent="-290513" defTabSz="2106778">
              <a:spcBef>
                <a:spcPts val="600"/>
              </a:spcBef>
              <a:buClr>
                <a:srgbClr val="00304B"/>
              </a:buClr>
              <a:buSzPct val="100000"/>
              <a:defRPr/>
            </a:pPr>
            <a:r>
              <a:rPr lang="en-US" altLang="en-US" sz="1600" dirty="0">
                <a:solidFill>
                  <a:srgbClr val="000000"/>
                </a:solidFill>
                <a:latin typeface="Calibri"/>
                <a:cs typeface="Calibri"/>
              </a:rPr>
              <a:t>Trust = willingness to being vulnerable to actions of another</a:t>
            </a:r>
          </a:p>
          <a:p>
            <a:pPr marL="747713" lvl="1" indent="-290513" defTabSz="2106778">
              <a:lnSpc>
                <a:spcPct val="120000"/>
              </a:lnSpc>
              <a:spcBef>
                <a:spcPts val="600"/>
              </a:spcBef>
              <a:buClr>
                <a:srgbClr val="00304B"/>
              </a:buClr>
              <a:buSzPct val="100000"/>
              <a:defRPr/>
            </a:pPr>
            <a:r>
              <a:rPr lang="en-US" altLang="en-US" sz="1600" dirty="0">
                <a:solidFill>
                  <a:srgbClr val="000000"/>
                </a:solidFill>
                <a:latin typeface="Calibri"/>
                <a:cs typeface="Calibri"/>
              </a:rPr>
              <a:t>Variables associated with entrustment decisions</a:t>
            </a:r>
            <a:r>
              <a:rPr lang="en-US" altLang="en-US" sz="1600" baseline="30000" dirty="0">
                <a:solidFill>
                  <a:srgbClr val="000000"/>
                </a:solidFill>
                <a:latin typeface="Calibri"/>
                <a:cs typeface="Calibri"/>
              </a:rPr>
              <a:t>4</a:t>
            </a:r>
            <a:r>
              <a:rPr lang="en-US" altLang="en-US" sz="1600" dirty="0">
                <a:solidFill>
                  <a:srgbClr val="000000"/>
                </a:solidFill>
                <a:latin typeface="Calibri"/>
                <a:cs typeface="Calibri"/>
              </a:rPr>
              <a:t>  parallel   dimensions of trust</a:t>
            </a:r>
            <a:r>
              <a:rPr lang="en-US" altLang="en-US" sz="1600" baseline="30000" dirty="0">
                <a:solidFill>
                  <a:srgbClr val="000000"/>
                </a:solidFill>
                <a:latin typeface="Calibri"/>
                <a:cs typeface="Calibri"/>
              </a:rPr>
              <a:t>5-6</a:t>
            </a:r>
            <a:r>
              <a:rPr lang="en-US" altLang="en-US" sz="1600" b="1" baseline="30000" dirty="0">
                <a:solidFill>
                  <a:srgbClr val="000000"/>
                </a:solidFill>
                <a:latin typeface="Calibri"/>
                <a:cs typeface="Calibri"/>
              </a:rPr>
              <a:t> </a:t>
            </a:r>
            <a:r>
              <a:rPr lang="en-US" altLang="en-US" sz="1600" b="1" dirty="0">
                <a:solidFill>
                  <a:srgbClr val="000000"/>
                </a:solidFill>
                <a:latin typeface="Calibri"/>
                <a:cs typeface="Calibri"/>
              </a:rPr>
              <a:t>= </a:t>
            </a:r>
            <a:r>
              <a:rPr lang="en-US" altLang="en-US" sz="1600" dirty="0">
                <a:solidFill>
                  <a:srgbClr val="000000"/>
                </a:solidFill>
                <a:latin typeface="Calibri"/>
                <a:cs typeface="Calibri"/>
              </a:rPr>
              <a:t>(un)professionalism behaviors</a:t>
            </a:r>
          </a:p>
          <a:p>
            <a:pPr marL="1257300" lvl="2" defTabSz="2106778">
              <a:lnSpc>
                <a:spcPct val="120000"/>
              </a:lnSpc>
              <a:spcBef>
                <a:spcPts val="300"/>
              </a:spcBef>
              <a:buClr>
                <a:srgbClr val="00304B"/>
              </a:buClr>
              <a:buSzPct val="100000"/>
              <a:buFont typeface="Wingdings" panose="05000000000000000000" pitchFamily="2" charset="2"/>
              <a:buChar char="Ø"/>
              <a:defRPr/>
            </a:pPr>
            <a:r>
              <a:rPr lang="en-US" altLang="en-US" sz="1400" dirty="0">
                <a:solidFill>
                  <a:srgbClr val="000000"/>
                </a:solidFill>
                <a:latin typeface="Calibri"/>
                <a:cs typeface="Calibri"/>
              </a:rPr>
              <a:t>Care, Sincerity, Reliability, Competence (with Humility)</a:t>
            </a:r>
          </a:p>
          <a:p>
            <a:pPr marL="857250" lvl="2" indent="0" defTabSz="2106778">
              <a:spcBef>
                <a:spcPts val="0"/>
              </a:spcBef>
              <a:buClr>
                <a:srgbClr val="00304B"/>
              </a:buClr>
              <a:buSzPct val="100000"/>
              <a:buNone/>
              <a:defRPr/>
            </a:pPr>
            <a:endParaRPr lang="en-US" altLang="en-US" sz="1100" dirty="0">
              <a:solidFill>
                <a:srgbClr val="000000"/>
              </a:solidFill>
              <a:latin typeface="Calibri"/>
              <a:cs typeface="Calibri"/>
            </a:endParaRPr>
          </a:p>
          <a:p>
            <a:pPr marL="857250" lvl="2" indent="0" defTabSz="2106778">
              <a:spcBef>
                <a:spcPts val="0"/>
              </a:spcBef>
              <a:buClr>
                <a:srgbClr val="00304B"/>
              </a:buClr>
              <a:buSzPct val="100000"/>
              <a:buNone/>
              <a:defRPr/>
            </a:pPr>
            <a:endParaRPr lang="en-US" altLang="en-US" sz="1100" dirty="0">
              <a:solidFill>
                <a:srgbClr val="000000"/>
              </a:solidFill>
              <a:latin typeface="Calibri"/>
              <a:cs typeface="Calibri"/>
            </a:endParaRPr>
          </a:p>
          <a:p>
            <a:pPr marL="117475" indent="0">
              <a:spcBef>
                <a:spcPts val="0"/>
              </a:spcBef>
              <a:buNone/>
            </a:pPr>
            <a:r>
              <a:rPr lang="en-US" altLang="en-US" sz="1600" dirty="0">
                <a:solidFill>
                  <a:srgbClr val="000000"/>
                </a:solidFill>
                <a:latin typeface="Calibri"/>
                <a:cs typeface="Calibri"/>
              </a:rPr>
              <a:t>Comics – Graphic Medicine in Med Ed</a:t>
            </a:r>
            <a:r>
              <a:rPr lang="en-US" altLang="en-US" sz="1600" baseline="30000" dirty="0">
                <a:solidFill>
                  <a:srgbClr val="000000"/>
                </a:solidFill>
                <a:latin typeface="Calibri"/>
                <a:cs typeface="Calibri"/>
              </a:rPr>
              <a:t>7-10</a:t>
            </a:r>
            <a:endParaRPr lang="en-US" altLang="en-US" sz="1600" dirty="0">
              <a:solidFill>
                <a:srgbClr val="000000"/>
              </a:solidFill>
              <a:latin typeface="Calibri"/>
              <a:cs typeface="Calibri"/>
            </a:endParaRPr>
          </a:p>
          <a:p>
            <a:pPr marL="747713" lvl="1" indent="-290513" defTabSz="2106778">
              <a:lnSpc>
                <a:spcPct val="100000"/>
              </a:lnSpc>
              <a:spcBef>
                <a:spcPts val="600"/>
              </a:spcBef>
              <a:buClr>
                <a:srgbClr val="00304B"/>
              </a:buClr>
              <a:buSzPct val="100000"/>
              <a:defRPr/>
            </a:pPr>
            <a:r>
              <a:rPr lang="en-US" altLang="en-US" sz="1600" dirty="0">
                <a:solidFill>
                  <a:srgbClr val="000000"/>
                </a:solidFill>
                <a:latin typeface="Calibri"/>
                <a:cs typeface="Calibri"/>
              </a:rPr>
              <a:t>Increasing used for array of topics </a:t>
            </a:r>
          </a:p>
          <a:p>
            <a:pPr marL="747713" lvl="1" indent="-290513" defTabSz="2106778">
              <a:lnSpc>
                <a:spcPct val="100000"/>
              </a:lnSpc>
              <a:spcBef>
                <a:spcPts val="600"/>
              </a:spcBef>
              <a:buClr>
                <a:srgbClr val="00304B"/>
              </a:buClr>
              <a:buSzPct val="100000"/>
              <a:defRPr/>
            </a:pPr>
            <a:r>
              <a:rPr lang="en-US" altLang="en-US" sz="1600" dirty="0">
                <a:solidFill>
                  <a:srgbClr val="000000"/>
                </a:solidFill>
                <a:latin typeface="Calibri"/>
                <a:cs typeface="Calibri"/>
              </a:rPr>
              <a:t>Outcomes Include: </a:t>
            </a:r>
          </a:p>
          <a:p>
            <a:pPr marL="1028700" lvl="2" indent="-280988" defTabSz="2106778">
              <a:spcBef>
                <a:spcPts val="600"/>
              </a:spcBef>
              <a:buClr>
                <a:srgbClr val="00304B"/>
              </a:buClr>
              <a:buSzPct val="100000"/>
              <a:buFont typeface="+mj-lt"/>
              <a:buAutoNum type="arabicParenR"/>
              <a:defRPr/>
            </a:pPr>
            <a:r>
              <a:rPr lang="en-US" altLang="en-US" sz="1400" dirty="0">
                <a:solidFill>
                  <a:srgbClr val="000000"/>
                </a:solidFill>
                <a:latin typeface="Calibri"/>
                <a:cs typeface="Calibri"/>
              </a:rPr>
              <a:t>Enhances empathy, effective communication &amp; self reflection </a:t>
            </a:r>
          </a:p>
          <a:p>
            <a:pPr marL="1028700" lvl="2" indent="-280988" defTabSz="2106778">
              <a:spcBef>
                <a:spcPts val="600"/>
              </a:spcBef>
              <a:buClr>
                <a:srgbClr val="00304B"/>
              </a:buClr>
              <a:buSzPct val="100000"/>
              <a:buFont typeface="+mj-lt"/>
              <a:buAutoNum type="arabicParenR"/>
              <a:defRPr/>
            </a:pPr>
            <a:r>
              <a:rPr lang="en-US" altLang="en-US" sz="1400" dirty="0">
                <a:solidFill>
                  <a:srgbClr val="000000"/>
                </a:solidFill>
                <a:latin typeface="Calibri"/>
                <a:cs typeface="Calibri"/>
              </a:rPr>
              <a:t>Makes tacit knowledge (hidden curriculum) visible</a:t>
            </a:r>
          </a:p>
          <a:p>
            <a:pPr marL="1028700" lvl="2" indent="-280988" defTabSz="2106778">
              <a:spcBef>
                <a:spcPts val="600"/>
              </a:spcBef>
              <a:buClr>
                <a:srgbClr val="00304B"/>
              </a:buClr>
              <a:buSzPct val="100000"/>
              <a:buFont typeface="+mj-lt"/>
              <a:buAutoNum type="arabicParenR"/>
              <a:defRPr/>
            </a:pPr>
            <a:r>
              <a:rPr lang="en-US" altLang="en-US" sz="1400" dirty="0">
                <a:solidFill>
                  <a:srgbClr val="000000"/>
                </a:solidFill>
                <a:latin typeface="Calibri"/>
                <a:cs typeface="Calibri"/>
              </a:rPr>
              <a:t>Breaks down biases </a:t>
            </a:r>
          </a:p>
          <a:p>
            <a:pPr marL="1028700" lvl="2" indent="-280988" defTabSz="2106778">
              <a:spcBef>
                <a:spcPts val="600"/>
              </a:spcBef>
              <a:buClr>
                <a:srgbClr val="00304B"/>
              </a:buClr>
              <a:buSzPct val="100000"/>
              <a:buFont typeface="+mj-lt"/>
              <a:buAutoNum type="arabicParenR"/>
              <a:defRPr/>
            </a:pPr>
            <a:r>
              <a:rPr lang="en-US" altLang="en-US" sz="1400" dirty="0">
                <a:solidFill>
                  <a:srgbClr val="000000"/>
                </a:solidFill>
                <a:latin typeface="Calibri"/>
                <a:cs typeface="Calibri"/>
              </a:rPr>
              <a:t>Deconstruct medical hierarchy (psych safety) </a:t>
            </a:r>
          </a:p>
          <a:p>
            <a:pPr marL="857250" lvl="2" indent="0" defTabSz="2106778">
              <a:spcBef>
                <a:spcPts val="600"/>
              </a:spcBef>
              <a:buClr>
                <a:srgbClr val="00304B"/>
              </a:buClr>
              <a:buSzPct val="100000"/>
              <a:buNone/>
              <a:defRPr/>
            </a:pPr>
            <a:endParaRPr lang="en-US" altLang="en-US" sz="800" dirty="0">
              <a:solidFill>
                <a:srgbClr val="000000"/>
              </a:solidFill>
              <a:latin typeface="Calibri"/>
              <a:cs typeface="Calibri"/>
            </a:endParaRPr>
          </a:p>
          <a:p>
            <a:pPr defTabSz="2106778">
              <a:spcBef>
                <a:spcPts val="0"/>
              </a:spcBef>
            </a:pPr>
            <a:endParaRPr lang="en-US" sz="600" dirty="0">
              <a:solidFill>
                <a:srgbClr val="000000"/>
              </a:solidFill>
              <a:latin typeface="Calibri" panose="020F0502020204030204"/>
            </a:endParaRPr>
          </a:p>
          <a:p>
            <a:pPr defTabSz="2106778">
              <a:spcBef>
                <a:spcPts val="0"/>
              </a:spcBef>
            </a:pPr>
            <a:endParaRPr lang="en-US" sz="600" dirty="0">
              <a:solidFill>
                <a:srgbClr val="000000"/>
              </a:solidFill>
              <a:latin typeface="Calibri" panose="020F0502020204030204"/>
            </a:endParaRPr>
          </a:p>
          <a:p>
            <a:pPr defTabSz="2106778">
              <a:spcBef>
                <a:spcPts val="0"/>
              </a:spcBef>
            </a:pPr>
            <a:endParaRPr lang="en-US" sz="600" dirty="0">
              <a:solidFill>
                <a:srgbClr val="000000"/>
              </a:solidFill>
              <a:latin typeface="Calibri" panose="020F0502020204030204"/>
            </a:endParaRPr>
          </a:p>
          <a:p>
            <a:pPr defTabSz="2106778">
              <a:spcBef>
                <a:spcPts val="0"/>
              </a:spcBef>
            </a:pPr>
            <a:endParaRPr lang="en-US" sz="600" dirty="0">
              <a:solidFill>
                <a:srgbClr val="000000"/>
              </a:solidFill>
              <a:latin typeface="Calibri" panose="020F0502020204030204"/>
            </a:endParaRPr>
          </a:p>
          <a:p>
            <a:pPr defTabSz="2106778">
              <a:lnSpc>
                <a:spcPct val="120000"/>
              </a:lnSpc>
              <a:spcBef>
                <a:spcPts val="0"/>
              </a:spcBef>
            </a:pPr>
            <a:endParaRPr lang="en-US" sz="600" dirty="0">
              <a:solidFill>
                <a:srgbClr val="000000"/>
              </a:solidFill>
              <a:latin typeface="Calibri" panose="020F0502020204030204"/>
            </a:endParaRPr>
          </a:p>
          <a:p>
            <a:pPr marL="0" indent="0" defTabSz="2106778">
              <a:lnSpc>
                <a:spcPct val="120000"/>
              </a:lnSpc>
              <a:spcBef>
                <a:spcPts val="0"/>
              </a:spcBef>
              <a:buNone/>
            </a:pPr>
            <a:r>
              <a:rPr lang="en-US" sz="600" dirty="0">
                <a:solidFill>
                  <a:srgbClr val="000000"/>
                </a:solidFill>
                <a:latin typeface="Calibri" panose="020F0502020204030204"/>
              </a:rPr>
              <a:t>Selected References</a:t>
            </a:r>
            <a:endParaRPr lang="en-US" sz="400" dirty="0">
              <a:solidFill>
                <a:srgbClr val="000000"/>
              </a:solidFill>
              <a:latin typeface="Calibri" panose="020F0502020204030204"/>
              <a:ea typeface="Calibri" panose="020F0502020204030204"/>
              <a:cs typeface="Calibri" panose="020F0502020204030204"/>
            </a:endParaRPr>
          </a:p>
          <a:p>
            <a:pPr marL="231775" indent="-231775" defTabSz="2106778">
              <a:lnSpc>
                <a:spcPct val="120000"/>
              </a:lnSpc>
              <a:spcBef>
                <a:spcPts val="0"/>
              </a:spcBef>
              <a:buFontTx/>
              <a:buAutoNum type="arabicPeriod"/>
            </a:pPr>
            <a:endParaRPr lang="en-US" sz="400" dirty="0">
              <a:solidFill>
                <a:srgbClr val="000000"/>
              </a:solidFill>
              <a:latin typeface="Calibri" panose="020F0502020204030204"/>
              <a:ea typeface="Calibri" panose="020F0502020204030204"/>
              <a:cs typeface="Calibri" panose="020F0502020204030204"/>
            </a:endParaRP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Cooper WO, et al. Physician specialty differences in unprofessional behaviors observed &amp; reported by coworkers. JAMA Network Open. 2024 3;7(6):e2415331-.</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Ehmann MR, Murano T, Sullivan C, Egan DJ, Nazario S, Regan L. Remediation methods 2.0 for Professionalism and Interpersonal and Communication Skills Milestones: an update. J Grad Med Educ. 2024;16(2):128-132. DOI: http://dx.doi.org/10.4300/JGME-D-23-00536.1</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Chen JX, Mylod D, Jing Y, et al. Trainee-Physician Milestones Ratings and Patient Experience Surveys in Early Unsupervised Practice. JAMA </a:t>
            </a:r>
            <a:r>
              <a:rPr lang="en-US" sz="400" dirty="0" err="1">
                <a:solidFill>
                  <a:srgbClr val="000000"/>
                </a:solidFill>
                <a:latin typeface="Calibri" panose="020F0502020204030204"/>
                <a:ea typeface="Calibri" panose="020F0502020204030204"/>
                <a:cs typeface="Calibri" panose="020F0502020204030204"/>
              </a:rPr>
              <a:t>Netw</a:t>
            </a:r>
            <a:r>
              <a:rPr lang="en-US" sz="400" dirty="0">
                <a:solidFill>
                  <a:srgbClr val="000000"/>
                </a:solidFill>
                <a:latin typeface="Calibri" panose="020F0502020204030204"/>
                <a:ea typeface="Calibri" panose="020F0502020204030204"/>
                <a:cs typeface="Calibri" panose="020F0502020204030204"/>
              </a:rPr>
              <a:t> Open. 2025;8(10):e2536380. doi:10.1001/jamanetworkopen.2025.36380</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Ten Cate O, Chen HC. The ingredients of a rich entrustment decision. Medical teacher. 2020 Dec 1;42(12):1413-20.</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Hamilton AL, Layden EA, et al. Definition, Measurement, Precursors, and Outcomes of Trust Within Health Care Teams: A Scoping Review. Academic Medicine. 2024 Jan 1;99(1):106-17.</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Feltman C. The thin book of trust: An essential primer for building trust at work. Berrett-Koehler Publishers; 2024 Sep 10.</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Consorti F, Fiorucci S, Martucci G, Lai S. Graphic novels and comics in undergraduate and graduate medical students education: a scoping review. European Journal of Investigation in Health, Psychology and Education. 2023 Oct 16;13(10):2262-75.</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Scavarda A, Moretti V, et al. The creative doctor: exploring the role of comics-enhanced education in medical professionalism. Advances in Health Sciences Education. 2026 Jul 17:1-22.</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Moretti V, Rewey SJ, Green MJ. Visual Attunement: A Longitudinal Study of Comics-Based Education in a US Medical School. Teaching and Learning in Medicine. 2026 Jun 6:1-4.</a:t>
            </a:r>
          </a:p>
          <a:p>
            <a:pPr marL="231775" indent="-231775" defTabSz="2106778">
              <a:lnSpc>
                <a:spcPct val="120000"/>
              </a:lnSpc>
              <a:spcBef>
                <a:spcPts val="0"/>
              </a:spcBef>
              <a:buFontTx/>
              <a:buAutoNum type="arabicPeriod"/>
            </a:pPr>
            <a:r>
              <a:rPr lang="en-US" sz="400" dirty="0">
                <a:solidFill>
                  <a:srgbClr val="000000"/>
                </a:solidFill>
                <a:latin typeface="Calibri" panose="020F0502020204030204"/>
                <a:ea typeface="Calibri" panose="020F0502020204030204"/>
                <a:cs typeface="Calibri" panose="020F0502020204030204"/>
              </a:rPr>
              <a:t>Ronan LK, Czerwiec MK. A novel graphic medicine curriculum for resident physicians…through comics. J of Medical Humanities. 2020 Dec;41(4):573-8. </a:t>
            </a:r>
          </a:p>
          <a:p>
            <a:pPr marL="857250" lvl="2" indent="0" defTabSz="2106778">
              <a:spcBef>
                <a:spcPts val="600"/>
              </a:spcBef>
              <a:buClr>
                <a:srgbClr val="00304B"/>
              </a:buClr>
              <a:buSzPct val="100000"/>
              <a:buNone/>
              <a:defRPr/>
            </a:pPr>
            <a:endParaRPr lang="en-US" altLang="en-US" sz="800" dirty="0">
              <a:solidFill>
                <a:srgbClr val="000000"/>
              </a:solidFill>
              <a:latin typeface="Calibri"/>
              <a:cs typeface="Calibri"/>
            </a:endParaRPr>
          </a:p>
          <a:p>
            <a:endParaRPr lang="en-US" sz="800" dirty="0"/>
          </a:p>
        </p:txBody>
      </p:sp>
      <p:sp>
        <p:nvSpPr>
          <p:cNvPr id="4" name="Slide Number Placeholder 3">
            <a:extLst>
              <a:ext uri="{FF2B5EF4-FFF2-40B4-BE49-F238E27FC236}">
                <a16:creationId xmlns:a16="http://schemas.microsoft.com/office/drawing/2014/main" id="{92AB5E71-F440-DDF0-7596-2C4547E2B72F}"/>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35</a:t>
            </a:fld>
            <a:endParaRPr lang="en-US">
              <a:solidFill>
                <a:prstClr val="white"/>
              </a:solidFill>
            </a:endParaRPr>
          </a:p>
        </p:txBody>
      </p:sp>
      <p:pic>
        <p:nvPicPr>
          <p:cNvPr id="6" name="Picture 5">
            <a:extLst>
              <a:ext uri="{FF2B5EF4-FFF2-40B4-BE49-F238E27FC236}">
                <a16:creationId xmlns:a16="http://schemas.microsoft.com/office/drawing/2014/main" id="{23280B5F-2A67-5EB4-3D53-BAA56144900C}"/>
              </a:ext>
            </a:extLst>
          </p:cNvPr>
          <p:cNvPicPr>
            <a:picLocks noChangeAspect="1"/>
          </p:cNvPicPr>
          <p:nvPr/>
        </p:nvPicPr>
        <p:blipFill>
          <a:blip r:embed="rId2"/>
          <a:stretch>
            <a:fillRect/>
          </a:stretch>
        </p:blipFill>
        <p:spPr>
          <a:xfrm>
            <a:off x="9392869" y="138937"/>
            <a:ext cx="1166546" cy="356969"/>
          </a:xfrm>
          <a:prstGeom prst="rect">
            <a:avLst/>
          </a:prstGeom>
        </p:spPr>
      </p:pic>
      <p:pic>
        <p:nvPicPr>
          <p:cNvPr id="9" name="Picture 8">
            <a:extLst>
              <a:ext uri="{FF2B5EF4-FFF2-40B4-BE49-F238E27FC236}">
                <a16:creationId xmlns:a16="http://schemas.microsoft.com/office/drawing/2014/main" id="{74F3C1A0-75DF-0C99-CF77-AFD5137188EA}"/>
              </a:ext>
            </a:extLst>
          </p:cNvPr>
          <p:cNvPicPr>
            <a:picLocks noChangeAspect="1"/>
          </p:cNvPicPr>
          <p:nvPr/>
        </p:nvPicPr>
        <p:blipFill>
          <a:blip r:embed="rId3"/>
          <a:stretch>
            <a:fillRect/>
          </a:stretch>
        </p:blipFill>
        <p:spPr>
          <a:xfrm>
            <a:off x="1632585" y="122676"/>
            <a:ext cx="1703070" cy="451534"/>
          </a:xfrm>
          <a:prstGeom prst="rect">
            <a:avLst/>
          </a:prstGeom>
        </p:spPr>
      </p:pic>
      <p:sp>
        <p:nvSpPr>
          <p:cNvPr id="11" name="TextBox 10">
            <a:extLst>
              <a:ext uri="{FF2B5EF4-FFF2-40B4-BE49-F238E27FC236}">
                <a16:creationId xmlns:a16="http://schemas.microsoft.com/office/drawing/2014/main" id="{2646D435-0300-B368-577D-2E7FB7624051}"/>
              </a:ext>
            </a:extLst>
          </p:cNvPr>
          <p:cNvSpPr txBox="1"/>
          <p:nvPr/>
        </p:nvSpPr>
        <p:spPr>
          <a:xfrm>
            <a:off x="3256332" y="85174"/>
            <a:ext cx="6177229" cy="400110"/>
          </a:xfrm>
          <a:prstGeom prst="rect">
            <a:avLst/>
          </a:prstGeom>
          <a:noFill/>
        </p:spPr>
        <p:txBody>
          <a:bodyPr wrap="square" rtlCol="0">
            <a:spAutoFit/>
          </a:bodyPr>
          <a:lstStyle/>
          <a:p>
            <a:pPr algn="ctr" defTabSz="457200"/>
            <a:r>
              <a:rPr lang="en-US" sz="2000" b="1" cap="small" dirty="0">
                <a:solidFill>
                  <a:prstClr val="black"/>
                </a:solidFill>
                <a:latin typeface="Calibri" panose="020F0502020204030204" pitchFamily="34" charset="0"/>
                <a:ea typeface="Calibri" panose="020F0502020204030204" pitchFamily="34" charset="0"/>
                <a:cs typeface="Calibri" panose="020F0502020204030204" pitchFamily="34" charset="0"/>
              </a:rPr>
              <a:t>Structured Discussions About Professionalism As Trust</a:t>
            </a:r>
          </a:p>
        </p:txBody>
      </p:sp>
      <p:sp>
        <p:nvSpPr>
          <p:cNvPr id="13" name="TextBox 12">
            <a:extLst>
              <a:ext uri="{FF2B5EF4-FFF2-40B4-BE49-F238E27FC236}">
                <a16:creationId xmlns:a16="http://schemas.microsoft.com/office/drawing/2014/main" id="{6636051A-94B7-DDB4-704D-3730CAC15EEB}"/>
              </a:ext>
            </a:extLst>
          </p:cNvPr>
          <p:cNvSpPr txBox="1"/>
          <p:nvPr/>
        </p:nvSpPr>
        <p:spPr>
          <a:xfrm>
            <a:off x="3150871" y="480617"/>
            <a:ext cx="6177229" cy="535211"/>
          </a:xfrm>
          <a:prstGeom prst="rect">
            <a:avLst/>
          </a:prstGeom>
          <a:noFill/>
        </p:spPr>
        <p:txBody>
          <a:bodyPr wrap="square" rtlCol="0">
            <a:spAutoFit/>
          </a:bodyPr>
          <a:lstStyle/>
          <a:p>
            <a:pPr algn="ctr" defTabSz="457200">
              <a:lnSpc>
                <a:spcPct val="110000"/>
              </a:lnSpc>
            </a:pPr>
            <a:r>
              <a:rPr lang="en-US" sz="900" dirty="0">
                <a:solidFill>
                  <a:prstClr val="black"/>
                </a:solidFill>
                <a:latin typeface="Verdana"/>
                <a:ea typeface="Verdana"/>
              </a:rPr>
              <a:t>D Simpson PhD; T La Fratta MBA; K Ouweneel MBA; K Agard CMP, PMP; Delfinado MD; S Caudle MD; W Lehmann MD, MPH; N Salvo MD; E Santana C-TAGME; J Bidwell MD; J O’Brien MD; </a:t>
            </a:r>
          </a:p>
          <a:p>
            <a:pPr algn="ctr" defTabSz="457200">
              <a:lnSpc>
                <a:spcPct val="110000"/>
              </a:lnSpc>
            </a:pPr>
            <a:r>
              <a:rPr lang="en-US" sz="900" dirty="0">
                <a:solidFill>
                  <a:prstClr val="black"/>
                </a:solidFill>
                <a:latin typeface="Verdana"/>
                <a:ea typeface="Verdana"/>
              </a:rPr>
              <a:t>W MacDonald MD; D Irby MDiv, PhD; Hazel Bidwell, BA</a:t>
            </a:r>
          </a:p>
        </p:txBody>
      </p:sp>
      <p:sp>
        <p:nvSpPr>
          <p:cNvPr id="14" name="Date Placeholder 3">
            <a:extLst>
              <a:ext uri="{FF2B5EF4-FFF2-40B4-BE49-F238E27FC236}">
                <a16:creationId xmlns:a16="http://schemas.microsoft.com/office/drawing/2014/main" id="{386D97C0-AD2C-AE10-471B-EFA378857E74}"/>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dirty="0">
                <a:solidFill>
                  <a:prstClr val="white"/>
                </a:solidFill>
              </a:rPr>
              <a:t>AIAMC  NI X Mtg #3 | Oct 9, 2026</a:t>
            </a:r>
          </a:p>
        </p:txBody>
      </p:sp>
      <p:pic>
        <p:nvPicPr>
          <p:cNvPr id="12" name="Picture 11">
            <a:extLst>
              <a:ext uri="{FF2B5EF4-FFF2-40B4-BE49-F238E27FC236}">
                <a16:creationId xmlns:a16="http://schemas.microsoft.com/office/drawing/2014/main" id="{3EAD661F-DE30-B066-65B6-B4FD29AF2DB6}"/>
              </a:ext>
            </a:extLst>
          </p:cNvPr>
          <p:cNvPicPr>
            <a:picLocks noChangeAspect="1"/>
          </p:cNvPicPr>
          <p:nvPr/>
        </p:nvPicPr>
        <p:blipFill>
          <a:blip r:embed="rId4"/>
          <a:stretch>
            <a:fillRect/>
          </a:stretch>
        </p:blipFill>
        <p:spPr>
          <a:xfrm>
            <a:off x="7634000" y="3364992"/>
            <a:ext cx="1799560" cy="1689872"/>
          </a:xfrm>
          <a:prstGeom prst="rect">
            <a:avLst/>
          </a:prstGeom>
        </p:spPr>
      </p:pic>
      <p:sp>
        <p:nvSpPr>
          <p:cNvPr id="5" name="Rectangle 4">
            <a:extLst>
              <a:ext uri="{FF2B5EF4-FFF2-40B4-BE49-F238E27FC236}">
                <a16:creationId xmlns:a16="http://schemas.microsoft.com/office/drawing/2014/main" id="{C8342205-7A98-3E41-711E-11D06E80FF1D}"/>
              </a:ext>
            </a:extLst>
          </p:cNvPr>
          <p:cNvSpPr/>
          <p:nvPr/>
        </p:nvSpPr>
        <p:spPr>
          <a:xfrm>
            <a:off x="9503061" y="6050833"/>
            <a:ext cx="1072578" cy="4658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solidFill>
                <a:prstClr val="white"/>
              </a:solidFill>
              <a:latin typeface="Aptos" panose="02110004020202020204"/>
            </a:endParaRPr>
          </a:p>
        </p:txBody>
      </p:sp>
      <p:pic>
        <p:nvPicPr>
          <p:cNvPr id="8" name="Picture 7">
            <a:extLst>
              <a:ext uri="{FF2B5EF4-FFF2-40B4-BE49-F238E27FC236}">
                <a16:creationId xmlns:a16="http://schemas.microsoft.com/office/drawing/2014/main" id="{693BA5DA-DE3F-0602-2C46-D12BA335A590}"/>
              </a:ext>
            </a:extLst>
          </p:cNvPr>
          <p:cNvPicPr>
            <a:picLocks noChangeAspect="1"/>
          </p:cNvPicPr>
          <p:nvPr/>
        </p:nvPicPr>
        <p:blipFill>
          <a:blip r:embed="rId5"/>
          <a:stretch>
            <a:fillRect/>
          </a:stretch>
        </p:blipFill>
        <p:spPr>
          <a:xfrm>
            <a:off x="9589191" y="599540"/>
            <a:ext cx="963251" cy="304826"/>
          </a:xfrm>
          <a:prstGeom prst="rect">
            <a:avLst/>
          </a:prstGeom>
        </p:spPr>
      </p:pic>
    </p:spTree>
    <p:extLst>
      <p:ext uri="{BB962C8B-B14F-4D97-AF65-F5344CB8AC3E}">
        <p14:creationId xmlns:p14="http://schemas.microsoft.com/office/powerpoint/2010/main" val="1763037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C3EB2-0565-8568-99F8-694321BE0972}"/>
              </a:ext>
            </a:extLst>
          </p:cNvPr>
          <p:cNvSpPr>
            <a:spLocks noGrp="1"/>
          </p:cNvSpPr>
          <p:nvPr>
            <p:ph type="title"/>
          </p:nvPr>
        </p:nvSpPr>
        <p:spPr/>
        <p:txBody>
          <a:bodyPr>
            <a:normAutofit fontScale="90000"/>
          </a:bodyPr>
          <a:lstStyle/>
          <a:p>
            <a:r>
              <a:rPr lang="en-US" altLang="en-US" dirty="0"/>
              <a:t>Aim/Objectives/Alignment</a:t>
            </a:r>
            <a:endParaRPr lang="en-US" dirty="0"/>
          </a:p>
        </p:txBody>
      </p:sp>
      <p:sp>
        <p:nvSpPr>
          <p:cNvPr id="3" name="Content Placeholder 2">
            <a:extLst>
              <a:ext uri="{FF2B5EF4-FFF2-40B4-BE49-F238E27FC236}">
                <a16:creationId xmlns:a16="http://schemas.microsoft.com/office/drawing/2014/main" id="{C691D522-52D6-758B-8C22-98002FCAAEA4}"/>
              </a:ext>
            </a:extLst>
          </p:cNvPr>
          <p:cNvSpPr>
            <a:spLocks noGrp="1"/>
          </p:cNvSpPr>
          <p:nvPr>
            <p:ph idx="1"/>
          </p:nvPr>
        </p:nvSpPr>
        <p:spPr>
          <a:xfrm>
            <a:off x="2152650" y="929640"/>
            <a:ext cx="7886700" cy="3386329"/>
          </a:xfrm>
        </p:spPr>
        <p:txBody>
          <a:bodyPr/>
          <a:lstStyle/>
          <a:p>
            <a:pPr marL="501650" indent="-442913">
              <a:spcBef>
                <a:spcPct val="50000"/>
              </a:spcBef>
              <a:defRPr/>
            </a:pPr>
            <a:r>
              <a:rPr lang="en-US" altLang="en-US" sz="2400" cap="small" dirty="0"/>
              <a:t>Aim: </a:t>
            </a:r>
            <a:r>
              <a:rPr lang="en-US" altLang="en-US" sz="2400" dirty="0"/>
              <a:t>To reframe the ability to analyze and discuss professional behavior as </a:t>
            </a:r>
            <a:r>
              <a:rPr lang="en-US" altLang="en-US" sz="2400" dirty="0" err="1"/>
              <a:t>enTRUSTment</a:t>
            </a:r>
            <a:r>
              <a:rPr lang="en-US" altLang="en-US" sz="2400" dirty="0"/>
              <a:t> focusing on consequences of adverse behaviors on patient care, teamwork, and one’s own growth and development </a:t>
            </a:r>
          </a:p>
          <a:p>
            <a:pPr marL="501650" indent="-442913">
              <a:spcBef>
                <a:spcPct val="50000"/>
              </a:spcBef>
              <a:defRPr/>
            </a:pPr>
            <a:r>
              <a:rPr lang="en-US" altLang="en-US" sz="2400" cap="small" dirty="0"/>
              <a:t>Align: </a:t>
            </a:r>
            <a:r>
              <a:rPr lang="en-US" altLang="en-US" sz="2400" dirty="0"/>
              <a:t>Culture of Safety &amp; Work Environment Survey  </a:t>
            </a:r>
          </a:p>
          <a:p>
            <a:pPr marL="1160462" indent="-571500">
              <a:spcBef>
                <a:spcPts val="0"/>
              </a:spcBef>
              <a:buFont typeface="Courier New" panose="02070309020205020404" pitchFamily="49" charset="0"/>
              <a:buChar char="o"/>
              <a:defRPr/>
            </a:pPr>
            <a:r>
              <a:rPr lang="en-US" altLang="en-US" sz="2400" dirty="0"/>
              <a:t>Building on AH’s 2024 focus on psychological safety, in 2026 shifting to strengthening trust as “trust sustains our work relationships over time” </a:t>
            </a:r>
            <a:r>
              <a:rPr lang="en-US" altLang="en-US" sz="2400" dirty="0">
                <a:latin typeface="Aptos" panose="020B0004020202020204" pitchFamily="34" charset="0"/>
              </a:rPr>
              <a:t>→  team level action plans</a:t>
            </a:r>
            <a:endParaRPr lang="en-US" altLang="en-US" sz="2400" dirty="0"/>
          </a:p>
          <a:p>
            <a:endParaRPr lang="en-US" dirty="0"/>
          </a:p>
        </p:txBody>
      </p:sp>
      <p:sp>
        <p:nvSpPr>
          <p:cNvPr id="4" name="Slide Number Placeholder 3">
            <a:extLst>
              <a:ext uri="{FF2B5EF4-FFF2-40B4-BE49-F238E27FC236}">
                <a16:creationId xmlns:a16="http://schemas.microsoft.com/office/drawing/2014/main" id="{ECDE69DD-DDB9-1A2C-C901-CB63E8460FD8}"/>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36</a:t>
            </a:fld>
            <a:endParaRPr lang="en-US">
              <a:solidFill>
                <a:prstClr val="white"/>
              </a:solidFill>
            </a:endParaRPr>
          </a:p>
        </p:txBody>
      </p:sp>
      <p:sp>
        <p:nvSpPr>
          <p:cNvPr id="6" name="Date Placeholder 3">
            <a:extLst>
              <a:ext uri="{FF2B5EF4-FFF2-40B4-BE49-F238E27FC236}">
                <a16:creationId xmlns:a16="http://schemas.microsoft.com/office/drawing/2014/main" id="{263167D9-4288-823E-56E2-35E92BD29898}"/>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dirty="0">
                <a:solidFill>
                  <a:prstClr val="white"/>
                </a:solidFill>
              </a:rPr>
              <a:t>AIAMC  NI X Mtg #3 | Oct 9, 2026</a:t>
            </a:r>
          </a:p>
        </p:txBody>
      </p:sp>
      <p:pic>
        <p:nvPicPr>
          <p:cNvPr id="7" name="Picture 6">
            <a:extLst>
              <a:ext uri="{FF2B5EF4-FFF2-40B4-BE49-F238E27FC236}">
                <a16:creationId xmlns:a16="http://schemas.microsoft.com/office/drawing/2014/main" id="{007443B1-54B5-B795-4AB3-FAADFF3191DC}"/>
              </a:ext>
            </a:extLst>
          </p:cNvPr>
          <p:cNvPicPr>
            <a:picLocks noChangeAspect="1"/>
          </p:cNvPicPr>
          <p:nvPr/>
        </p:nvPicPr>
        <p:blipFill>
          <a:blip r:embed="rId2"/>
          <a:stretch>
            <a:fillRect/>
          </a:stretch>
        </p:blipFill>
        <p:spPr>
          <a:xfrm>
            <a:off x="3851148" y="4189035"/>
            <a:ext cx="4489704" cy="2054533"/>
          </a:xfrm>
          <a:prstGeom prst="rect">
            <a:avLst/>
          </a:prstGeom>
        </p:spPr>
      </p:pic>
    </p:spTree>
    <p:extLst>
      <p:ext uri="{BB962C8B-B14F-4D97-AF65-F5344CB8AC3E}">
        <p14:creationId xmlns:p14="http://schemas.microsoft.com/office/powerpoint/2010/main" val="2946979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8E7E-B1B7-5D90-9413-7AD90C9C65BC}"/>
              </a:ext>
            </a:extLst>
          </p:cNvPr>
          <p:cNvSpPr>
            <a:spLocks noGrp="1"/>
          </p:cNvSpPr>
          <p:nvPr>
            <p:ph type="title"/>
          </p:nvPr>
        </p:nvSpPr>
        <p:spPr>
          <a:xfrm>
            <a:off x="1769212" y="235588"/>
            <a:ext cx="8633612" cy="503553"/>
          </a:xfrm>
        </p:spPr>
        <p:txBody>
          <a:bodyPr>
            <a:normAutofit fontScale="90000"/>
          </a:bodyPr>
          <a:lstStyle/>
          <a:p>
            <a:r>
              <a:rPr lang="en-US" dirty="0"/>
              <a:t>Measures</a:t>
            </a:r>
          </a:p>
        </p:txBody>
      </p:sp>
      <p:sp>
        <p:nvSpPr>
          <p:cNvPr id="3" name="Content Placeholder 2">
            <a:extLst>
              <a:ext uri="{FF2B5EF4-FFF2-40B4-BE49-F238E27FC236}">
                <a16:creationId xmlns:a16="http://schemas.microsoft.com/office/drawing/2014/main" id="{C2CD2FCD-D41A-9B05-C74A-EA707D8E1CCC}"/>
              </a:ext>
            </a:extLst>
          </p:cNvPr>
          <p:cNvSpPr>
            <a:spLocks noGrp="1"/>
          </p:cNvSpPr>
          <p:nvPr>
            <p:ph idx="1"/>
          </p:nvPr>
        </p:nvSpPr>
        <p:spPr>
          <a:xfrm>
            <a:off x="1769212" y="929639"/>
            <a:ext cx="8633612" cy="5247324"/>
          </a:xfrm>
        </p:spPr>
        <p:txBody>
          <a:bodyPr>
            <a:normAutofit fontScale="70000" lnSpcReduction="20000"/>
          </a:bodyPr>
          <a:lstStyle/>
          <a:p>
            <a:pPr marL="342900" indent="-342900" defTabSz="685800">
              <a:lnSpc>
                <a:spcPct val="108000"/>
              </a:lnSpc>
              <a:spcBef>
                <a:spcPts val="0"/>
              </a:spcBef>
              <a:buFont typeface="+mj-lt"/>
              <a:buAutoNum type="arabicPeriod"/>
              <a:defRPr/>
            </a:pPr>
            <a:r>
              <a:rPr lang="en-US" sz="3200" dirty="0">
                <a:solidFill>
                  <a:prstClr val="black"/>
                </a:solidFill>
              </a:rPr>
              <a:t>Interactive/Facilitated Session Attendee’s Evaluation </a:t>
            </a:r>
          </a:p>
          <a:p>
            <a:pPr marL="0" indent="0" defTabSz="685800">
              <a:lnSpc>
                <a:spcPct val="108000"/>
              </a:lnSpc>
              <a:spcBef>
                <a:spcPts val="0"/>
              </a:spcBef>
              <a:buNone/>
              <a:defRPr/>
            </a:pPr>
            <a:endParaRPr lang="en-US" sz="3200" dirty="0">
              <a:solidFill>
                <a:prstClr val="black"/>
              </a:solidFill>
            </a:endParaRPr>
          </a:p>
          <a:p>
            <a:pPr marL="342900" indent="-342900" defTabSz="685800">
              <a:lnSpc>
                <a:spcPct val="108000"/>
              </a:lnSpc>
              <a:spcBef>
                <a:spcPts val="0"/>
              </a:spcBef>
              <a:buFont typeface="+mj-lt"/>
              <a:buAutoNum type="arabicPeriod" startAt="2"/>
              <a:defRPr/>
            </a:pPr>
            <a:r>
              <a:rPr lang="en-US" sz="3100" dirty="0">
                <a:solidFill>
                  <a:prstClr val="black"/>
                </a:solidFill>
              </a:rPr>
              <a:t>Resident Evaluation of Teaching Pre-Post</a:t>
            </a:r>
          </a:p>
          <a:p>
            <a:pPr marL="958850" lvl="1" indent="-457200" defTabSz="685800">
              <a:lnSpc>
                <a:spcPct val="108000"/>
              </a:lnSpc>
              <a:spcBef>
                <a:spcPts val="0"/>
              </a:spcBef>
              <a:buClrTx/>
              <a:defRPr/>
            </a:pPr>
            <a:r>
              <a:rPr lang="en-US" sz="3200" dirty="0">
                <a:solidFill>
                  <a:prstClr val="black"/>
                </a:solidFill>
              </a:rPr>
              <a:t>Demonstrated respect for me as a trainee </a:t>
            </a:r>
          </a:p>
          <a:p>
            <a:pPr marL="958850" lvl="1" indent="-457200" defTabSz="685800">
              <a:lnSpc>
                <a:spcPct val="108000"/>
              </a:lnSpc>
              <a:spcBef>
                <a:spcPts val="0"/>
              </a:spcBef>
              <a:buClrTx/>
              <a:defRPr/>
            </a:pPr>
            <a:r>
              <a:rPr lang="en-US" sz="3200" dirty="0">
                <a:solidFill>
                  <a:prstClr val="black"/>
                </a:solidFill>
              </a:rPr>
              <a:t>Promotes and champions PROFESSIONALISM (Treats colleagues with, courtesy/respect; high integrity; accountable for actions…) </a:t>
            </a:r>
          </a:p>
          <a:p>
            <a:pPr marL="501650" lvl="1" indent="0" defTabSz="685800">
              <a:lnSpc>
                <a:spcPct val="108000"/>
              </a:lnSpc>
              <a:spcBef>
                <a:spcPts val="0"/>
              </a:spcBef>
              <a:buClrTx/>
              <a:buNone/>
              <a:defRPr/>
            </a:pPr>
            <a:endParaRPr lang="en-US" sz="3200" dirty="0">
              <a:solidFill>
                <a:prstClr val="black"/>
              </a:solidFill>
              <a:ea typeface="Calibri"/>
              <a:cs typeface="Calibri"/>
            </a:endParaRPr>
          </a:p>
          <a:p>
            <a:pPr marL="514350" indent="-514350" defTabSz="685800">
              <a:lnSpc>
                <a:spcPct val="108000"/>
              </a:lnSpc>
              <a:spcBef>
                <a:spcPts val="0"/>
              </a:spcBef>
              <a:buFont typeface="+mj-lt"/>
              <a:buAutoNum type="arabicPeriod" startAt="3"/>
              <a:defRPr/>
            </a:pPr>
            <a:r>
              <a:rPr lang="en-US" sz="3100" dirty="0">
                <a:solidFill>
                  <a:prstClr val="black"/>
                </a:solidFill>
              </a:rPr>
              <a:t>ACGME Resident/Fellows Survey – Professionalism</a:t>
            </a:r>
          </a:p>
          <a:p>
            <a:pPr marL="514350" indent="-514350" defTabSz="685800">
              <a:lnSpc>
                <a:spcPct val="108000"/>
              </a:lnSpc>
              <a:spcBef>
                <a:spcPts val="0"/>
              </a:spcBef>
              <a:buFont typeface="+mj-lt"/>
              <a:buAutoNum type="arabicPeriod" startAt="3"/>
              <a:defRPr/>
            </a:pPr>
            <a:endParaRPr lang="en-US" sz="3100" dirty="0">
              <a:solidFill>
                <a:prstClr val="black"/>
              </a:solidFill>
            </a:endParaRPr>
          </a:p>
          <a:p>
            <a:pPr marL="514350" indent="-514350" defTabSz="685800">
              <a:lnSpc>
                <a:spcPct val="108000"/>
              </a:lnSpc>
              <a:spcBef>
                <a:spcPts val="0"/>
              </a:spcBef>
              <a:buFont typeface="+mj-lt"/>
              <a:buAutoNum type="arabicPeriod" startAt="3"/>
              <a:defRPr/>
            </a:pPr>
            <a:r>
              <a:rPr lang="en-US" sz="3100" dirty="0">
                <a:solidFill>
                  <a:prstClr val="black"/>
                </a:solidFill>
              </a:rPr>
              <a:t>Professionalism Milestones </a:t>
            </a:r>
          </a:p>
          <a:p>
            <a:pPr marL="514350" indent="-514350" defTabSz="685800">
              <a:lnSpc>
                <a:spcPct val="108000"/>
              </a:lnSpc>
              <a:spcBef>
                <a:spcPts val="0"/>
              </a:spcBef>
              <a:buFont typeface="+mj-lt"/>
              <a:buAutoNum type="arabicPeriod" startAt="3"/>
              <a:defRPr/>
            </a:pPr>
            <a:endParaRPr lang="en-US" sz="3100" dirty="0">
              <a:solidFill>
                <a:prstClr val="black"/>
              </a:solidFill>
            </a:endParaRPr>
          </a:p>
          <a:p>
            <a:pPr marL="514350" indent="-514350" defTabSz="685800">
              <a:lnSpc>
                <a:spcPct val="108000"/>
              </a:lnSpc>
              <a:spcBef>
                <a:spcPts val="0"/>
              </a:spcBef>
              <a:buFont typeface="+mj-lt"/>
              <a:buAutoNum type="arabicPeriod" startAt="3"/>
              <a:defRPr/>
            </a:pPr>
            <a:r>
              <a:rPr lang="en-US" sz="3100" dirty="0">
                <a:solidFill>
                  <a:prstClr val="black"/>
                </a:solidFill>
              </a:rPr>
              <a:t>ACGME Faculty Survey  </a:t>
            </a:r>
          </a:p>
          <a:p>
            <a:pPr marL="514350" indent="-514350" defTabSz="685800">
              <a:lnSpc>
                <a:spcPct val="108000"/>
              </a:lnSpc>
              <a:spcBef>
                <a:spcPts val="0"/>
              </a:spcBef>
              <a:buFont typeface="+mj-lt"/>
              <a:buAutoNum type="arabicPeriod" startAt="3"/>
              <a:defRPr/>
            </a:pPr>
            <a:endParaRPr lang="en-US" sz="3100" dirty="0">
              <a:solidFill>
                <a:prstClr val="black"/>
              </a:solidFill>
            </a:endParaRPr>
          </a:p>
          <a:p>
            <a:pPr marL="514350" indent="-514350" defTabSz="685800">
              <a:lnSpc>
                <a:spcPct val="108000"/>
              </a:lnSpc>
              <a:spcBef>
                <a:spcPts val="0"/>
              </a:spcBef>
              <a:buFont typeface="+mj-lt"/>
              <a:buAutoNum type="arabicPeriod" startAt="3"/>
              <a:defRPr/>
            </a:pPr>
            <a:r>
              <a:rPr lang="en-US" sz="3100" dirty="0">
                <a:solidFill>
                  <a:prstClr val="black"/>
                </a:solidFill>
              </a:rPr>
              <a:t>Culture of Safety and Work Environment Survey </a:t>
            </a:r>
          </a:p>
          <a:p>
            <a:pPr marL="514350" indent="-514350" defTabSz="685800">
              <a:lnSpc>
                <a:spcPct val="108000"/>
              </a:lnSpc>
              <a:spcBef>
                <a:spcPts val="0"/>
              </a:spcBef>
              <a:buFont typeface="+mj-lt"/>
              <a:buAutoNum type="arabicPeriod" startAt="3"/>
              <a:defRPr/>
            </a:pPr>
            <a:endParaRPr lang="en-US" sz="3100" dirty="0">
              <a:solidFill>
                <a:prstClr val="black"/>
              </a:solidFill>
            </a:endParaRPr>
          </a:p>
          <a:p>
            <a:pPr marL="514350" indent="-514350" defTabSz="685800">
              <a:lnSpc>
                <a:spcPct val="108000"/>
              </a:lnSpc>
              <a:spcBef>
                <a:spcPts val="0"/>
              </a:spcBef>
              <a:buFont typeface="+mj-lt"/>
              <a:buAutoNum type="arabicPeriod" startAt="3"/>
              <a:defRPr/>
            </a:pPr>
            <a:r>
              <a:rPr lang="en-US" sz="3100" dirty="0">
                <a:solidFill>
                  <a:prstClr val="black"/>
                </a:solidFill>
              </a:rPr>
              <a:t># Professionalism Concern Cards in Med Hub</a:t>
            </a:r>
          </a:p>
          <a:p>
            <a:pPr marL="973138" lvl="1" indent="-457200" defTabSz="685800">
              <a:lnSpc>
                <a:spcPct val="108000"/>
              </a:lnSpc>
              <a:spcBef>
                <a:spcPts val="0"/>
              </a:spcBef>
              <a:buClrTx/>
              <a:defRPr/>
            </a:pPr>
            <a:r>
              <a:rPr lang="en-US" sz="3200" dirty="0">
                <a:solidFill>
                  <a:prstClr val="black"/>
                </a:solidFill>
              </a:rPr>
              <a:t>Ob/Gyn &amp; Fam Med already submit</a:t>
            </a:r>
          </a:p>
          <a:p>
            <a:endParaRPr lang="en-US" dirty="0"/>
          </a:p>
        </p:txBody>
      </p:sp>
      <p:sp>
        <p:nvSpPr>
          <p:cNvPr id="4" name="Slide Number Placeholder 3">
            <a:extLst>
              <a:ext uri="{FF2B5EF4-FFF2-40B4-BE49-F238E27FC236}">
                <a16:creationId xmlns:a16="http://schemas.microsoft.com/office/drawing/2014/main" id="{56D74376-3AAF-EFCB-DF1A-A14B3D75BC05}"/>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37</a:t>
            </a:fld>
            <a:endParaRPr lang="en-US">
              <a:solidFill>
                <a:prstClr val="white"/>
              </a:solidFill>
            </a:endParaRPr>
          </a:p>
        </p:txBody>
      </p:sp>
      <p:sp>
        <p:nvSpPr>
          <p:cNvPr id="6" name="Date Placeholder 3">
            <a:extLst>
              <a:ext uri="{FF2B5EF4-FFF2-40B4-BE49-F238E27FC236}">
                <a16:creationId xmlns:a16="http://schemas.microsoft.com/office/drawing/2014/main" id="{40223588-9E44-31A1-275C-044982D3CCAA}"/>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endParaRPr lang="en-US" dirty="0">
              <a:solidFill>
                <a:prstClr val="white"/>
              </a:solidFill>
            </a:endParaRPr>
          </a:p>
        </p:txBody>
      </p:sp>
    </p:spTree>
    <p:extLst>
      <p:ext uri="{BB962C8B-B14F-4D97-AF65-F5344CB8AC3E}">
        <p14:creationId xmlns:p14="http://schemas.microsoft.com/office/powerpoint/2010/main" val="12104867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B576-F51E-4721-A31A-DB4A7218D694}"/>
              </a:ext>
            </a:extLst>
          </p:cNvPr>
          <p:cNvSpPr>
            <a:spLocks noGrp="1"/>
          </p:cNvSpPr>
          <p:nvPr>
            <p:ph type="title"/>
          </p:nvPr>
        </p:nvSpPr>
        <p:spPr>
          <a:xfrm>
            <a:off x="2152650" y="235588"/>
            <a:ext cx="8341995" cy="503553"/>
          </a:xfrm>
        </p:spPr>
        <p:txBody>
          <a:bodyPr>
            <a:normAutofit fontScale="90000"/>
          </a:bodyPr>
          <a:lstStyle/>
          <a:p>
            <a:r>
              <a:rPr lang="en-US" dirty="0"/>
              <a:t>Interventions | Changes</a:t>
            </a:r>
          </a:p>
        </p:txBody>
      </p:sp>
      <p:sp>
        <p:nvSpPr>
          <p:cNvPr id="3" name="Content Placeholder 2">
            <a:extLst>
              <a:ext uri="{FF2B5EF4-FFF2-40B4-BE49-F238E27FC236}">
                <a16:creationId xmlns:a16="http://schemas.microsoft.com/office/drawing/2014/main" id="{44225333-4D66-7762-71E2-2418D31B915C}"/>
              </a:ext>
            </a:extLst>
          </p:cNvPr>
          <p:cNvSpPr>
            <a:spLocks noGrp="1"/>
          </p:cNvSpPr>
          <p:nvPr>
            <p:ph idx="1"/>
          </p:nvPr>
        </p:nvSpPr>
        <p:spPr>
          <a:xfrm>
            <a:off x="2152650" y="929639"/>
            <a:ext cx="7574573" cy="4002846"/>
          </a:xfrm>
        </p:spPr>
        <p:txBody>
          <a:bodyPr>
            <a:normAutofit fontScale="77500" lnSpcReduction="20000"/>
          </a:bodyPr>
          <a:lstStyle/>
          <a:p>
            <a:pPr marL="0" indent="0" defTabSz="457200">
              <a:lnSpc>
                <a:spcPct val="108000"/>
              </a:lnSpc>
              <a:spcBef>
                <a:spcPts val="0"/>
              </a:spcBef>
              <a:buClrTx/>
              <a:buNone/>
              <a:defRPr/>
            </a:pPr>
            <a:r>
              <a:rPr lang="en-US" altLang="en-US" sz="4000" dirty="0">
                <a:solidFill>
                  <a:prstClr val="black"/>
                </a:solidFill>
                <a:latin typeface="Calibri" panose="020F0502020204030204"/>
              </a:rPr>
              <a:t>30-90 Minute Interactive/Facilitated Discussions</a:t>
            </a:r>
          </a:p>
          <a:p>
            <a:pPr marL="457200" lvl="1" defTabSz="457200">
              <a:lnSpc>
                <a:spcPct val="100000"/>
              </a:lnSpc>
              <a:spcBef>
                <a:spcPts val="600"/>
              </a:spcBef>
              <a:buFont typeface="+mj-lt"/>
              <a:buAutoNum type="alphaUcPeriod"/>
              <a:defRPr/>
            </a:pPr>
            <a:r>
              <a:rPr lang="en-US" altLang="en-US" sz="2600" cap="small" dirty="0">
                <a:solidFill>
                  <a:prstClr val="black"/>
                </a:solidFill>
                <a:latin typeface="Calibri" panose="020F0502020204030204"/>
              </a:rPr>
              <a:t>10-20 min</a:t>
            </a:r>
            <a:r>
              <a:rPr lang="en-US" altLang="en-US" sz="2600" dirty="0">
                <a:solidFill>
                  <a:prstClr val="black"/>
                </a:solidFill>
                <a:latin typeface="Calibri" panose="020F0502020204030204"/>
              </a:rPr>
              <a:t>: </a:t>
            </a:r>
            <a:r>
              <a:rPr lang="en-US" altLang="en-US" sz="2600" cap="small" dirty="0">
                <a:solidFill>
                  <a:prstClr val="black"/>
                </a:solidFill>
                <a:latin typeface="Calibri" panose="020F0502020204030204"/>
              </a:rPr>
              <a:t>Background including evidence re: </a:t>
            </a:r>
            <a:r>
              <a:rPr lang="en-US" altLang="en-US" sz="2600" dirty="0">
                <a:solidFill>
                  <a:prstClr val="black"/>
                </a:solidFill>
                <a:latin typeface="Calibri" panose="020F0502020204030204"/>
              </a:rPr>
              <a:t>adverse                                effects of unprofessional behavior</a:t>
            </a:r>
            <a:endParaRPr lang="en-US" altLang="en-US" sz="2600" dirty="0">
              <a:solidFill>
                <a:prstClr val="black"/>
              </a:solidFill>
            </a:endParaRPr>
          </a:p>
          <a:p>
            <a:pPr marL="457200" lvl="1" defTabSz="457200">
              <a:spcBef>
                <a:spcPts val="600"/>
              </a:spcBef>
              <a:buFont typeface="+mj-lt"/>
              <a:buAutoNum type="alphaUcPeriod"/>
              <a:defRPr/>
            </a:pPr>
            <a:r>
              <a:rPr lang="en-US" altLang="en-US" sz="2600" cap="small" dirty="0">
                <a:solidFill>
                  <a:prstClr val="black"/>
                </a:solidFill>
                <a:latin typeface="Calibri" panose="020F0502020204030204"/>
              </a:rPr>
              <a:t>30-45 min: Facilitated </a:t>
            </a:r>
            <a:r>
              <a:rPr lang="en-US" altLang="en-US" sz="2600" cap="small" dirty="0" err="1">
                <a:solidFill>
                  <a:prstClr val="black"/>
                </a:solidFill>
                <a:latin typeface="Calibri" panose="020F0502020204030204"/>
              </a:rPr>
              <a:t>sm</a:t>
            </a:r>
            <a:r>
              <a:rPr lang="en-US" altLang="en-US" sz="2600" cap="small" dirty="0">
                <a:solidFill>
                  <a:prstClr val="black"/>
                </a:solidFill>
                <a:latin typeface="Calibri" panose="020F0502020204030204"/>
              </a:rPr>
              <a:t> group discussions</a:t>
            </a:r>
          </a:p>
          <a:p>
            <a:pPr marL="747713" lvl="2" indent="-290513" defTabSz="457200">
              <a:lnSpc>
                <a:spcPct val="100000"/>
              </a:lnSpc>
              <a:spcBef>
                <a:spcPts val="600"/>
              </a:spcBef>
              <a:buFont typeface="Courier New" panose="02070309020205020404" pitchFamily="49" charset="0"/>
              <a:buChar char="o"/>
              <a:defRPr/>
            </a:pPr>
            <a:r>
              <a:rPr lang="en-US" altLang="en-US" sz="2600" dirty="0">
                <a:solidFill>
                  <a:prstClr val="black"/>
                </a:solidFill>
              </a:rPr>
              <a:t>Presented needs assessment survey behavior</a:t>
            </a:r>
          </a:p>
          <a:p>
            <a:pPr marL="747713" lvl="2" indent="-290513" defTabSz="457200">
              <a:lnSpc>
                <a:spcPct val="100000"/>
              </a:lnSpc>
              <a:spcBef>
                <a:spcPts val="600"/>
              </a:spcBef>
              <a:buFont typeface="Courier New" panose="02070309020205020404" pitchFamily="49" charset="0"/>
              <a:buChar char="o"/>
              <a:defRPr/>
            </a:pPr>
            <a:r>
              <a:rPr lang="en-US" altLang="en-US" sz="2600" dirty="0">
                <a:solidFill>
                  <a:prstClr val="black"/>
                </a:solidFill>
              </a:rPr>
              <a:t>1/3 of group assigned to list adverse  effects </a:t>
            </a:r>
          </a:p>
          <a:p>
            <a:pPr marL="747713" lvl="2" indent="-290513" defTabSz="457200">
              <a:lnSpc>
                <a:spcPct val="100000"/>
              </a:lnSpc>
              <a:spcBef>
                <a:spcPts val="600"/>
              </a:spcBef>
              <a:buFont typeface="Courier New" panose="02070309020205020404" pitchFamily="49" charset="0"/>
              <a:buChar char="o"/>
              <a:defRPr/>
            </a:pPr>
            <a:r>
              <a:rPr lang="en-US" altLang="en-US" sz="2600" dirty="0">
                <a:solidFill>
                  <a:prstClr val="black"/>
                </a:solidFill>
              </a:rPr>
              <a:t>Debriefed with quick poll </a:t>
            </a:r>
          </a:p>
          <a:p>
            <a:pPr marL="747713" lvl="2" indent="-290513" defTabSz="457200">
              <a:lnSpc>
                <a:spcPct val="100000"/>
              </a:lnSpc>
              <a:spcBef>
                <a:spcPts val="600"/>
              </a:spcBef>
              <a:buFont typeface="Courier New" panose="02070309020205020404" pitchFamily="49" charset="0"/>
              <a:buChar char="o"/>
              <a:defRPr/>
            </a:pPr>
            <a:r>
              <a:rPr lang="en-US" altLang="en-US" sz="2600" dirty="0">
                <a:solidFill>
                  <a:prstClr val="black"/>
                </a:solidFill>
              </a:rPr>
              <a:t>Shown needs assessment data  - surprised?</a:t>
            </a:r>
          </a:p>
          <a:p>
            <a:pPr marL="747713" lvl="2" indent="-290513" defTabSz="457200">
              <a:lnSpc>
                <a:spcPct val="100000"/>
              </a:lnSpc>
              <a:spcBef>
                <a:spcPts val="600"/>
              </a:spcBef>
              <a:buFont typeface="Courier New" panose="02070309020205020404" pitchFamily="49" charset="0"/>
              <a:buChar char="o"/>
              <a:defRPr/>
            </a:pPr>
            <a:r>
              <a:rPr lang="en-US" altLang="en-US" sz="2600" dirty="0">
                <a:solidFill>
                  <a:prstClr val="black"/>
                </a:solidFill>
              </a:rPr>
              <a:t>Repeat with another behavior </a:t>
            </a:r>
          </a:p>
          <a:p>
            <a:pPr marL="457200" lvl="1" defTabSz="457200">
              <a:lnSpc>
                <a:spcPct val="100000"/>
              </a:lnSpc>
              <a:spcBef>
                <a:spcPts val="600"/>
              </a:spcBef>
              <a:buFont typeface="+mj-lt"/>
              <a:buAutoNum type="alphaUcPeriod"/>
              <a:defRPr/>
            </a:pPr>
            <a:r>
              <a:rPr lang="en-US" altLang="en-US" sz="2900" cap="small" dirty="0">
                <a:solidFill>
                  <a:prstClr val="black"/>
                </a:solidFill>
                <a:latin typeface="Calibri" panose="020F0502020204030204"/>
              </a:rPr>
              <a:t>10-15 min: </a:t>
            </a:r>
            <a:r>
              <a:rPr lang="en-US" altLang="en-US" sz="2900" dirty="0">
                <a:solidFill>
                  <a:prstClr val="black"/>
                </a:solidFill>
                <a:latin typeface="Calibri" panose="020F0502020204030204"/>
              </a:rPr>
              <a:t>Lg group debrief &amp; quick evaluation</a:t>
            </a:r>
          </a:p>
          <a:p>
            <a:pPr marL="457200" lvl="1" defTabSz="457200">
              <a:spcBef>
                <a:spcPts val="600"/>
              </a:spcBef>
              <a:buFont typeface="+mj-lt"/>
              <a:buAutoNum type="alphaUcPeriod"/>
              <a:defRPr/>
            </a:pPr>
            <a:endParaRPr lang="en-US" altLang="en-US" sz="2600" cap="small" dirty="0">
              <a:solidFill>
                <a:prstClr val="black"/>
              </a:solidFill>
              <a:latin typeface="Calibri" panose="020F0502020204030204"/>
            </a:endParaRPr>
          </a:p>
          <a:p>
            <a:endParaRPr lang="en-US" dirty="0"/>
          </a:p>
        </p:txBody>
      </p:sp>
      <p:sp>
        <p:nvSpPr>
          <p:cNvPr id="4" name="Slide Number Placeholder 3">
            <a:extLst>
              <a:ext uri="{FF2B5EF4-FFF2-40B4-BE49-F238E27FC236}">
                <a16:creationId xmlns:a16="http://schemas.microsoft.com/office/drawing/2014/main" id="{EB9DDE7F-C1E5-BC3C-57DC-C1CCB8EEE5B4}"/>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38</a:t>
            </a:fld>
            <a:endParaRPr lang="en-US">
              <a:solidFill>
                <a:prstClr val="white"/>
              </a:solidFill>
            </a:endParaRPr>
          </a:p>
        </p:txBody>
      </p:sp>
      <p:sp>
        <p:nvSpPr>
          <p:cNvPr id="6" name="Date Placeholder 3">
            <a:extLst>
              <a:ext uri="{FF2B5EF4-FFF2-40B4-BE49-F238E27FC236}">
                <a16:creationId xmlns:a16="http://schemas.microsoft.com/office/drawing/2014/main" id="{46122EDD-144D-FBFE-9A35-B11575F952C7}"/>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dirty="0">
                <a:solidFill>
                  <a:prstClr val="white"/>
                </a:solidFill>
              </a:rPr>
              <a:t>AIAMC  NI X Mtg #3 | Oct 9, 2026</a:t>
            </a:r>
          </a:p>
        </p:txBody>
      </p:sp>
      <p:pic>
        <p:nvPicPr>
          <p:cNvPr id="11" name="Picture 10">
            <a:extLst>
              <a:ext uri="{FF2B5EF4-FFF2-40B4-BE49-F238E27FC236}">
                <a16:creationId xmlns:a16="http://schemas.microsoft.com/office/drawing/2014/main" id="{AFC47972-9811-E966-7BFA-2C33334B5407}"/>
              </a:ext>
            </a:extLst>
          </p:cNvPr>
          <p:cNvPicPr>
            <a:picLocks noChangeAspect="1"/>
          </p:cNvPicPr>
          <p:nvPr/>
        </p:nvPicPr>
        <p:blipFill>
          <a:blip r:embed="rId2"/>
          <a:stretch>
            <a:fillRect/>
          </a:stretch>
        </p:blipFill>
        <p:spPr>
          <a:xfrm>
            <a:off x="8032841" y="1300073"/>
            <a:ext cx="2332045" cy="3539565"/>
          </a:xfrm>
          <a:prstGeom prst="rect">
            <a:avLst/>
          </a:prstGeom>
        </p:spPr>
      </p:pic>
      <p:sp>
        <p:nvSpPr>
          <p:cNvPr id="5" name="Content Placeholder 2">
            <a:extLst>
              <a:ext uri="{FF2B5EF4-FFF2-40B4-BE49-F238E27FC236}">
                <a16:creationId xmlns:a16="http://schemas.microsoft.com/office/drawing/2014/main" id="{D2D113EC-9EE1-A17D-61B3-00E1F3770E6E}"/>
              </a:ext>
            </a:extLst>
          </p:cNvPr>
          <p:cNvSpPr txBox="1">
            <a:spLocks/>
          </p:cNvSpPr>
          <p:nvPr/>
        </p:nvSpPr>
        <p:spPr>
          <a:xfrm>
            <a:off x="2266949" y="4522506"/>
            <a:ext cx="8097936" cy="1825478"/>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Clr>
                <a:srgbClr val="72BF44"/>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517525" indent="-228600" algn="l" defTabSz="914400" rtl="0" eaLnBrk="1" latinLnBrk="0" hangingPunct="1">
              <a:lnSpc>
                <a:spcPct val="90000"/>
              </a:lnSpc>
              <a:spcBef>
                <a:spcPts val="500"/>
              </a:spcBef>
              <a:buClr>
                <a:schemeClr val="tx1">
                  <a:lumMod val="50000"/>
                  <a:lumOff val="50000"/>
                </a:schemeClr>
              </a:buClr>
              <a:buFont typeface="Courier New" panose="02070309020205020404" pitchFamily="49" charset="0"/>
              <a:buChar char="o"/>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46125" indent="-228600" algn="l" defTabSz="914400" rtl="0" eaLnBrk="1" latinLnBrk="0" hangingPunct="1">
              <a:lnSpc>
                <a:spcPct val="90000"/>
              </a:lnSpc>
              <a:spcBef>
                <a:spcPts val="500"/>
              </a:spcBef>
              <a:buClr>
                <a:schemeClr val="tx1">
                  <a:lumMod val="50000"/>
                  <a:lumOff val="50000"/>
                </a:schemeClr>
              </a:buClr>
              <a:buFont typeface="Wingdings" panose="05000000000000000000" pitchFamily="2"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74725"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3000" indent="-168275"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defTabSz="457200">
              <a:spcBef>
                <a:spcPts val="600"/>
              </a:spcBef>
              <a:buClr>
                <a:prstClr val="black">
                  <a:lumMod val="50000"/>
                  <a:lumOff val="50000"/>
                </a:prstClr>
              </a:buClr>
              <a:buFont typeface="+mj-lt"/>
              <a:buAutoNum type="alphaUcPeriod"/>
              <a:defRPr/>
            </a:pPr>
            <a:endParaRPr lang="en-US" altLang="en-US" sz="2600" cap="small" dirty="0">
              <a:solidFill>
                <a:prstClr val="black"/>
              </a:solidFill>
              <a:latin typeface="Calibri" panose="020F0502020204030204"/>
            </a:endParaRPr>
          </a:p>
          <a:p>
            <a:pPr marL="0" indent="0" defTabSz="457200">
              <a:lnSpc>
                <a:spcPct val="108000"/>
              </a:lnSpc>
              <a:spcBef>
                <a:spcPts val="600"/>
              </a:spcBef>
              <a:buNone/>
              <a:defRPr/>
            </a:pPr>
            <a:r>
              <a:rPr lang="en-US" altLang="en-US" sz="4000" dirty="0">
                <a:solidFill>
                  <a:prstClr val="black"/>
                </a:solidFill>
                <a:latin typeface="Calibri" panose="020F0502020204030204"/>
              </a:rPr>
              <a:t>Comic Educational Novelette </a:t>
            </a:r>
          </a:p>
          <a:p>
            <a:pPr marL="457200" lvl="1" defTabSz="457200">
              <a:lnSpc>
                <a:spcPct val="100000"/>
              </a:lnSpc>
              <a:spcBef>
                <a:spcPts val="600"/>
              </a:spcBef>
              <a:buClr>
                <a:prstClr val="black">
                  <a:lumMod val="50000"/>
                  <a:lumOff val="50000"/>
                </a:prstClr>
              </a:buClr>
              <a:buFont typeface="+mj-lt"/>
              <a:buAutoNum type="alphaUcPeriod"/>
              <a:defRPr/>
            </a:pPr>
            <a:r>
              <a:rPr lang="en-US" altLang="en-US" sz="2600" dirty="0">
                <a:solidFill>
                  <a:prstClr val="black"/>
                </a:solidFill>
                <a:latin typeface="Calibri" panose="020F0502020204030204"/>
              </a:rPr>
              <a:t>To replace 10-20 min PP background presentation with more engaging  educational intervention</a:t>
            </a:r>
          </a:p>
          <a:p>
            <a:pPr marL="457200" lvl="1" defTabSz="457200">
              <a:lnSpc>
                <a:spcPct val="100000"/>
              </a:lnSpc>
              <a:spcBef>
                <a:spcPts val="600"/>
              </a:spcBef>
              <a:buClr>
                <a:prstClr val="black">
                  <a:lumMod val="50000"/>
                  <a:lumOff val="50000"/>
                </a:prstClr>
              </a:buClr>
              <a:buFont typeface="+mj-lt"/>
              <a:buAutoNum type="alphaUcPeriod"/>
              <a:defRPr/>
            </a:pPr>
            <a:r>
              <a:rPr lang="en-US" altLang="en-US" sz="2600" dirty="0">
                <a:solidFill>
                  <a:prstClr val="black"/>
                </a:solidFill>
                <a:latin typeface="Calibri" panose="020F0502020204030204"/>
              </a:rPr>
              <a:t>Work group collaborated with comic artist &gt; medicine</a:t>
            </a:r>
          </a:p>
          <a:p>
            <a:pPr marL="457200" lvl="1" defTabSz="457200">
              <a:lnSpc>
                <a:spcPct val="100000"/>
              </a:lnSpc>
              <a:spcBef>
                <a:spcPts val="600"/>
              </a:spcBef>
              <a:buClr>
                <a:prstClr val="black">
                  <a:lumMod val="50000"/>
                  <a:lumOff val="50000"/>
                </a:prstClr>
              </a:buClr>
              <a:buFont typeface="+mj-lt"/>
              <a:buAutoNum type="alphaUcPeriod"/>
              <a:defRPr/>
            </a:pPr>
            <a:r>
              <a:rPr lang="en-US" altLang="en-US" sz="2600" dirty="0">
                <a:solidFill>
                  <a:prstClr val="black"/>
                </a:solidFill>
                <a:latin typeface="Calibri" panose="020F0502020204030204"/>
              </a:rPr>
              <a:t>&lt;20-page block –head style comic </a:t>
            </a:r>
          </a:p>
          <a:p>
            <a:endParaRPr lang="en-US" dirty="0">
              <a:solidFill>
                <a:prstClr val="black"/>
              </a:solidFill>
            </a:endParaRPr>
          </a:p>
        </p:txBody>
      </p:sp>
    </p:spTree>
    <p:extLst>
      <p:ext uri="{BB962C8B-B14F-4D97-AF65-F5344CB8AC3E}">
        <p14:creationId xmlns:p14="http://schemas.microsoft.com/office/powerpoint/2010/main" val="3366375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00D3-6391-B78A-3517-12DE700B2142}"/>
              </a:ext>
            </a:extLst>
          </p:cNvPr>
          <p:cNvSpPr>
            <a:spLocks noGrp="1"/>
          </p:cNvSpPr>
          <p:nvPr>
            <p:ph type="title"/>
          </p:nvPr>
        </p:nvSpPr>
        <p:spPr>
          <a:xfrm>
            <a:off x="2152650" y="235588"/>
            <a:ext cx="8134350" cy="503553"/>
          </a:xfrm>
        </p:spPr>
        <p:txBody>
          <a:bodyPr>
            <a:normAutofit fontScale="90000"/>
          </a:bodyPr>
          <a:lstStyle/>
          <a:p>
            <a:r>
              <a:rPr lang="en-US" dirty="0"/>
              <a:t>     Barriers 			     Strategies</a:t>
            </a:r>
          </a:p>
        </p:txBody>
      </p:sp>
      <p:sp>
        <p:nvSpPr>
          <p:cNvPr id="3" name="Content Placeholder 2">
            <a:extLst>
              <a:ext uri="{FF2B5EF4-FFF2-40B4-BE49-F238E27FC236}">
                <a16:creationId xmlns:a16="http://schemas.microsoft.com/office/drawing/2014/main" id="{5C5EF7FE-F194-9245-A84A-CB40DF6AB250}"/>
              </a:ext>
            </a:extLst>
          </p:cNvPr>
          <p:cNvSpPr>
            <a:spLocks noGrp="1"/>
          </p:cNvSpPr>
          <p:nvPr>
            <p:ph idx="1"/>
          </p:nvPr>
        </p:nvSpPr>
        <p:spPr>
          <a:xfrm>
            <a:off x="2152650" y="915357"/>
            <a:ext cx="3689350" cy="5247324"/>
          </a:xfrm>
        </p:spPr>
        <p:txBody>
          <a:bodyPr/>
          <a:lstStyle/>
          <a:p>
            <a:pPr marL="514350" indent="-514350">
              <a:buClr>
                <a:schemeClr val="tx1">
                  <a:lumMod val="65000"/>
                  <a:lumOff val="35000"/>
                </a:schemeClr>
              </a:buClr>
              <a:buFont typeface="+mj-lt"/>
              <a:buAutoNum type="arabicPeriod"/>
            </a:pPr>
            <a:r>
              <a:rPr lang="en-US" dirty="0">
                <a:solidFill>
                  <a:schemeClr val="bg2">
                    <a:lumMod val="50000"/>
                  </a:schemeClr>
                </a:solidFill>
              </a:rPr>
              <a:t>Minimal barriers – Facilitators leading session didn’t all have face to face meetings or experience with this session prior to facilitating </a:t>
            </a:r>
          </a:p>
        </p:txBody>
      </p:sp>
      <p:sp>
        <p:nvSpPr>
          <p:cNvPr id="4" name="Slide Number Placeholder 3">
            <a:extLst>
              <a:ext uri="{FF2B5EF4-FFF2-40B4-BE49-F238E27FC236}">
                <a16:creationId xmlns:a16="http://schemas.microsoft.com/office/drawing/2014/main" id="{24236F1D-1FB1-2583-2043-4EDA8060AA95}"/>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39</a:t>
            </a:fld>
            <a:endParaRPr lang="en-US">
              <a:solidFill>
                <a:prstClr val="white"/>
              </a:solidFill>
            </a:endParaRPr>
          </a:p>
        </p:txBody>
      </p:sp>
      <p:sp>
        <p:nvSpPr>
          <p:cNvPr id="5" name="Content Placeholder 2">
            <a:extLst>
              <a:ext uri="{FF2B5EF4-FFF2-40B4-BE49-F238E27FC236}">
                <a16:creationId xmlns:a16="http://schemas.microsoft.com/office/drawing/2014/main" id="{54AFB259-5073-D9FE-8C00-8D5ABA72D04E}"/>
              </a:ext>
            </a:extLst>
          </p:cNvPr>
          <p:cNvSpPr txBox="1">
            <a:spLocks/>
          </p:cNvSpPr>
          <p:nvPr/>
        </p:nvSpPr>
        <p:spPr>
          <a:xfrm>
            <a:off x="6460490" y="915357"/>
            <a:ext cx="3689350" cy="52473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2BF44"/>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517525" indent="-228600" algn="l" defTabSz="914400" rtl="0" eaLnBrk="1" latinLnBrk="0" hangingPunct="1">
              <a:lnSpc>
                <a:spcPct val="90000"/>
              </a:lnSpc>
              <a:spcBef>
                <a:spcPts val="500"/>
              </a:spcBef>
              <a:buClr>
                <a:schemeClr val="tx1">
                  <a:lumMod val="50000"/>
                  <a:lumOff val="50000"/>
                </a:schemeClr>
              </a:buClr>
              <a:buFont typeface="Courier New" panose="02070309020205020404" pitchFamily="49" charset="0"/>
              <a:buChar char="o"/>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46125" indent="-228600" algn="l" defTabSz="914400" rtl="0" eaLnBrk="1" latinLnBrk="0" hangingPunct="1">
              <a:lnSpc>
                <a:spcPct val="90000"/>
              </a:lnSpc>
              <a:spcBef>
                <a:spcPts val="500"/>
              </a:spcBef>
              <a:buClr>
                <a:schemeClr val="tx1">
                  <a:lumMod val="50000"/>
                  <a:lumOff val="50000"/>
                </a:schemeClr>
              </a:buClr>
              <a:buFont typeface="Wingdings" panose="05000000000000000000" pitchFamily="2"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74725"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3000" indent="-168275"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prstClr val="black">
                  <a:lumMod val="65000"/>
                  <a:lumOff val="35000"/>
                </a:prstClr>
              </a:buClr>
              <a:buFont typeface="+mj-lt"/>
              <a:buAutoNum type="arabicPeriod"/>
            </a:pPr>
            <a:endParaRPr lang="en-US" dirty="0">
              <a:solidFill>
                <a:srgbClr val="E8E8E8">
                  <a:lumMod val="50000"/>
                </a:srgbClr>
              </a:solidFill>
            </a:endParaRPr>
          </a:p>
        </p:txBody>
      </p:sp>
      <p:sp>
        <p:nvSpPr>
          <p:cNvPr id="6" name="Content Placeholder 2">
            <a:extLst>
              <a:ext uri="{FF2B5EF4-FFF2-40B4-BE49-F238E27FC236}">
                <a16:creationId xmlns:a16="http://schemas.microsoft.com/office/drawing/2014/main" id="{2C2D0752-8E37-5FA3-E427-759E041F079C}"/>
              </a:ext>
            </a:extLst>
          </p:cNvPr>
          <p:cNvSpPr txBox="1">
            <a:spLocks/>
          </p:cNvSpPr>
          <p:nvPr/>
        </p:nvSpPr>
        <p:spPr>
          <a:xfrm>
            <a:off x="6597650" y="915357"/>
            <a:ext cx="3689350" cy="52473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2BF44"/>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517525" indent="-228600" algn="l" defTabSz="914400" rtl="0" eaLnBrk="1" latinLnBrk="0" hangingPunct="1">
              <a:lnSpc>
                <a:spcPct val="90000"/>
              </a:lnSpc>
              <a:spcBef>
                <a:spcPts val="500"/>
              </a:spcBef>
              <a:buClr>
                <a:schemeClr val="tx1">
                  <a:lumMod val="50000"/>
                  <a:lumOff val="50000"/>
                </a:schemeClr>
              </a:buClr>
              <a:buFont typeface="Courier New" panose="02070309020205020404" pitchFamily="49" charset="0"/>
              <a:buChar char="o"/>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46125" indent="-228600" algn="l" defTabSz="914400" rtl="0" eaLnBrk="1" latinLnBrk="0" hangingPunct="1">
              <a:lnSpc>
                <a:spcPct val="90000"/>
              </a:lnSpc>
              <a:spcBef>
                <a:spcPts val="500"/>
              </a:spcBef>
              <a:buClr>
                <a:schemeClr val="tx1">
                  <a:lumMod val="50000"/>
                  <a:lumOff val="50000"/>
                </a:schemeClr>
              </a:buClr>
              <a:buFont typeface="Wingdings" panose="05000000000000000000" pitchFamily="2"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74725"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3000" indent="-168275"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prstClr val="black">
                  <a:lumMod val="65000"/>
                  <a:lumOff val="35000"/>
                </a:prstClr>
              </a:buClr>
              <a:buFont typeface="+mj-lt"/>
              <a:buAutoNum type="arabicPeriod"/>
            </a:pPr>
            <a:r>
              <a:rPr lang="en-US" dirty="0">
                <a:solidFill>
                  <a:srgbClr val="E8E8E8">
                    <a:lumMod val="50000"/>
                  </a:srgbClr>
                </a:solidFill>
              </a:rPr>
              <a:t>Utilized emails, minutes, transcripts, instructors guide and a training video for facilitators</a:t>
            </a:r>
          </a:p>
        </p:txBody>
      </p:sp>
      <p:sp>
        <p:nvSpPr>
          <p:cNvPr id="8" name="Date Placeholder 3">
            <a:extLst>
              <a:ext uri="{FF2B5EF4-FFF2-40B4-BE49-F238E27FC236}">
                <a16:creationId xmlns:a16="http://schemas.microsoft.com/office/drawing/2014/main" id="{B22F7457-1FE2-996F-9257-00C1DCC09F93}"/>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dirty="0">
                <a:solidFill>
                  <a:prstClr val="white"/>
                </a:solidFill>
              </a:rPr>
              <a:t>AIAMC  NI X Mtg #3 | Oct 9, 2026</a:t>
            </a:r>
          </a:p>
        </p:txBody>
      </p:sp>
    </p:spTree>
    <p:extLst>
      <p:ext uri="{BB962C8B-B14F-4D97-AF65-F5344CB8AC3E}">
        <p14:creationId xmlns:p14="http://schemas.microsoft.com/office/powerpoint/2010/main" val="722025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9354-104B-384B-F34E-4AA22BF25AF2}"/>
              </a:ext>
            </a:extLst>
          </p:cNvPr>
          <p:cNvSpPr>
            <a:spLocks noGrp="1"/>
          </p:cNvSpPr>
          <p:nvPr>
            <p:ph type="title"/>
          </p:nvPr>
        </p:nvSpPr>
        <p:spPr/>
        <p:txBody>
          <a:bodyPr>
            <a:normAutofit fontScale="90000"/>
          </a:bodyPr>
          <a:lstStyle/>
          <a:p>
            <a:r>
              <a:rPr lang="en-US"/>
              <a:t>Results </a:t>
            </a:r>
            <a:endParaRPr lang="en-US" dirty="0"/>
          </a:p>
        </p:txBody>
      </p:sp>
      <p:sp>
        <p:nvSpPr>
          <p:cNvPr id="3" name="Content Placeholder 2">
            <a:extLst>
              <a:ext uri="{FF2B5EF4-FFF2-40B4-BE49-F238E27FC236}">
                <a16:creationId xmlns:a16="http://schemas.microsoft.com/office/drawing/2014/main" id="{8B7990DD-62CE-B737-2CEE-34B9C795D94E}"/>
              </a:ext>
            </a:extLst>
          </p:cNvPr>
          <p:cNvSpPr>
            <a:spLocks noGrp="1"/>
          </p:cNvSpPr>
          <p:nvPr>
            <p:ph idx="1"/>
          </p:nvPr>
        </p:nvSpPr>
        <p:spPr>
          <a:xfrm>
            <a:off x="1834897" y="929639"/>
            <a:ext cx="8659748" cy="5247324"/>
          </a:xfrm>
        </p:spPr>
        <p:txBody>
          <a:bodyPr>
            <a:normAutofit fontScale="85000" lnSpcReduction="20000"/>
          </a:bodyPr>
          <a:lstStyle/>
          <a:p>
            <a:r>
              <a:rPr lang="en-US" sz="2000" dirty="0"/>
              <a:t>7 Interactive/Facilitated Discussions</a:t>
            </a:r>
          </a:p>
          <a:p>
            <a:pPr lvl="1"/>
            <a:r>
              <a:rPr lang="en-US" sz="2000" dirty="0"/>
              <a:t>2 GME Retreats</a:t>
            </a:r>
          </a:p>
          <a:p>
            <a:pPr lvl="1"/>
            <a:r>
              <a:rPr lang="en-US" sz="2000" dirty="0"/>
              <a:t>2 Shared Noon Conferences</a:t>
            </a:r>
          </a:p>
          <a:p>
            <a:pPr lvl="1"/>
            <a:r>
              <a:rPr lang="en-US" sz="2000" dirty="0"/>
              <a:t>1 Program Session</a:t>
            </a:r>
          </a:p>
          <a:p>
            <a:pPr lvl="1"/>
            <a:r>
              <a:rPr lang="en-US" sz="2000" dirty="0"/>
              <a:t>1 TRIUMPH Medical Student Session</a:t>
            </a:r>
          </a:p>
          <a:p>
            <a:pPr lvl="1"/>
            <a:r>
              <a:rPr lang="en-US" sz="2000" dirty="0"/>
              <a:t>2 Regional/National </a:t>
            </a:r>
          </a:p>
          <a:p>
            <a:r>
              <a:rPr lang="en-US" sz="2000" dirty="0"/>
              <a:t>ACGME Resident Survey 2024-2025 vs 2025-2026</a:t>
            </a:r>
          </a:p>
          <a:p>
            <a:pPr lvl="1"/>
            <a:r>
              <a:rPr lang="en-US" sz="2000" dirty="0"/>
              <a:t>6% Residents/Fellows encouraged to feel comfortable calling supervisor with questions</a:t>
            </a:r>
          </a:p>
          <a:p>
            <a:pPr lvl="1"/>
            <a:r>
              <a:rPr lang="en-US" sz="2000" dirty="0"/>
              <a:t>1% Faculty act professionally when teaching</a:t>
            </a:r>
          </a:p>
          <a:p>
            <a:pPr lvl="1"/>
            <a:r>
              <a:rPr lang="en-US" sz="2000" dirty="0"/>
              <a:t>1% Faculty act professionally when providing care</a:t>
            </a:r>
          </a:p>
          <a:p>
            <a:r>
              <a:rPr lang="en-US" sz="2000" dirty="0"/>
              <a:t>Aurora Clinical Teaching Evaluation of Faculty</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r>
              <a:rPr lang="en-US" sz="2000" dirty="0"/>
              <a:t>Professionalism Milestones Rating</a:t>
            </a:r>
          </a:p>
          <a:p>
            <a:pPr lvl="1"/>
            <a:r>
              <a:rPr lang="en-US" sz="1600" dirty="0"/>
              <a:t>Modest change – 0.1 – 0.3 from 2024-2025 to 2025-2026</a:t>
            </a:r>
          </a:p>
        </p:txBody>
      </p:sp>
      <p:sp>
        <p:nvSpPr>
          <p:cNvPr id="4" name="Slide Number Placeholder 3">
            <a:extLst>
              <a:ext uri="{FF2B5EF4-FFF2-40B4-BE49-F238E27FC236}">
                <a16:creationId xmlns:a16="http://schemas.microsoft.com/office/drawing/2014/main" id="{3F632776-8FD6-7530-D173-F8BEE7FF621B}"/>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40</a:t>
            </a:fld>
            <a:endParaRPr lang="en-US">
              <a:solidFill>
                <a:prstClr val="white"/>
              </a:solidFill>
            </a:endParaRPr>
          </a:p>
        </p:txBody>
      </p:sp>
      <p:sp>
        <p:nvSpPr>
          <p:cNvPr id="6" name="Date Placeholder 3">
            <a:extLst>
              <a:ext uri="{FF2B5EF4-FFF2-40B4-BE49-F238E27FC236}">
                <a16:creationId xmlns:a16="http://schemas.microsoft.com/office/drawing/2014/main" id="{158C19C0-F4E2-8B87-C021-28F32CC807F0}"/>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dirty="0">
                <a:solidFill>
                  <a:prstClr val="white"/>
                </a:solidFill>
              </a:rPr>
              <a:t>AIAMC  NI X Mtg #3 | Oct 9, 2026</a:t>
            </a:r>
          </a:p>
        </p:txBody>
      </p:sp>
      <p:pic>
        <p:nvPicPr>
          <p:cNvPr id="7" name="Picture 6">
            <a:extLst>
              <a:ext uri="{FF2B5EF4-FFF2-40B4-BE49-F238E27FC236}">
                <a16:creationId xmlns:a16="http://schemas.microsoft.com/office/drawing/2014/main" id="{F595000D-FDA9-CBA9-52F9-EA984EF4CAA0}"/>
              </a:ext>
            </a:extLst>
          </p:cNvPr>
          <p:cNvPicPr>
            <a:picLocks noChangeAspect="1"/>
          </p:cNvPicPr>
          <p:nvPr/>
        </p:nvPicPr>
        <p:blipFill>
          <a:blip r:embed="rId3"/>
          <a:stretch>
            <a:fillRect/>
          </a:stretch>
        </p:blipFill>
        <p:spPr>
          <a:xfrm>
            <a:off x="2015490" y="3911404"/>
            <a:ext cx="7080134" cy="1657292"/>
          </a:xfrm>
          <a:prstGeom prst="rect">
            <a:avLst/>
          </a:prstGeom>
        </p:spPr>
      </p:pic>
      <p:pic>
        <p:nvPicPr>
          <p:cNvPr id="9" name="Picture 8">
            <a:extLst>
              <a:ext uri="{FF2B5EF4-FFF2-40B4-BE49-F238E27FC236}">
                <a16:creationId xmlns:a16="http://schemas.microsoft.com/office/drawing/2014/main" id="{37F8373E-3893-2871-4828-78DADD653F5D}"/>
              </a:ext>
            </a:extLst>
          </p:cNvPr>
          <p:cNvPicPr>
            <a:picLocks noChangeAspect="1"/>
          </p:cNvPicPr>
          <p:nvPr/>
        </p:nvPicPr>
        <p:blipFill>
          <a:blip r:embed="rId4"/>
          <a:stretch>
            <a:fillRect/>
          </a:stretch>
        </p:blipFill>
        <p:spPr>
          <a:xfrm>
            <a:off x="6567467" y="359762"/>
            <a:ext cx="3789637" cy="2244014"/>
          </a:xfrm>
          <a:prstGeom prst="rect">
            <a:avLst/>
          </a:prstGeom>
        </p:spPr>
      </p:pic>
    </p:spTree>
    <p:extLst>
      <p:ext uri="{BB962C8B-B14F-4D97-AF65-F5344CB8AC3E}">
        <p14:creationId xmlns:p14="http://schemas.microsoft.com/office/powerpoint/2010/main" val="19792978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57688-0E5E-AC2B-8277-50765082168A}"/>
              </a:ext>
            </a:extLst>
          </p:cNvPr>
          <p:cNvSpPr>
            <a:spLocks noGrp="1"/>
          </p:cNvSpPr>
          <p:nvPr>
            <p:ph type="title"/>
          </p:nvPr>
        </p:nvSpPr>
        <p:spPr/>
        <p:txBody>
          <a:bodyPr>
            <a:normAutofit fontScale="90000"/>
          </a:bodyPr>
          <a:lstStyle/>
          <a:p>
            <a:r>
              <a:rPr lang="en-US" dirty="0"/>
              <a:t>Discussion</a:t>
            </a:r>
          </a:p>
        </p:txBody>
      </p:sp>
      <p:sp>
        <p:nvSpPr>
          <p:cNvPr id="3" name="Content Placeholder 2">
            <a:extLst>
              <a:ext uri="{FF2B5EF4-FFF2-40B4-BE49-F238E27FC236}">
                <a16:creationId xmlns:a16="http://schemas.microsoft.com/office/drawing/2014/main" id="{22A49611-067C-DF20-4B3A-E749DD926795}"/>
              </a:ext>
            </a:extLst>
          </p:cNvPr>
          <p:cNvSpPr>
            <a:spLocks noGrp="1"/>
          </p:cNvSpPr>
          <p:nvPr>
            <p:ph idx="1"/>
          </p:nvPr>
        </p:nvSpPr>
        <p:spPr>
          <a:xfrm>
            <a:off x="2152650" y="929639"/>
            <a:ext cx="4857750" cy="5247324"/>
          </a:xfrm>
        </p:spPr>
        <p:txBody>
          <a:bodyPr>
            <a:normAutofit fontScale="92500" lnSpcReduction="10000"/>
          </a:bodyPr>
          <a:lstStyle/>
          <a:p>
            <a:pPr marL="0" indent="0">
              <a:buNone/>
            </a:pPr>
            <a:r>
              <a:rPr lang="en-US" sz="3200" cap="small" dirty="0">
                <a:solidFill>
                  <a:srgbClr val="72BF44"/>
                </a:solidFill>
              </a:rPr>
              <a:t>Next Steps</a:t>
            </a:r>
          </a:p>
          <a:p>
            <a:r>
              <a:rPr lang="en-US" dirty="0"/>
              <a:t>Host interactive discussions with comic</a:t>
            </a:r>
          </a:p>
          <a:p>
            <a:r>
              <a:rPr lang="en-US" dirty="0"/>
              <a:t>Consider 2</a:t>
            </a:r>
            <a:r>
              <a:rPr lang="en-US" baseline="30000" dirty="0"/>
              <a:t>nd</a:t>
            </a:r>
            <a:r>
              <a:rPr lang="en-US" dirty="0"/>
              <a:t> session on insight</a:t>
            </a:r>
          </a:p>
          <a:p>
            <a:r>
              <a:rPr lang="en-US" dirty="0"/>
              <a:t>Train-the-Trainers </a:t>
            </a:r>
          </a:p>
          <a:p>
            <a:r>
              <a:rPr lang="en-US" dirty="0"/>
              <a:t>Pre-Post Data analysis</a:t>
            </a:r>
          </a:p>
          <a:p>
            <a:pPr marL="0" indent="0">
              <a:buNone/>
            </a:pPr>
            <a:endParaRPr lang="en-US" dirty="0"/>
          </a:p>
          <a:p>
            <a:pPr marL="0" indent="0">
              <a:buNone/>
            </a:pPr>
            <a:r>
              <a:rPr lang="en-US" sz="3200" cap="small" dirty="0">
                <a:solidFill>
                  <a:srgbClr val="72BF44"/>
                </a:solidFill>
              </a:rPr>
              <a:t>Areas Seeking Guidance</a:t>
            </a:r>
          </a:p>
          <a:p>
            <a:r>
              <a:rPr lang="en-US" dirty="0"/>
              <a:t>How to measure/evaluate comic (utility/value)</a:t>
            </a:r>
          </a:p>
          <a:p>
            <a:r>
              <a:rPr lang="en-US" dirty="0"/>
              <a:t>Dissemination beyond medical education</a:t>
            </a:r>
          </a:p>
          <a:p>
            <a:endParaRPr lang="en-US" dirty="0"/>
          </a:p>
        </p:txBody>
      </p:sp>
      <p:sp>
        <p:nvSpPr>
          <p:cNvPr id="4" name="Slide Number Placeholder 3">
            <a:extLst>
              <a:ext uri="{FF2B5EF4-FFF2-40B4-BE49-F238E27FC236}">
                <a16:creationId xmlns:a16="http://schemas.microsoft.com/office/drawing/2014/main" id="{00BC1597-D49D-91D2-5469-BF2CD0F2CBA6}"/>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41</a:t>
            </a:fld>
            <a:endParaRPr lang="en-US">
              <a:solidFill>
                <a:prstClr val="white"/>
              </a:solidFill>
            </a:endParaRPr>
          </a:p>
        </p:txBody>
      </p:sp>
      <p:sp>
        <p:nvSpPr>
          <p:cNvPr id="6" name="Date Placeholder 3">
            <a:extLst>
              <a:ext uri="{FF2B5EF4-FFF2-40B4-BE49-F238E27FC236}">
                <a16:creationId xmlns:a16="http://schemas.microsoft.com/office/drawing/2014/main" id="{CAAE2D3A-C6CC-46E8-EAD7-F6732F718AAD}"/>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dirty="0">
                <a:solidFill>
                  <a:prstClr val="white"/>
                </a:solidFill>
              </a:rPr>
              <a:t>AIAMC  NI X Mtg #3 | Oct 9, 2026</a:t>
            </a:r>
          </a:p>
        </p:txBody>
      </p:sp>
      <p:pic>
        <p:nvPicPr>
          <p:cNvPr id="10" name="Picture 9">
            <a:extLst>
              <a:ext uri="{FF2B5EF4-FFF2-40B4-BE49-F238E27FC236}">
                <a16:creationId xmlns:a16="http://schemas.microsoft.com/office/drawing/2014/main" id="{2B045A98-1131-78AF-76EA-281884603208}"/>
              </a:ext>
            </a:extLst>
          </p:cNvPr>
          <p:cNvPicPr>
            <a:picLocks noChangeAspect="1"/>
          </p:cNvPicPr>
          <p:nvPr/>
        </p:nvPicPr>
        <p:blipFill>
          <a:blip r:embed="rId2"/>
          <a:stretch>
            <a:fillRect/>
          </a:stretch>
        </p:blipFill>
        <p:spPr>
          <a:xfrm>
            <a:off x="7527801" y="3711937"/>
            <a:ext cx="2092448" cy="2188568"/>
          </a:xfrm>
          <a:prstGeom prst="rect">
            <a:avLst/>
          </a:prstGeom>
        </p:spPr>
      </p:pic>
      <p:pic>
        <p:nvPicPr>
          <p:cNvPr id="12" name="Picture 11">
            <a:extLst>
              <a:ext uri="{FF2B5EF4-FFF2-40B4-BE49-F238E27FC236}">
                <a16:creationId xmlns:a16="http://schemas.microsoft.com/office/drawing/2014/main" id="{5CF7C176-74BC-38B3-E4DC-682AA2F76BA6}"/>
              </a:ext>
            </a:extLst>
          </p:cNvPr>
          <p:cNvPicPr>
            <a:picLocks noChangeAspect="1"/>
          </p:cNvPicPr>
          <p:nvPr/>
        </p:nvPicPr>
        <p:blipFill>
          <a:blip r:embed="rId3"/>
          <a:stretch>
            <a:fillRect/>
          </a:stretch>
        </p:blipFill>
        <p:spPr>
          <a:xfrm>
            <a:off x="7527800" y="929639"/>
            <a:ext cx="2092448" cy="2195962"/>
          </a:xfrm>
          <a:prstGeom prst="rect">
            <a:avLst/>
          </a:prstGeom>
        </p:spPr>
      </p:pic>
    </p:spTree>
    <p:extLst>
      <p:ext uri="{BB962C8B-B14F-4D97-AF65-F5344CB8AC3E}">
        <p14:creationId xmlns:p14="http://schemas.microsoft.com/office/powerpoint/2010/main" val="3002153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E0C82-D4F4-414A-6284-E35C11358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6F4A2-FC3D-2A67-EBB5-1C55FBDC6809}"/>
              </a:ext>
            </a:extLst>
          </p:cNvPr>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Kaiser Permanente</a:t>
            </a: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3105854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581615" y="1219473"/>
            <a:ext cx="9028770"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Introduction: Background &amp; Context</a:t>
            </a:r>
          </a:p>
        </p:txBody>
      </p:sp>
      <p:sp>
        <p:nvSpPr>
          <p:cNvPr id="8" name="Text Box 1283">
            <a:extLst>
              <a:ext uri="{FF2B5EF4-FFF2-40B4-BE49-F238E27FC236}">
                <a16:creationId xmlns:a16="http://schemas.microsoft.com/office/drawing/2014/main" id="{F33BE723-738F-010C-3E45-EAFCB4679463}"/>
              </a:ext>
            </a:extLst>
          </p:cNvPr>
          <p:cNvSpPr txBox="1">
            <a:spLocks noChangeArrowheads="1"/>
          </p:cNvSpPr>
          <p:nvPr/>
        </p:nvSpPr>
        <p:spPr bwMode="auto">
          <a:xfrm>
            <a:off x="1581615" y="1771015"/>
            <a:ext cx="8833757" cy="4247317"/>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50000"/>
              </a:spcBef>
              <a:spcAft>
                <a:spcPct val="0"/>
              </a:spcAft>
              <a:buNone/>
              <a:defRPr/>
            </a:pPr>
            <a:r>
              <a:rPr lang="en-US" altLang="en-US" sz="2000" dirty="0">
                <a:solidFill>
                  <a:prstClr val="black"/>
                </a:solidFill>
                <a:latin typeface="Calibri" panose="020F0502020204030204"/>
                <a:cs typeface="Arial" panose="020B0604020202020204" pitchFamily="34" charset="0"/>
              </a:rPr>
              <a:t>Social Determinants of Health (SDOH) significantly shape health outcomes, yet inconsistent screening in our clinic leaves social needs unmet—contributing to preventable acute care use, poor chronic disease control, and health inequities. Limited visit time, competing priorities, and data integration challenges create barriers. For residents, this limits training in social context and resource navigation. </a:t>
            </a:r>
            <a:r>
              <a:rPr lang="en-US" altLang="en-US" sz="2000" b="1" dirty="0">
                <a:solidFill>
                  <a:prstClr val="black"/>
                </a:solidFill>
                <a:latin typeface="Calibri" panose="020F0502020204030204"/>
                <a:cs typeface="Arial" panose="020B0604020202020204" pitchFamily="34" charset="0"/>
              </a:rPr>
              <a:t>AI tools could identify SDOH in real time and prompt tailored referrals, enhancing both care delivery and education.</a:t>
            </a:r>
          </a:p>
          <a:p>
            <a:pPr marL="114300" defTabSz="940594" eaLnBrk="0" fontAlgn="base" hangingPunct="0">
              <a:spcBef>
                <a:spcPct val="50000"/>
              </a:spcBef>
              <a:spcAft>
                <a:spcPct val="0"/>
              </a:spcAft>
              <a:buNone/>
              <a:defRPr/>
            </a:pPr>
            <a:r>
              <a:rPr lang="en-US" altLang="en-US" sz="2000" dirty="0">
                <a:solidFill>
                  <a:prstClr val="black"/>
                </a:solidFill>
                <a:latin typeface="Calibri" panose="020F0502020204030204"/>
              </a:rPr>
              <a:t>Kaiser Permanente is already implementing use of ambient documentation tools (Abridge) during physician clinic visits, as well as screening patients for SDOH via secure messaging. However, these are not being used together. The capabilities of Abridge have been extended and improved significantly since our last meeting to include the ability to enter prompts and real-time interaction with AI during the visit. </a:t>
            </a:r>
            <a:endParaRPr lang="en-US" altLang="en-US" sz="2000" b="1" dirty="0">
              <a:solidFill>
                <a:prstClr val="black"/>
              </a:solidFill>
              <a:latin typeface="Calibri" panose="020F0502020204030204"/>
              <a:cs typeface="Arial" panose="020B0604020202020204" pitchFamily="34" charset="0"/>
            </a:endParaRP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dirty="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4945" y="229779"/>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5">
            <a:extLst>
              <a:ext uri="{FF2B5EF4-FFF2-40B4-BE49-F238E27FC236}">
                <a16:creationId xmlns:a16="http://schemas.microsoft.com/office/drawing/2014/main" id="{AEFAA759-F12C-D0F3-51D3-1B1EF7F4E528}"/>
              </a:ext>
            </a:extLst>
          </p:cNvPr>
          <p:cNvSpPr txBox="1">
            <a:spLocks noChangeArrowheads="1"/>
          </p:cNvSpPr>
          <p:nvPr/>
        </p:nvSpPr>
        <p:spPr bwMode="auto">
          <a:xfrm>
            <a:off x="3043916" y="106432"/>
            <a:ext cx="6104169" cy="923330"/>
          </a:xfrm>
          <a:prstGeom prst="rect">
            <a:avLst/>
          </a:prstGeom>
          <a:noFill/>
          <a:ln w="9525">
            <a:noFill/>
            <a:miter lim="800000"/>
            <a:headEnd/>
            <a:tailEnd/>
          </a:ln>
          <a:effectLst/>
        </p:spPr>
        <p:txBody>
          <a:bodyPr wrap="square">
            <a:spAutoFit/>
          </a:bodyPr>
          <a:lstStyle/>
          <a:p>
            <a:pPr algn="ctr" defTabSz="740811" eaLnBrk="0" fontAlgn="base" hangingPunct="0">
              <a:spcBef>
                <a:spcPct val="0"/>
              </a:spcBef>
              <a:spcAft>
                <a:spcPct val="0"/>
              </a:spcAft>
              <a:defRPr/>
            </a:pPr>
            <a:r>
              <a:rPr lang="en-US" b="1" dirty="0">
                <a:solidFill>
                  <a:prstClr val="black"/>
                </a:solidFill>
                <a:effectLst>
                  <a:outerShdw blurRad="38100" dist="38100" dir="2700000" algn="tl">
                    <a:srgbClr val="808080"/>
                  </a:outerShdw>
                </a:effectLst>
                <a:latin typeface="Calibri" pitchFamily="34" charset="0"/>
                <a:cs typeface="Calibri" pitchFamily="34" charset="0"/>
              </a:rPr>
              <a:t>Integration of Social Determinants of Health Tools and AI Support in the Resident Clinic</a:t>
            </a:r>
          </a:p>
          <a:p>
            <a:pPr algn="ctr" defTabSz="740811" eaLnBrk="0" fontAlgn="base" hangingPunct="0">
              <a:spcBef>
                <a:spcPct val="0"/>
              </a:spcBef>
              <a:spcAft>
                <a:spcPct val="0"/>
              </a:spcAft>
              <a:defRPr/>
            </a:pPr>
            <a:r>
              <a:rPr lang="en-US" sz="900" dirty="0">
                <a:solidFill>
                  <a:prstClr val="black"/>
                </a:solidFill>
                <a:latin typeface="Calibri" pitchFamily="34" charset="0"/>
                <a:cs typeface="Calibri" pitchFamily="34" charset="0"/>
              </a:rPr>
              <a:t>Lucy Martinez, MD | Kyle Snook, DO | Brooke Harris, PhD | Michelle Loaiza, MSHCA | Theresa Acevedo-Rousso, MPA</a:t>
            </a:r>
          </a:p>
          <a:p>
            <a:pPr algn="ctr" defTabSz="740811" eaLnBrk="0" fontAlgn="base" hangingPunct="0">
              <a:spcBef>
                <a:spcPct val="0"/>
              </a:spcBef>
              <a:spcAft>
                <a:spcPct val="0"/>
              </a:spcAft>
              <a:defRPr/>
            </a:pPr>
            <a:r>
              <a:rPr lang="en-US" sz="900" dirty="0">
                <a:solidFill>
                  <a:prstClr val="black"/>
                </a:solidFill>
                <a:latin typeface="Calibri" pitchFamily="34" charset="0"/>
                <a:cs typeface="Calibri" pitchFamily="34" charset="0"/>
              </a:rPr>
              <a:t>Kaiser Permanente Northern California  Undergraduate and Graduate Medical Education</a:t>
            </a:r>
          </a:p>
        </p:txBody>
      </p:sp>
      <p:pic>
        <p:nvPicPr>
          <p:cNvPr id="12" name="Picture 11">
            <a:extLst>
              <a:ext uri="{FF2B5EF4-FFF2-40B4-BE49-F238E27FC236}">
                <a16:creationId xmlns:a16="http://schemas.microsoft.com/office/drawing/2014/main" id="{06AF9C60-BD2E-AF7A-8A91-6E77743E935B}"/>
              </a:ext>
            </a:extLst>
          </p:cNvPr>
          <p:cNvPicPr>
            <a:picLocks noChangeAspect="1"/>
          </p:cNvPicPr>
          <p:nvPr/>
        </p:nvPicPr>
        <p:blipFill>
          <a:blip r:embed="rId5">
            <a:extLst>
              <a:ext uri="{28A0092B-C50C-407E-A947-70E740481C1C}">
                <a14:useLocalDpi xmlns:a14="http://schemas.microsoft.com/office/drawing/2010/main" val="0"/>
              </a:ext>
            </a:extLst>
          </a:blip>
          <a:srcRect r="58455" b="90436"/>
          <a:stretch>
            <a:fillRect/>
          </a:stretch>
        </p:blipFill>
        <p:spPr>
          <a:xfrm>
            <a:off x="973794" y="-71782"/>
            <a:ext cx="2479590" cy="738709"/>
          </a:xfrm>
          <a:prstGeom prst="rect">
            <a:avLst/>
          </a:prstGeom>
        </p:spPr>
      </p:pic>
    </p:spTree>
    <p:extLst>
      <p:ext uri="{BB962C8B-B14F-4D97-AF65-F5344CB8AC3E}">
        <p14:creationId xmlns:p14="http://schemas.microsoft.com/office/powerpoint/2010/main" val="40597769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Aim/Objectives/Alignment</a:t>
            </a:r>
          </a:p>
        </p:txBody>
      </p:sp>
      <p:sp>
        <p:nvSpPr>
          <p:cNvPr id="9" name="Text Box 1283">
            <a:extLst>
              <a:ext uri="{FF2B5EF4-FFF2-40B4-BE49-F238E27FC236}">
                <a16:creationId xmlns:a16="http://schemas.microsoft.com/office/drawing/2014/main" id="{E2AEFDF5-A8F4-CF17-22CB-0A28258FFD51}"/>
              </a:ext>
            </a:extLst>
          </p:cNvPr>
          <p:cNvSpPr txBox="1">
            <a:spLocks noChangeArrowheads="1"/>
          </p:cNvSpPr>
          <p:nvPr/>
        </p:nvSpPr>
        <p:spPr bwMode="auto">
          <a:xfrm>
            <a:off x="1760765" y="781503"/>
            <a:ext cx="8833757" cy="4555093"/>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81020" defTabSz="740811" eaLnBrk="0" fontAlgn="base" hangingPunct="0">
              <a:spcBef>
                <a:spcPts val="0"/>
              </a:spcBef>
              <a:spcAft>
                <a:spcPct val="0"/>
              </a:spcAft>
              <a:buNone/>
              <a:defRPr/>
            </a:pPr>
            <a:r>
              <a:rPr lang="en-US" altLang="en-US" sz="2000" dirty="0">
                <a:solidFill>
                  <a:prstClr val="black"/>
                </a:solidFill>
                <a:latin typeface="Calibri" panose="020F0502020204030204"/>
              </a:rPr>
              <a:t>We aim to integrate a targeted prompt that residents can enter into Abridge to assist residents in identifying and addressing SDOH. This prompt will identify areas of need from the patient/physician conversation with the goal of utilizing the patient’s </a:t>
            </a:r>
            <a:r>
              <a:rPr lang="en-US" altLang="en-US" sz="2000" dirty="0" err="1">
                <a:solidFill>
                  <a:prstClr val="black"/>
                </a:solidFill>
                <a:latin typeface="Calibri" panose="020F0502020204030204"/>
              </a:rPr>
              <a:t>zipcode</a:t>
            </a:r>
            <a:r>
              <a:rPr lang="en-US" altLang="en-US" sz="2000" dirty="0">
                <a:solidFill>
                  <a:prstClr val="black"/>
                </a:solidFill>
                <a:latin typeface="Calibri" panose="020F0502020204030204"/>
              </a:rPr>
              <a:t> to suggest resources for that need, that physicians can then share with patients. This aligns with our organization by: </a:t>
            </a:r>
          </a:p>
          <a:p>
            <a:pPr marL="396507" lvl="2" indent="-135034" defTabSz="740811" eaLnBrk="0" fontAlgn="base" hangingPunct="0">
              <a:spcBef>
                <a:spcPts val="0"/>
              </a:spcBef>
              <a:spcAft>
                <a:spcPct val="0"/>
              </a:spcAft>
              <a:defRPr/>
            </a:pPr>
            <a:r>
              <a:rPr lang="en-US" altLang="en-US" sz="1800" dirty="0">
                <a:solidFill>
                  <a:prstClr val="black"/>
                </a:solidFill>
                <a:latin typeface="Calibri" panose="020F0502020204030204"/>
                <a:cs typeface="Arial" panose="020B0604020202020204" pitchFamily="34" charset="0"/>
              </a:rPr>
              <a:t>Integrating SDOH into care and training</a:t>
            </a:r>
          </a:p>
          <a:p>
            <a:pPr marL="396507" lvl="2" indent="-135034" defTabSz="740811" eaLnBrk="0" fontAlgn="base" hangingPunct="0">
              <a:spcBef>
                <a:spcPts val="0"/>
              </a:spcBef>
              <a:spcAft>
                <a:spcPct val="0"/>
              </a:spcAft>
              <a:defRPr/>
            </a:pPr>
            <a:r>
              <a:rPr lang="en-US" altLang="en-US" sz="1800" dirty="0">
                <a:solidFill>
                  <a:prstClr val="black"/>
                </a:solidFill>
                <a:latin typeface="Calibri" panose="020F0502020204030204"/>
                <a:cs typeface="Arial" panose="020B0604020202020204" pitchFamily="34" charset="0"/>
              </a:rPr>
              <a:t>Creating a unified workflow for social needs</a:t>
            </a:r>
          </a:p>
          <a:p>
            <a:pPr marL="396507" lvl="2" indent="-135034" defTabSz="740811" eaLnBrk="0" fontAlgn="base" hangingPunct="0">
              <a:spcBef>
                <a:spcPts val="0"/>
              </a:spcBef>
              <a:spcAft>
                <a:spcPct val="0"/>
              </a:spcAft>
              <a:defRPr/>
            </a:pPr>
            <a:r>
              <a:rPr lang="en-US" altLang="en-US" sz="1800" dirty="0">
                <a:solidFill>
                  <a:prstClr val="black"/>
                </a:solidFill>
                <a:latin typeface="Calibri" panose="020F0502020204030204"/>
                <a:cs typeface="Arial" panose="020B0604020202020204" pitchFamily="34" charset="0"/>
              </a:rPr>
              <a:t>Using existing ambient AI tools to enhance learning and streamline care</a:t>
            </a:r>
          </a:p>
          <a:p>
            <a:pPr marL="81020" defTabSz="740811" eaLnBrk="0" fontAlgn="base" hangingPunct="0">
              <a:spcBef>
                <a:spcPts val="0"/>
              </a:spcBef>
              <a:spcAft>
                <a:spcPct val="0"/>
              </a:spcAft>
              <a:buNone/>
              <a:defRPr/>
            </a:pPr>
            <a:endParaRPr lang="en-US" altLang="en-US" sz="2200" dirty="0">
              <a:solidFill>
                <a:prstClr val="black"/>
              </a:solidFill>
              <a:latin typeface="Calibri" pitchFamily="34" charset="0"/>
            </a:endParaRPr>
          </a:p>
          <a:p>
            <a:pPr marL="81020" defTabSz="740811" eaLnBrk="0" fontAlgn="base" hangingPunct="0">
              <a:spcBef>
                <a:spcPts val="0"/>
              </a:spcBef>
              <a:spcAft>
                <a:spcPct val="0"/>
              </a:spcAft>
              <a:buNone/>
              <a:defRPr/>
            </a:pPr>
            <a:r>
              <a:rPr lang="en-US" altLang="en-US" sz="2000" dirty="0">
                <a:solidFill>
                  <a:prstClr val="black"/>
                </a:solidFill>
                <a:latin typeface="Calibri" panose="020F0502020204030204"/>
              </a:rPr>
              <a:t>We will introduce this workflow/prompt to our third-year residents and request that they utilize the prompt for 1 visit during each clinic half day over the next 8 weeks and will then reassess. We aim to: </a:t>
            </a:r>
          </a:p>
          <a:p>
            <a:pPr marL="538220" lvl="2" indent="-285750" defTabSz="740811" eaLnBrk="0" fontAlgn="base" hangingPunct="0">
              <a:spcBef>
                <a:spcPts val="0"/>
              </a:spcBef>
              <a:spcAft>
                <a:spcPct val="0"/>
              </a:spcAft>
              <a:defRPr/>
            </a:pPr>
            <a:r>
              <a:rPr lang="en-US" sz="1800" dirty="0">
                <a:solidFill>
                  <a:prstClr val="black"/>
                </a:solidFill>
                <a:latin typeface="Calibri" panose="020F0502020204030204"/>
              </a:rPr>
              <a:t>Increase resident knowledge of SDOH domains and how to address them</a:t>
            </a:r>
          </a:p>
          <a:p>
            <a:pPr marL="538220" lvl="2" indent="-285750" defTabSz="740811" eaLnBrk="0" fontAlgn="base" hangingPunct="0">
              <a:spcBef>
                <a:spcPts val="0"/>
              </a:spcBef>
              <a:spcAft>
                <a:spcPct val="0"/>
              </a:spcAft>
              <a:defRPr/>
            </a:pPr>
            <a:r>
              <a:rPr lang="en-US" altLang="en-US" sz="1800" dirty="0">
                <a:solidFill>
                  <a:prstClr val="black"/>
                </a:solidFill>
                <a:latin typeface="Calibri" panose="020F0502020204030204"/>
              </a:rPr>
              <a:t>Increase resident confidence in assessing for SDOH</a:t>
            </a:r>
          </a:p>
          <a:p>
            <a:pPr marL="538220" lvl="2" indent="-285750" defTabSz="740811" eaLnBrk="0" fontAlgn="base" hangingPunct="0">
              <a:spcBef>
                <a:spcPts val="0"/>
              </a:spcBef>
              <a:spcAft>
                <a:spcPct val="0"/>
              </a:spcAft>
              <a:defRPr/>
            </a:pPr>
            <a:r>
              <a:rPr lang="en-US" altLang="en-US" sz="1800" dirty="0">
                <a:solidFill>
                  <a:prstClr val="black"/>
                </a:solidFill>
                <a:latin typeface="Calibri" panose="020F0502020204030204"/>
              </a:rPr>
              <a:t>Increase patient referrals to SDOH resources</a:t>
            </a:r>
          </a:p>
        </p:txBody>
      </p:sp>
    </p:spTree>
    <p:extLst>
      <p:ext uri="{BB962C8B-B14F-4D97-AF65-F5344CB8AC3E}">
        <p14:creationId xmlns:p14="http://schemas.microsoft.com/office/powerpoint/2010/main" val="6707854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F4383B93-CA44-E5E6-F610-1AB1A380E244}"/>
              </a:ext>
            </a:extLst>
          </p:cNvPr>
          <p:cNvSpPr txBox="1">
            <a:spLocks noChangeArrowheads="1"/>
          </p:cNvSpPr>
          <p:nvPr/>
        </p:nvSpPr>
        <p:spPr bwMode="auto">
          <a:xfrm>
            <a:off x="1620055" y="838654"/>
            <a:ext cx="8833757" cy="3323987"/>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16054" indent="-144036" defTabSz="740811" eaLnBrk="0" fontAlgn="base" hangingPunct="0">
              <a:spcBef>
                <a:spcPts val="150"/>
              </a:spcBef>
              <a:spcAft>
                <a:spcPct val="0"/>
              </a:spcAft>
              <a:defRPr/>
            </a:pPr>
            <a:r>
              <a:rPr lang="en-US" altLang="en-US" sz="2000" dirty="0">
                <a:solidFill>
                  <a:prstClr val="black"/>
                </a:solidFill>
                <a:latin typeface="Calibri" panose="020F0502020204030204"/>
              </a:rPr>
              <a:t>SDOH screening completion rate and proportion of visits with documented SDOH in the EHR</a:t>
            </a:r>
          </a:p>
          <a:p>
            <a:pPr marL="501804" lvl="3" indent="-144036" defTabSz="740811" eaLnBrk="0" fontAlgn="base" hangingPunct="0">
              <a:spcBef>
                <a:spcPts val="150"/>
              </a:spcBef>
              <a:spcAft>
                <a:spcPct val="0"/>
              </a:spcAft>
              <a:defRPr/>
            </a:pPr>
            <a:r>
              <a:rPr lang="en-US" altLang="en-US" sz="2000" dirty="0">
                <a:solidFill>
                  <a:prstClr val="black"/>
                </a:solidFill>
                <a:latin typeface="Calibri" panose="020F0502020204030204"/>
              </a:rPr>
              <a:t>Pull from </a:t>
            </a:r>
            <a:r>
              <a:rPr lang="en-US" altLang="en-US" sz="2000" dirty="0" err="1">
                <a:solidFill>
                  <a:prstClr val="black"/>
                </a:solidFill>
                <a:latin typeface="Calibri" panose="020F0502020204030204"/>
              </a:rPr>
              <a:t>smartphrase</a:t>
            </a:r>
            <a:r>
              <a:rPr lang="en-US" altLang="en-US" sz="2000" dirty="0">
                <a:solidFill>
                  <a:prstClr val="black"/>
                </a:solidFill>
                <a:latin typeface="Calibri" panose="020F0502020204030204"/>
              </a:rPr>
              <a:t> added to prompt </a:t>
            </a:r>
          </a:p>
          <a:p>
            <a:pPr marL="216054" indent="-144036" defTabSz="740811" eaLnBrk="0" fontAlgn="base" hangingPunct="0">
              <a:spcBef>
                <a:spcPts val="150"/>
              </a:spcBef>
              <a:spcAft>
                <a:spcPct val="0"/>
              </a:spcAft>
              <a:defRPr/>
            </a:pPr>
            <a:r>
              <a:rPr lang="en-US" altLang="en-US" sz="2000" dirty="0">
                <a:solidFill>
                  <a:prstClr val="black"/>
                </a:solidFill>
                <a:latin typeface="Calibri" panose="020F0502020204030204"/>
              </a:rPr>
              <a:t>Positive screens addressed and referral rates to community/social resources for identified needs</a:t>
            </a:r>
          </a:p>
          <a:p>
            <a:pPr marL="501804" lvl="3" indent="-144036" defTabSz="740811" eaLnBrk="0" fontAlgn="base" hangingPunct="0">
              <a:spcBef>
                <a:spcPts val="150"/>
              </a:spcBef>
              <a:spcAft>
                <a:spcPct val="0"/>
              </a:spcAft>
              <a:defRPr/>
            </a:pPr>
            <a:r>
              <a:rPr lang="en-US" altLang="en-US" sz="2000" dirty="0">
                <a:solidFill>
                  <a:prstClr val="black"/>
                </a:solidFill>
                <a:latin typeface="Calibri" panose="020F0502020204030204"/>
              </a:rPr>
              <a:t>Pull from </a:t>
            </a:r>
            <a:r>
              <a:rPr lang="en-US" altLang="en-US" sz="2000" dirty="0" err="1">
                <a:solidFill>
                  <a:prstClr val="black"/>
                </a:solidFill>
                <a:latin typeface="Calibri" panose="020F0502020204030204"/>
              </a:rPr>
              <a:t>smartphrase</a:t>
            </a:r>
            <a:r>
              <a:rPr lang="en-US" altLang="en-US" sz="2000" dirty="0">
                <a:solidFill>
                  <a:prstClr val="black"/>
                </a:solidFill>
                <a:latin typeface="Calibri" panose="020F0502020204030204"/>
              </a:rPr>
              <a:t> added to prompt </a:t>
            </a:r>
          </a:p>
          <a:p>
            <a:pPr marL="216054" indent="-144036" defTabSz="740811" eaLnBrk="0" fontAlgn="base" hangingPunct="0">
              <a:spcBef>
                <a:spcPts val="150"/>
              </a:spcBef>
              <a:spcAft>
                <a:spcPct val="0"/>
              </a:spcAft>
              <a:defRPr/>
            </a:pPr>
            <a:r>
              <a:rPr lang="en-US" altLang="en-US" sz="2000" dirty="0">
                <a:solidFill>
                  <a:prstClr val="black"/>
                </a:solidFill>
                <a:latin typeface="Calibri" panose="020F0502020204030204"/>
              </a:rPr>
              <a:t>Resident pre/post survey scores on confidence, knowledge, and perceptions of the SDOH learning environment</a:t>
            </a:r>
          </a:p>
          <a:p>
            <a:pPr marL="216054" indent="-144036" defTabSz="740811" eaLnBrk="0" fontAlgn="base" hangingPunct="0">
              <a:spcBef>
                <a:spcPts val="150"/>
              </a:spcBef>
              <a:spcAft>
                <a:spcPct val="0"/>
              </a:spcAft>
              <a:defRPr/>
            </a:pPr>
            <a:r>
              <a:rPr lang="en-US" altLang="en-US" sz="2000" dirty="0">
                <a:solidFill>
                  <a:prstClr val="black"/>
                </a:solidFill>
                <a:latin typeface="Calibri" panose="020F0502020204030204"/>
              </a:rPr>
              <a:t>Time spent on note/visit and/or resident burden </a:t>
            </a:r>
          </a:p>
          <a:p>
            <a:pPr marL="216054" indent="-144036" defTabSz="740811" eaLnBrk="0" fontAlgn="base" hangingPunct="0">
              <a:spcBef>
                <a:spcPts val="150"/>
              </a:spcBef>
              <a:spcAft>
                <a:spcPct val="0"/>
              </a:spcAft>
              <a:defRPr/>
            </a:pPr>
            <a:r>
              <a:rPr lang="en-US" altLang="en-US" sz="2000" dirty="0">
                <a:solidFill>
                  <a:prstClr val="black"/>
                </a:solidFill>
                <a:latin typeface="Calibri" panose="020F0502020204030204"/>
              </a:rPr>
              <a:t>Identification of continued SDOH  learning opportunities</a:t>
            </a:r>
          </a:p>
        </p:txBody>
      </p:sp>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Measures</a:t>
            </a:r>
          </a:p>
        </p:txBody>
      </p:sp>
    </p:spTree>
    <p:extLst>
      <p:ext uri="{BB962C8B-B14F-4D97-AF65-F5344CB8AC3E}">
        <p14:creationId xmlns:p14="http://schemas.microsoft.com/office/powerpoint/2010/main" val="418060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A3B5A8AB-5CAD-7A0E-4AD6-78C713C66824}"/>
              </a:ext>
            </a:extLst>
          </p:cNvPr>
          <p:cNvSpPr txBox="1">
            <a:spLocks noChangeArrowheads="1"/>
          </p:cNvSpPr>
          <p:nvPr/>
        </p:nvSpPr>
        <p:spPr bwMode="auto">
          <a:xfrm>
            <a:off x="1568904" y="659040"/>
            <a:ext cx="8833757" cy="369332"/>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Bef>
                <a:spcPct val="0"/>
              </a:spcBef>
              <a:spcAft>
                <a:spcPct val="0"/>
              </a:spcAft>
              <a:buNone/>
              <a:defRPr/>
            </a:pPr>
            <a:r>
              <a:rPr lang="en-US" sz="1800" dirty="0">
                <a:solidFill>
                  <a:prstClr val="black"/>
                </a:solidFill>
                <a:latin typeface="Calibri" panose="020F0502020204030204"/>
              </a:rPr>
              <a:t>A short teaching session at kickoff that covers workflow, including prompt and SDOH tool </a:t>
            </a:r>
          </a:p>
        </p:txBody>
      </p:sp>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Interventions/Changes</a:t>
            </a:r>
          </a:p>
        </p:txBody>
      </p:sp>
      <p:graphicFrame>
        <p:nvGraphicFramePr>
          <p:cNvPr id="2" name="Table 1">
            <a:extLst>
              <a:ext uri="{FF2B5EF4-FFF2-40B4-BE49-F238E27FC236}">
                <a16:creationId xmlns:a16="http://schemas.microsoft.com/office/drawing/2014/main" id="{9388DACF-D6CE-8512-A7AB-5F9F738F55D5}"/>
              </a:ext>
            </a:extLst>
          </p:cNvPr>
          <p:cNvGraphicFramePr>
            <a:graphicFrameLocks noGrp="1"/>
          </p:cNvGraphicFramePr>
          <p:nvPr/>
        </p:nvGraphicFramePr>
        <p:xfrm>
          <a:off x="1450521" y="1061702"/>
          <a:ext cx="9223727" cy="5919530"/>
        </p:xfrm>
        <a:graphic>
          <a:graphicData uri="http://schemas.openxmlformats.org/drawingml/2006/table">
            <a:tbl>
              <a:tblPr firstRow="1" bandRow="1">
                <a:tableStyleId>{5C22544A-7EE6-4342-B048-85BDC9FD1C3A}</a:tableStyleId>
              </a:tblPr>
              <a:tblGrid>
                <a:gridCol w="1418185">
                  <a:extLst>
                    <a:ext uri="{9D8B030D-6E8A-4147-A177-3AD203B41FA5}">
                      <a16:colId xmlns:a16="http://schemas.microsoft.com/office/drawing/2014/main" val="1135633820"/>
                    </a:ext>
                  </a:extLst>
                </a:gridCol>
                <a:gridCol w="7805542">
                  <a:extLst>
                    <a:ext uri="{9D8B030D-6E8A-4147-A177-3AD203B41FA5}">
                      <a16:colId xmlns:a16="http://schemas.microsoft.com/office/drawing/2014/main" val="1264353048"/>
                    </a:ext>
                  </a:extLst>
                </a:gridCol>
              </a:tblGrid>
              <a:tr h="228566">
                <a:tc>
                  <a:txBody>
                    <a:bodyPr/>
                    <a:lstStyle/>
                    <a:p>
                      <a:endParaRPr lang="en-US" sz="400" dirty="0"/>
                    </a:p>
                  </a:txBody>
                  <a:tcPr marL="22860" marR="22860" marT="11430" marB="11430"/>
                </a:tc>
                <a:tc>
                  <a:txBody>
                    <a:bodyPr/>
                    <a:lstStyle/>
                    <a:p>
                      <a:r>
                        <a:rPr lang="en-US" sz="400" dirty="0"/>
                        <a:t>Prompt</a:t>
                      </a:r>
                    </a:p>
                  </a:txBody>
                  <a:tcPr marL="22860" marR="22860" marT="11430" marB="11430"/>
                </a:tc>
                <a:extLst>
                  <a:ext uri="{0D108BD9-81ED-4DB2-BD59-A6C34878D82A}">
                    <a16:rowId xmlns:a16="http://schemas.microsoft.com/office/drawing/2014/main" val="2876665055"/>
                  </a:ext>
                </a:extLst>
              </a:tr>
              <a:tr h="2286000">
                <a:tc>
                  <a:txBody>
                    <a:bodyPr/>
                    <a:lstStyle/>
                    <a:p>
                      <a:r>
                        <a:rPr lang="en-US" sz="400" dirty="0"/>
                        <a:t>TASK 1</a:t>
                      </a:r>
                    </a:p>
                    <a:p>
                      <a:r>
                        <a:rPr lang="en-US" sz="400" dirty="0"/>
                        <a:t>IDENTIFY SOCIAL NEEDS</a:t>
                      </a:r>
                    </a:p>
                  </a:txBody>
                  <a:tcPr marL="22860" marR="22860" marT="11430" marB="11430"/>
                </a:tc>
                <a:tc>
                  <a:txBody>
                    <a:bodyPr/>
                    <a:lstStyle/>
                    <a:p>
                      <a:pPr marL="498475">
                        <a:spcBef>
                          <a:spcPct val="0"/>
                        </a:spcBef>
                        <a:buNone/>
                        <a:tabLst>
                          <a:tab pos="873125" algn="l"/>
                        </a:tabLst>
                        <a:defRPr/>
                      </a:pPr>
                      <a:r>
                        <a:rPr lang="en-US" sz="1400" dirty="0">
                          <a:latin typeface="+mn-lt"/>
                        </a:rPr>
                        <a:t>During visit, review the visit conversation and the patient’s SDOH questionnaire if available. If none, state “No questionnaire on file.” identify evidence of need in these domains (listed in final slide): </a:t>
                      </a:r>
                    </a:p>
                    <a:p>
                      <a:pPr marL="498475">
                        <a:spcBef>
                          <a:spcPct val="0"/>
                        </a:spcBef>
                        <a:buNone/>
                        <a:tabLst>
                          <a:tab pos="873125" algn="l"/>
                        </a:tabLst>
                        <a:defRPr/>
                      </a:pPr>
                      <a:r>
                        <a:rPr lang="en-US" sz="1400" dirty="0">
                          <a:latin typeface="+mn-lt"/>
                        </a:rPr>
                        <a:t>For each domain where a need is identified, report: </a:t>
                      </a:r>
                    </a:p>
                    <a:p>
                      <a:pPr marL="1641475" indent="-1143000">
                        <a:spcBef>
                          <a:spcPct val="0"/>
                        </a:spcBef>
                        <a:buFontTx/>
                        <a:buChar char="-"/>
                        <a:tabLst>
                          <a:tab pos="873125" algn="l"/>
                        </a:tabLst>
                        <a:defRPr/>
                      </a:pPr>
                      <a:r>
                        <a:rPr lang="en-US" sz="1400" dirty="0">
                          <a:latin typeface="+mn-lt"/>
                        </a:rPr>
                        <a:t>Domain </a:t>
                      </a:r>
                    </a:p>
                    <a:p>
                      <a:pPr marL="1641475" indent="-1143000">
                        <a:spcBef>
                          <a:spcPct val="0"/>
                        </a:spcBef>
                        <a:buFontTx/>
                        <a:buChar char="-"/>
                        <a:tabLst>
                          <a:tab pos="873125" algn="l"/>
                        </a:tabLst>
                        <a:defRPr/>
                      </a:pPr>
                      <a:r>
                        <a:rPr lang="en-US" sz="1400" dirty="0">
                          <a:latin typeface="+mn-lt"/>
                        </a:rPr>
                        <a:t>Source: "Questionnaire," "Conversation," or "Both" </a:t>
                      </a:r>
                    </a:p>
                    <a:p>
                      <a:pPr marL="1641475" indent="-1143000">
                        <a:spcBef>
                          <a:spcPct val="0"/>
                        </a:spcBef>
                        <a:buFontTx/>
                        <a:buChar char="-"/>
                        <a:tabLst>
                          <a:tab pos="873125" algn="l"/>
                        </a:tabLst>
                        <a:defRPr/>
                      </a:pPr>
                      <a:r>
                        <a:rPr lang="en-US" sz="1400" dirty="0">
                          <a:latin typeface="+mn-lt"/>
                        </a:rPr>
                        <a:t>Supporting evidence: a brief quote or paraphrase of what was said or answered</a:t>
                      </a:r>
                    </a:p>
                    <a:p>
                      <a:pPr marL="1641475" indent="-1143000">
                        <a:spcBef>
                          <a:spcPct val="0"/>
                        </a:spcBef>
                        <a:buFontTx/>
                        <a:buChar char="-"/>
                        <a:tabLst>
                          <a:tab pos="873125" algn="l"/>
                        </a:tabLst>
                        <a:defRPr/>
                      </a:pPr>
                      <a:r>
                        <a:rPr lang="en-US" sz="1400" dirty="0">
                          <a:latin typeface="+mn-lt"/>
                        </a:rPr>
                        <a:t>Patient-stated priority or interest in help, if expressed (e.g., "declined resources," "wants help with food first") </a:t>
                      </a:r>
                    </a:p>
                    <a:p>
                      <a:pPr marL="1641475" indent="-1143000">
                        <a:spcBef>
                          <a:spcPct val="0"/>
                        </a:spcBef>
                        <a:buFontTx/>
                        <a:buChar char="-"/>
                        <a:tabLst>
                          <a:tab pos="873125" algn="l"/>
                        </a:tabLst>
                        <a:defRPr/>
                      </a:pPr>
                      <a:r>
                        <a:rPr lang="en-US" sz="1400" dirty="0">
                          <a:latin typeface="+mn-lt"/>
                        </a:rPr>
                        <a:t>Flag positive questionnaire items not discussed in the visit</a:t>
                      </a:r>
                    </a:p>
                    <a:p>
                      <a:pPr marL="498475">
                        <a:spcBef>
                          <a:spcPct val="0"/>
                        </a:spcBef>
                        <a:buNone/>
                        <a:tabLst>
                          <a:tab pos="873125" algn="l"/>
                        </a:tabLst>
                        <a:defRPr/>
                      </a:pPr>
                      <a:r>
                        <a:rPr lang="en-US" sz="1400" dirty="0">
                          <a:latin typeface="+mn-lt"/>
                        </a:rPr>
                        <a:t>Only report needs supported by the questionnaire or conversation. Do not infer needs from demographics, diagnoses, insurance type, or neighborhood. </a:t>
                      </a:r>
                    </a:p>
                  </a:txBody>
                  <a:tcPr marL="22860" marR="22860" marT="11430" marB="11430"/>
                </a:tc>
                <a:extLst>
                  <a:ext uri="{0D108BD9-81ED-4DB2-BD59-A6C34878D82A}">
                    <a16:rowId xmlns:a16="http://schemas.microsoft.com/office/drawing/2014/main" val="3605464880"/>
                  </a:ext>
                </a:extLst>
              </a:tr>
              <a:tr h="845820">
                <a:tc>
                  <a:txBody>
                    <a:bodyPr/>
                    <a:lstStyle/>
                    <a:p>
                      <a:r>
                        <a:rPr lang="en-US" sz="400" dirty="0"/>
                        <a:t>TASK 2 – </a:t>
                      </a:r>
                    </a:p>
                    <a:p>
                      <a:r>
                        <a:rPr lang="en-US" sz="400" dirty="0"/>
                        <a:t>RESOURCES</a:t>
                      </a:r>
                    </a:p>
                  </a:txBody>
                  <a:tcPr marL="22860" marR="22860" marT="11430" marB="11430"/>
                </a:tc>
                <a:tc>
                  <a:txBody>
                    <a:bodyPr/>
                    <a:lstStyle/>
                    <a:p>
                      <a:pPr marL="498475">
                        <a:spcBef>
                          <a:spcPct val="0"/>
                        </a:spcBef>
                        <a:buNone/>
                        <a:tabLst>
                          <a:tab pos="873125" algn="l"/>
                        </a:tabLst>
                        <a:defRPr/>
                      </a:pPr>
                      <a:r>
                        <a:rPr lang="en-US" sz="1400" dirty="0">
                          <a:latin typeface="+mn-lt"/>
                        </a:rPr>
                        <a:t>For each identified need, suggest: </a:t>
                      </a:r>
                    </a:p>
                    <a:p>
                      <a:pPr marL="1641475" indent="-1143000">
                        <a:spcBef>
                          <a:spcPct val="0"/>
                        </a:spcBef>
                        <a:buFontTx/>
                        <a:buChar char="-"/>
                        <a:tabLst>
                          <a:tab pos="873125" algn="l"/>
                        </a:tabLst>
                        <a:defRPr/>
                      </a:pPr>
                      <a:r>
                        <a:rPr lang="en-US" sz="1400" dirty="0">
                          <a:latin typeface="+mn-lt"/>
                        </a:rPr>
                        <a:t>The TYPE of resource that addresses it </a:t>
                      </a:r>
                    </a:p>
                    <a:p>
                      <a:pPr marL="1641475" indent="-1143000">
                        <a:spcBef>
                          <a:spcPct val="0"/>
                        </a:spcBef>
                        <a:buFontTx/>
                        <a:buChar char="-"/>
                        <a:tabLst>
                          <a:tab pos="873125" algn="l"/>
                        </a:tabLst>
                        <a:defRPr/>
                      </a:pPr>
                      <a:r>
                        <a:rPr lang="en-US" sz="1400" dirty="0">
                          <a:latin typeface="+mn-lt"/>
                        </a:rPr>
                        <a:t>Resources located near patient’s </a:t>
                      </a:r>
                      <a:r>
                        <a:rPr lang="en-US" sz="1400" dirty="0" err="1">
                          <a:latin typeface="+mn-lt"/>
                        </a:rPr>
                        <a:t>zipcode</a:t>
                      </a:r>
                      <a:r>
                        <a:rPr lang="en-US" sz="1400" dirty="0">
                          <a:latin typeface="+mn-lt"/>
                        </a:rPr>
                        <a:t> that may address this need from established programs and verified resources (e.g. 211, SNAP, WIC, KP Community Support Hub, findhelp.org searched by </a:t>
                      </a:r>
                      <a:r>
                        <a:rPr lang="en-US" sz="1400" dirty="0" err="1">
                          <a:latin typeface="+mn-lt"/>
                        </a:rPr>
                        <a:t>zipcode</a:t>
                      </a:r>
                      <a:r>
                        <a:rPr lang="en-US" sz="1400" dirty="0">
                          <a:latin typeface="+mn-lt"/>
                        </a:rPr>
                        <a:t>)</a:t>
                      </a:r>
                    </a:p>
                  </a:txBody>
                  <a:tcPr marL="22860" marR="22860" marT="11430" marB="11430"/>
                </a:tc>
                <a:extLst>
                  <a:ext uri="{0D108BD9-81ED-4DB2-BD59-A6C34878D82A}">
                    <a16:rowId xmlns:a16="http://schemas.microsoft.com/office/drawing/2014/main" val="1533208037"/>
                  </a:ext>
                </a:extLst>
              </a:tr>
              <a:tr h="677592">
                <a:tc>
                  <a:txBody>
                    <a:bodyPr/>
                    <a:lstStyle/>
                    <a:p>
                      <a:r>
                        <a:rPr lang="en-US" sz="400" dirty="0"/>
                        <a:t>TASK 3 - DOCUMENTATION</a:t>
                      </a:r>
                    </a:p>
                  </a:txBody>
                  <a:tcPr marL="22860" marR="22860" marT="11430" marB="11430"/>
                </a:tc>
                <a:tc>
                  <a:txBody>
                    <a:bodyPr/>
                    <a:lstStyle/>
                    <a:p>
                      <a:pPr marL="1641475" indent="-1143000">
                        <a:spcBef>
                          <a:spcPct val="0"/>
                        </a:spcBef>
                        <a:buFontTx/>
                        <a:buChar char="-"/>
                        <a:tabLst>
                          <a:tab pos="873125" algn="l"/>
                        </a:tabLst>
                        <a:defRPr/>
                      </a:pPr>
                      <a:r>
                        <a:rPr lang="en-US" sz="1400" dirty="0">
                          <a:latin typeface="+mn-lt"/>
                        </a:rPr>
                        <a:t>Draft a brief SDOH section for the note summarizing identified needs, patient preferences, and the plan (referrals made, resources given, follow-up). </a:t>
                      </a:r>
                    </a:p>
                    <a:p>
                      <a:pPr marL="1641475" indent="-1143000">
                        <a:spcBef>
                          <a:spcPct val="0"/>
                        </a:spcBef>
                        <a:buFontTx/>
                        <a:buChar char="-"/>
                        <a:tabLst>
                          <a:tab pos="873125" algn="l"/>
                        </a:tabLst>
                        <a:defRPr/>
                      </a:pPr>
                      <a:r>
                        <a:rPr lang="en-US" sz="1400" dirty="0">
                          <a:latin typeface="+mn-lt"/>
                        </a:rPr>
                        <a:t>Suggest whether a referral to social work or a care manager is indicated</a:t>
                      </a:r>
                      <a:endParaRPr lang="en-US" sz="1400" dirty="0"/>
                    </a:p>
                  </a:txBody>
                  <a:tcPr marL="22860" marR="22860" marT="11430" marB="11430"/>
                </a:tc>
                <a:extLst>
                  <a:ext uri="{0D108BD9-81ED-4DB2-BD59-A6C34878D82A}">
                    <a16:rowId xmlns:a16="http://schemas.microsoft.com/office/drawing/2014/main" val="2499918414"/>
                  </a:ext>
                </a:extLst>
              </a:tr>
              <a:tr h="640080">
                <a:tc>
                  <a:txBody>
                    <a:bodyPr/>
                    <a:lstStyle/>
                    <a:p>
                      <a:r>
                        <a:rPr lang="en-US" sz="400" dirty="0"/>
                        <a:t>TASK 4 – </a:t>
                      </a:r>
                    </a:p>
                    <a:p>
                      <a:r>
                        <a:rPr lang="en-US" sz="400" dirty="0"/>
                        <a:t>TEACHING POINT</a:t>
                      </a:r>
                    </a:p>
                  </a:txBody>
                  <a:tcPr marL="22860" marR="22860" marT="11430" marB="11430"/>
                </a:tc>
                <a:tc>
                  <a:txBody>
                    <a:bodyPr/>
                    <a:lstStyle/>
                    <a:p>
                      <a:pPr marL="0" marR="0" lvl="0" indent="0" algn="l" defTabSz="2880289" rtl="0" eaLnBrk="1" fontAlgn="auto" latinLnBrk="0" hangingPunct="1">
                        <a:lnSpc>
                          <a:spcPct val="100000"/>
                        </a:lnSpc>
                        <a:spcBef>
                          <a:spcPts val="0"/>
                        </a:spcBef>
                        <a:spcAft>
                          <a:spcPts val="0"/>
                        </a:spcAft>
                        <a:buClrTx/>
                        <a:buSzTx/>
                        <a:buFontTx/>
                        <a:buNone/>
                        <a:tabLst/>
                        <a:defRPr/>
                      </a:pPr>
                      <a:r>
                        <a:rPr lang="en-US" sz="1400" dirty="0">
                          <a:latin typeface="+mn-lt"/>
                        </a:rPr>
                        <a:t>Provide one brief (2–3 sentence) teaching point, such as an unaddressed positive screen, a missed opportunity to ask a follow-up question, or how an identified social need may affect the patient's treatment plan (e.g., medication cost, diet recommendations with food insecurity, follow-up with transportation barriers)</a:t>
                      </a:r>
                    </a:p>
                  </a:txBody>
                  <a:tcPr marL="22860" marR="22860" marT="11430" marB="11430"/>
                </a:tc>
                <a:extLst>
                  <a:ext uri="{0D108BD9-81ED-4DB2-BD59-A6C34878D82A}">
                    <a16:rowId xmlns:a16="http://schemas.microsoft.com/office/drawing/2014/main" val="3606992251"/>
                  </a:ext>
                </a:extLst>
              </a:tr>
              <a:tr h="677592">
                <a:tc>
                  <a:txBody>
                    <a:bodyPr/>
                    <a:lstStyle/>
                    <a:p>
                      <a:r>
                        <a:rPr lang="en-US" sz="400" dirty="0"/>
                        <a:t>FORMAT</a:t>
                      </a:r>
                    </a:p>
                  </a:txBody>
                  <a:tcPr marL="22860" marR="22860" marT="11430" marB="11430"/>
                </a:tc>
                <a:tc>
                  <a:txBody>
                    <a:bodyPr/>
                    <a:lstStyle/>
                    <a:p>
                      <a:r>
                        <a:rPr lang="en-US" sz="1400" dirty="0">
                          <a:latin typeface="+mn-lt"/>
                        </a:rPr>
                        <a:t>Use short headers and bullets. Include “SDOHAI” at beginning of note. Keep the total output concise enough to review in under 2 minutes. All suggestions are for clinician review and must be verified before being shared with the patient.</a:t>
                      </a:r>
                      <a:endParaRPr lang="en-US" sz="1400" dirty="0"/>
                    </a:p>
                  </a:txBody>
                  <a:tcPr marL="22860" marR="22860" marT="11430" marB="11430"/>
                </a:tc>
                <a:extLst>
                  <a:ext uri="{0D108BD9-81ED-4DB2-BD59-A6C34878D82A}">
                    <a16:rowId xmlns:a16="http://schemas.microsoft.com/office/drawing/2014/main" val="2991852519"/>
                  </a:ext>
                </a:extLst>
              </a:tr>
            </a:tbl>
          </a:graphicData>
        </a:graphic>
      </p:graphicFrame>
    </p:spTree>
    <p:extLst>
      <p:ext uri="{BB962C8B-B14F-4D97-AF65-F5344CB8AC3E}">
        <p14:creationId xmlns:p14="http://schemas.microsoft.com/office/powerpoint/2010/main" val="42017421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1483178" y="880128"/>
            <a:ext cx="8833757" cy="1938992"/>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28613" indent="-214313" defTabSz="940594" eaLnBrk="0" fontAlgn="base" hangingPunct="0">
              <a:spcBef>
                <a:spcPct val="0"/>
              </a:spcBef>
              <a:spcAft>
                <a:spcPct val="0"/>
              </a:spcAft>
              <a:defRPr/>
            </a:pPr>
            <a:r>
              <a:rPr lang="en-US" altLang="en-US" sz="2400" dirty="0">
                <a:solidFill>
                  <a:prstClr val="black"/>
                </a:solidFill>
                <a:latin typeface="Calibri" panose="020F0502020204030204" pitchFamily="34" charset="0"/>
              </a:rPr>
              <a:t>Incomplete SDOH data from KP questionnaire </a:t>
            </a:r>
          </a:p>
          <a:p>
            <a:pPr marL="328613" indent="-214313" defTabSz="940594" eaLnBrk="0" fontAlgn="base" hangingPunct="0">
              <a:spcBef>
                <a:spcPct val="0"/>
              </a:spcBef>
              <a:spcAft>
                <a:spcPct val="0"/>
              </a:spcAft>
              <a:defRPr/>
            </a:pPr>
            <a:r>
              <a:rPr lang="en-US" altLang="en-US" sz="2400" dirty="0">
                <a:solidFill>
                  <a:prstClr val="black"/>
                </a:solidFill>
                <a:latin typeface="Calibri" panose="020F0502020204030204" pitchFamily="34" charset="0"/>
              </a:rPr>
              <a:t>AI concerns (e.g. hallucinations)  </a:t>
            </a:r>
          </a:p>
          <a:p>
            <a:pPr marL="328613" indent="-214313" defTabSz="940594" eaLnBrk="0" fontAlgn="base" hangingPunct="0">
              <a:spcBef>
                <a:spcPct val="0"/>
              </a:spcBef>
              <a:spcAft>
                <a:spcPct val="0"/>
              </a:spcAft>
              <a:defRPr/>
            </a:pPr>
            <a:r>
              <a:rPr lang="en-US" altLang="en-US" sz="2400" dirty="0">
                <a:solidFill>
                  <a:prstClr val="black"/>
                </a:solidFill>
                <a:latin typeface="Calibri" panose="020F0502020204030204" pitchFamily="34" charset="0"/>
              </a:rPr>
              <a:t>Time constraints resulting in lack of implementation or declining use over time </a:t>
            </a:r>
          </a:p>
          <a:p>
            <a:pPr marL="328613" indent="-214313" defTabSz="940594" eaLnBrk="0" fontAlgn="base" hangingPunct="0">
              <a:spcBef>
                <a:spcPct val="0"/>
              </a:spcBef>
              <a:spcAft>
                <a:spcPct val="0"/>
              </a:spcAft>
              <a:defRPr/>
            </a:pPr>
            <a:r>
              <a:rPr lang="en-US" altLang="en-US" sz="2400" dirty="0">
                <a:solidFill>
                  <a:prstClr val="black"/>
                </a:solidFill>
                <a:latin typeface="Calibri" panose="020F0502020204030204" pitchFamily="34" charset="0"/>
              </a:rPr>
              <a:t>Small sample size  </a:t>
            </a: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Barriers &amp; Strategies  </a:t>
            </a:r>
          </a:p>
        </p:txBody>
      </p:sp>
    </p:spTree>
    <p:extLst>
      <p:ext uri="{BB962C8B-B14F-4D97-AF65-F5344CB8AC3E}">
        <p14:creationId xmlns:p14="http://schemas.microsoft.com/office/powerpoint/2010/main" val="42788948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48ACD-B7A4-E3E1-639B-8DA096814567}"/>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C6B98637-D7DA-C6D3-797A-5E0B312147AE}"/>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17E05308-C075-97B1-F058-97DC84F4F0DF}"/>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Results</a:t>
            </a:r>
          </a:p>
        </p:txBody>
      </p:sp>
      <p:sp>
        <p:nvSpPr>
          <p:cNvPr id="4" name="Oval 3">
            <a:extLst>
              <a:ext uri="{FF2B5EF4-FFF2-40B4-BE49-F238E27FC236}">
                <a16:creationId xmlns:a16="http://schemas.microsoft.com/office/drawing/2014/main" id="{74E144EE-CC11-7837-D7A2-CC7D60FC8C9C}"/>
              </a:ext>
            </a:extLst>
          </p:cNvPr>
          <p:cNvSpPr/>
          <p:nvPr/>
        </p:nvSpPr>
        <p:spPr>
          <a:xfrm>
            <a:off x="1517973" y="1724451"/>
            <a:ext cx="1277981" cy="1215893"/>
          </a:xfrm>
          <a:prstGeom prst="ellipse">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14" name="Arrow: Right 13">
            <a:extLst>
              <a:ext uri="{FF2B5EF4-FFF2-40B4-BE49-F238E27FC236}">
                <a16:creationId xmlns:a16="http://schemas.microsoft.com/office/drawing/2014/main" id="{A98943D0-DD43-E799-0A94-8EF212030288}"/>
              </a:ext>
            </a:extLst>
          </p:cNvPr>
          <p:cNvSpPr/>
          <p:nvPr/>
        </p:nvSpPr>
        <p:spPr>
          <a:xfrm>
            <a:off x="2856777" y="2196112"/>
            <a:ext cx="538503" cy="392415"/>
          </a:xfrm>
          <a:prstGeom prst="right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20" name="TextBox 19">
            <a:extLst>
              <a:ext uri="{FF2B5EF4-FFF2-40B4-BE49-F238E27FC236}">
                <a16:creationId xmlns:a16="http://schemas.microsoft.com/office/drawing/2014/main" id="{8FDD8330-3D9B-C2B7-66A0-6E71EBC425FE}"/>
              </a:ext>
            </a:extLst>
          </p:cNvPr>
          <p:cNvSpPr txBox="1"/>
          <p:nvPr/>
        </p:nvSpPr>
        <p:spPr>
          <a:xfrm>
            <a:off x="1558794" y="1936722"/>
            <a:ext cx="1197176" cy="854080"/>
          </a:xfrm>
          <a:prstGeom prst="rect">
            <a:avLst/>
          </a:prstGeom>
          <a:noFill/>
        </p:spPr>
        <p:txBody>
          <a:bodyPr wrap="square" rtlCol="0">
            <a:spAutoFit/>
          </a:bodyPr>
          <a:lstStyle/>
          <a:p>
            <a:pPr algn="ctr" defTabSz="228600" eaLnBrk="0" fontAlgn="base" hangingPunct="0">
              <a:spcBef>
                <a:spcPct val="0"/>
              </a:spcBef>
              <a:spcAft>
                <a:spcPct val="0"/>
              </a:spcAft>
            </a:pPr>
            <a:r>
              <a:rPr lang="en-US" sz="1650" b="1" dirty="0">
                <a:solidFill>
                  <a:prstClr val="black"/>
                </a:solidFill>
                <a:latin typeface="Times" panose="02020603050405020304"/>
              </a:rPr>
              <a:t>PDSA #1</a:t>
            </a:r>
          </a:p>
          <a:p>
            <a:pPr algn="ctr" defTabSz="228600" eaLnBrk="0" fontAlgn="base" hangingPunct="0">
              <a:spcBef>
                <a:spcPct val="0"/>
              </a:spcBef>
              <a:spcAft>
                <a:spcPct val="0"/>
              </a:spcAft>
            </a:pPr>
            <a:r>
              <a:rPr lang="en-US" sz="1650" b="1" dirty="0">
                <a:solidFill>
                  <a:prstClr val="black"/>
                </a:solidFill>
                <a:latin typeface="Times" panose="02020603050405020304"/>
              </a:rPr>
              <a:t>(Resident Survey)</a:t>
            </a:r>
          </a:p>
        </p:txBody>
      </p:sp>
      <p:sp>
        <p:nvSpPr>
          <p:cNvPr id="30" name="TextBox 29">
            <a:extLst>
              <a:ext uri="{FF2B5EF4-FFF2-40B4-BE49-F238E27FC236}">
                <a16:creationId xmlns:a16="http://schemas.microsoft.com/office/drawing/2014/main" id="{3B683951-B94C-6E50-0433-B99AB973A653}"/>
              </a:ext>
            </a:extLst>
          </p:cNvPr>
          <p:cNvSpPr txBox="1"/>
          <p:nvPr/>
        </p:nvSpPr>
        <p:spPr>
          <a:xfrm>
            <a:off x="1295400" y="3039852"/>
            <a:ext cx="1722917" cy="715581"/>
          </a:xfrm>
          <a:prstGeom prst="rect">
            <a:avLst/>
          </a:prstGeom>
          <a:noFill/>
        </p:spPr>
        <p:txBody>
          <a:bodyPr wrap="square" rtlCol="0">
            <a:spAutoFit/>
          </a:bodyPr>
          <a:lstStyle/>
          <a:p>
            <a:pPr algn="ctr" defTabSz="228600" eaLnBrk="0" fontAlgn="base" hangingPunct="0">
              <a:spcBef>
                <a:spcPct val="0"/>
              </a:spcBef>
              <a:spcAft>
                <a:spcPct val="0"/>
              </a:spcAft>
            </a:pPr>
            <a:r>
              <a:rPr lang="en-US" sz="1350" dirty="0">
                <a:solidFill>
                  <a:prstClr val="black"/>
                </a:solidFill>
                <a:latin typeface="Times" panose="02020603050405020304"/>
              </a:rPr>
              <a:t>Mar/Apr 2026</a:t>
            </a:r>
          </a:p>
          <a:p>
            <a:pPr algn="ctr" defTabSz="228600" eaLnBrk="0" fontAlgn="base" hangingPunct="0">
              <a:spcBef>
                <a:spcPct val="0"/>
              </a:spcBef>
              <a:spcAft>
                <a:spcPct val="0"/>
              </a:spcAft>
            </a:pPr>
            <a:r>
              <a:rPr lang="en-US" sz="1350" dirty="0">
                <a:solidFill>
                  <a:prstClr val="black"/>
                </a:solidFill>
                <a:latin typeface="Times" panose="02020603050405020304"/>
              </a:rPr>
              <a:t>Baseline &amp; </a:t>
            </a:r>
          </a:p>
          <a:p>
            <a:pPr algn="ctr" defTabSz="228600" eaLnBrk="0" fontAlgn="base" hangingPunct="0">
              <a:spcBef>
                <a:spcPct val="0"/>
              </a:spcBef>
              <a:spcAft>
                <a:spcPct val="0"/>
              </a:spcAft>
            </a:pPr>
            <a:r>
              <a:rPr lang="en-US" sz="1350" dirty="0">
                <a:solidFill>
                  <a:prstClr val="black"/>
                </a:solidFill>
                <a:latin typeface="Times" panose="02020603050405020304"/>
              </a:rPr>
              <a:t>Feedback</a:t>
            </a:r>
          </a:p>
        </p:txBody>
      </p:sp>
      <p:sp>
        <p:nvSpPr>
          <p:cNvPr id="36" name="Oval 35">
            <a:extLst>
              <a:ext uri="{FF2B5EF4-FFF2-40B4-BE49-F238E27FC236}">
                <a16:creationId xmlns:a16="http://schemas.microsoft.com/office/drawing/2014/main" id="{DD0EE6FA-BC22-C2BE-B688-2EC43471F047}"/>
              </a:ext>
            </a:extLst>
          </p:cNvPr>
          <p:cNvSpPr/>
          <p:nvPr/>
        </p:nvSpPr>
        <p:spPr>
          <a:xfrm>
            <a:off x="3456312" y="1781921"/>
            <a:ext cx="1277981" cy="1215893"/>
          </a:xfrm>
          <a:prstGeom prst="ellipse">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38" name="TextBox 37">
            <a:extLst>
              <a:ext uri="{FF2B5EF4-FFF2-40B4-BE49-F238E27FC236}">
                <a16:creationId xmlns:a16="http://schemas.microsoft.com/office/drawing/2014/main" id="{7D7BA23A-ED1A-C09F-6B5D-9604BE56218D}"/>
              </a:ext>
            </a:extLst>
          </p:cNvPr>
          <p:cNvSpPr txBox="1"/>
          <p:nvPr/>
        </p:nvSpPr>
        <p:spPr>
          <a:xfrm>
            <a:off x="3505298" y="1961535"/>
            <a:ext cx="1197176" cy="1107996"/>
          </a:xfrm>
          <a:prstGeom prst="rect">
            <a:avLst/>
          </a:prstGeom>
          <a:noFill/>
        </p:spPr>
        <p:txBody>
          <a:bodyPr wrap="square" rtlCol="0">
            <a:spAutoFit/>
          </a:bodyPr>
          <a:lstStyle/>
          <a:p>
            <a:pPr algn="ctr" defTabSz="228600" eaLnBrk="0" fontAlgn="base" hangingPunct="0">
              <a:spcBef>
                <a:spcPct val="0"/>
              </a:spcBef>
              <a:spcAft>
                <a:spcPct val="0"/>
              </a:spcAft>
            </a:pPr>
            <a:r>
              <a:rPr lang="en-US" sz="1650" b="1" dirty="0">
                <a:solidFill>
                  <a:prstClr val="black"/>
                </a:solidFill>
                <a:latin typeface="Times" panose="02020603050405020304"/>
              </a:rPr>
              <a:t>Discussion with stakeholders</a:t>
            </a:r>
          </a:p>
        </p:txBody>
      </p:sp>
      <p:sp>
        <p:nvSpPr>
          <p:cNvPr id="40" name="TextBox 39">
            <a:extLst>
              <a:ext uri="{FF2B5EF4-FFF2-40B4-BE49-F238E27FC236}">
                <a16:creationId xmlns:a16="http://schemas.microsoft.com/office/drawing/2014/main" id="{A92C2FAD-7E27-EF41-A545-3C7EBC128530}"/>
              </a:ext>
            </a:extLst>
          </p:cNvPr>
          <p:cNvSpPr txBox="1"/>
          <p:nvPr/>
        </p:nvSpPr>
        <p:spPr>
          <a:xfrm>
            <a:off x="3413921" y="3129732"/>
            <a:ext cx="1362764" cy="300082"/>
          </a:xfrm>
          <a:prstGeom prst="rect">
            <a:avLst/>
          </a:prstGeom>
          <a:noFill/>
        </p:spPr>
        <p:txBody>
          <a:bodyPr wrap="square" rtlCol="0">
            <a:spAutoFit/>
          </a:bodyPr>
          <a:lstStyle/>
          <a:p>
            <a:pPr algn="ctr" defTabSz="228600" eaLnBrk="0" fontAlgn="base" hangingPunct="0">
              <a:spcBef>
                <a:spcPct val="0"/>
              </a:spcBef>
              <a:spcAft>
                <a:spcPct val="0"/>
              </a:spcAft>
            </a:pPr>
            <a:r>
              <a:rPr lang="en-US" sz="1350" dirty="0">
                <a:solidFill>
                  <a:prstClr val="black"/>
                </a:solidFill>
                <a:latin typeface="Times" panose="02020603050405020304"/>
              </a:rPr>
              <a:t>Jun/Jul 2026</a:t>
            </a:r>
          </a:p>
        </p:txBody>
      </p:sp>
      <p:sp>
        <p:nvSpPr>
          <p:cNvPr id="42" name="Oval 41">
            <a:extLst>
              <a:ext uri="{FF2B5EF4-FFF2-40B4-BE49-F238E27FC236}">
                <a16:creationId xmlns:a16="http://schemas.microsoft.com/office/drawing/2014/main" id="{71D71D1E-A896-07D1-A3D0-9351AA97B7DA}"/>
              </a:ext>
            </a:extLst>
          </p:cNvPr>
          <p:cNvSpPr/>
          <p:nvPr/>
        </p:nvSpPr>
        <p:spPr>
          <a:xfrm>
            <a:off x="5394652" y="1784373"/>
            <a:ext cx="1277981" cy="1215893"/>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44" name="TextBox 43">
            <a:extLst>
              <a:ext uri="{FF2B5EF4-FFF2-40B4-BE49-F238E27FC236}">
                <a16:creationId xmlns:a16="http://schemas.microsoft.com/office/drawing/2014/main" id="{C64814A7-4BA3-03B9-923D-72F66F0A6098}"/>
              </a:ext>
            </a:extLst>
          </p:cNvPr>
          <p:cNvSpPr txBox="1"/>
          <p:nvPr/>
        </p:nvSpPr>
        <p:spPr>
          <a:xfrm>
            <a:off x="5437044" y="2126862"/>
            <a:ext cx="1197176" cy="600164"/>
          </a:xfrm>
          <a:prstGeom prst="rect">
            <a:avLst/>
          </a:prstGeom>
          <a:noFill/>
        </p:spPr>
        <p:txBody>
          <a:bodyPr wrap="square" rtlCol="0">
            <a:spAutoFit/>
          </a:bodyPr>
          <a:lstStyle/>
          <a:p>
            <a:pPr algn="ctr" defTabSz="228600" eaLnBrk="0" fontAlgn="base" hangingPunct="0">
              <a:spcBef>
                <a:spcPct val="0"/>
              </a:spcBef>
              <a:spcAft>
                <a:spcPct val="0"/>
              </a:spcAft>
            </a:pPr>
            <a:r>
              <a:rPr lang="en-US" sz="1650" b="1" dirty="0">
                <a:solidFill>
                  <a:prstClr val="black"/>
                </a:solidFill>
                <a:latin typeface="Times" panose="02020603050405020304"/>
              </a:rPr>
              <a:t>Expansion of Abridge</a:t>
            </a:r>
          </a:p>
        </p:txBody>
      </p:sp>
      <p:sp>
        <p:nvSpPr>
          <p:cNvPr id="46" name="TextBox 45">
            <a:extLst>
              <a:ext uri="{FF2B5EF4-FFF2-40B4-BE49-F238E27FC236}">
                <a16:creationId xmlns:a16="http://schemas.microsoft.com/office/drawing/2014/main" id="{A884D18B-3839-1E11-F4F3-54FEA739845B}"/>
              </a:ext>
            </a:extLst>
          </p:cNvPr>
          <p:cNvSpPr txBox="1"/>
          <p:nvPr/>
        </p:nvSpPr>
        <p:spPr>
          <a:xfrm>
            <a:off x="5352260" y="3132184"/>
            <a:ext cx="1362764" cy="300082"/>
          </a:xfrm>
          <a:prstGeom prst="rect">
            <a:avLst/>
          </a:prstGeom>
          <a:noFill/>
        </p:spPr>
        <p:txBody>
          <a:bodyPr wrap="square" rtlCol="0">
            <a:spAutoFit/>
          </a:bodyPr>
          <a:lstStyle/>
          <a:p>
            <a:pPr algn="ctr" defTabSz="228600" eaLnBrk="0" fontAlgn="base" hangingPunct="0">
              <a:spcBef>
                <a:spcPct val="0"/>
              </a:spcBef>
              <a:spcAft>
                <a:spcPct val="0"/>
              </a:spcAft>
            </a:pPr>
            <a:r>
              <a:rPr lang="en-US" sz="1350" dirty="0">
                <a:solidFill>
                  <a:prstClr val="black"/>
                </a:solidFill>
                <a:latin typeface="Times" panose="02020603050405020304"/>
              </a:rPr>
              <a:t>Aug/Sept 2026</a:t>
            </a:r>
          </a:p>
        </p:txBody>
      </p:sp>
      <p:sp>
        <p:nvSpPr>
          <p:cNvPr id="50" name="Oval 49">
            <a:extLst>
              <a:ext uri="{FF2B5EF4-FFF2-40B4-BE49-F238E27FC236}">
                <a16:creationId xmlns:a16="http://schemas.microsoft.com/office/drawing/2014/main" id="{563668B6-88C5-4504-E932-4F591D2C3101}"/>
              </a:ext>
            </a:extLst>
          </p:cNvPr>
          <p:cNvSpPr/>
          <p:nvPr/>
        </p:nvSpPr>
        <p:spPr>
          <a:xfrm>
            <a:off x="7332991" y="1820358"/>
            <a:ext cx="1277981" cy="1215893"/>
          </a:xfrm>
          <a:prstGeom prst="ellipse">
            <a:avLst/>
          </a:prstGeom>
          <a:solidFill>
            <a:schemeClr val="accent6">
              <a:lumMod val="40000"/>
              <a:lumOff val="60000"/>
            </a:schemeClr>
          </a:solidFill>
          <a:ln>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52" name="TextBox 51">
            <a:extLst>
              <a:ext uri="{FF2B5EF4-FFF2-40B4-BE49-F238E27FC236}">
                <a16:creationId xmlns:a16="http://schemas.microsoft.com/office/drawing/2014/main" id="{2532CA8C-80E5-B518-F079-44641CE495A8}"/>
              </a:ext>
            </a:extLst>
          </p:cNvPr>
          <p:cNvSpPr txBox="1"/>
          <p:nvPr/>
        </p:nvSpPr>
        <p:spPr>
          <a:xfrm>
            <a:off x="7375383" y="2162847"/>
            <a:ext cx="1197176" cy="600164"/>
          </a:xfrm>
          <a:prstGeom prst="rect">
            <a:avLst/>
          </a:prstGeom>
          <a:noFill/>
        </p:spPr>
        <p:txBody>
          <a:bodyPr wrap="square" rtlCol="0">
            <a:spAutoFit/>
          </a:bodyPr>
          <a:lstStyle/>
          <a:p>
            <a:pPr algn="ctr" defTabSz="228600" eaLnBrk="0" fontAlgn="base" hangingPunct="0">
              <a:spcBef>
                <a:spcPct val="0"/>
              </a:spcBef>
              <a:spcAft>
                <a:spcPct val="0"/>
              </a:spcAft>
            </a:pPr>
            <a:r>
              <a:rPr lang="en-US" sz="1650" b="1" dirty="0">
                <a:solidFill>
                  <a:prstClr val="black"/>
                </a:solidFill>
                <a:latin typeface="Times" panose="02020603050405020304"/>
              </a:rPr>
              <a:t>PDSA #2</a:t>
            </a:r>
          </a:p>
          <a:p>
            <a:pPr algn="ctr" defTabSz="228600" eaLnBrk="0" fontAlgn="base" hangingPunct="0">
              <a:spcBef>
                <a:spcPct val="0"/>
              </a:spcBef>
              <a:spcAft>
                <a:spcPct val="0"/>
              </a:spcAft>
            </a:pPr>
            <a:r>
              <a:rPr lang="en-US" sz="1650" b="1" dirty="0">
                <a:solidFill>
                  <a:prstClr val="black"/>
                </a:solidFill>
                <a:latin typeface="Times" panose="02020603050405020304"/>
              </a:rPr>
              <a:t>PGY3s</a:t>
            </a:r>
          </a:p>
        </p:txBody>
      </p:sp>
      <p:sp>
        <p:nvSpPr>
          <p:cNvPr id="54" name="TextBox 53">
            <a:extLst>
              <a:ext uri="{FF2B5EF4-FFF2-40B4-BE49-F238E27FC236}">
                <a16:creationId xmlns:a16="http://schemas.microsoft.com/office/drawing/2014/main" id="{05DD1682-8F93-AE9F-FFE6-906833946493}"/>
              </a:ext>
            </a:extLst>
          </p:cNvPr>
          <p:cNvSpPr txBox="1"/>
          <p:nvPr/>
        </p:nvSpPr>
        <p:spPr>
          <a:xfrm>
            <a:off x="7290600" y="3168169"/>
            <a:ext cx="1362764" cy="300082"/>
          </a:xfrm>
          <a:prstGeom prst="rect">
            <a:avLst/>
          </a:prstGeom>
          <a:noFill/>
        </p:spPr>
        <p:txBody>
          <a:bodyPr wrap="square" rtlCol="0">
            <a:spAutoFit/>
          </a:bodyPr>
          <a:lstStyle/>
          <a:p>
            <a:pPr algn="ctr" defTabSz="228600" eaLnBrk="0" fontAlgn="base" hangingPunct="0">
              <a:spcBef>
                <a:spcPct val="0"/>
              </a:spcBef>
              <a:spcAft>
                <a:spcPct val="0"/>
              </a:spcAft>
            </a:pPr>
            <a:r>
              <a:rPr lang="en-US" sz="1350" dirty="0">
                <a:solidFill>
                  <a:prstClr val="black"/>
                </a:solidFill>
                <a:latin typeface="Times" panose="02020603050405020304"/>
              </a:rPr>
              <a:t>Oct/Nov 2026</a:t>
            </a:r>
          </a:p>
        </p:txBody>
      </p:sp>
      <p:sp>
        <p:nvSpPr>
          <p:cNvPr id="58" name="Arrow: Right 57">
            <a:extLst>
              <a:ext uri="{FF2B5EF4-FFF2-40B4-BE49-F238E27FC236}">
                <a16:creationId xmlns:a16="http://schemas.microsoft.com/office/drawing/2014/main" id="{49DFE74F-42F2-2A34-8782-732551D19E2C}"/>
              </a:ext>
            </a:extLst>
          </p:cNvPr>
          <p:cNvSpPr/>
          <p:nvPr/>
        </p:nvSpPr>
        <p:spPr>
          <a:xfrm>
            <a:off x="4795326" y="2193660"/>
            <a:ext cx="538503" cy="392415"/>
          </a:xfrm>
          <a:prstGeom prst="right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60" name="Arrow: Right 59">
            <a:extLst>
              <a:ext uri="{FF2B5EF4-FFF2-40B4-BE49-F238E27FC236}">
                <a16:creationId xmlns:a16="http://schemas.microsoft.com/office/drawing/2014/main" id="{24D039D9-D575-7808-3336-F04B043427FE}"/>
              </a:ext>
            </a:extLst>
          </p:cNvPr>
          <p:cNvSpPr/>
          <p:nvPr/>
        </p:nvSpPr>
        <p:spPr>
          <a:xfrm>
            <a:off x="6733456" y="2196112"/>
            <a:ext cx="538503" cy="392415"/>
          </a:xfrm>
          <a:prstGeom prst="right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62" name="Oval 61">
            <a:extLst>
              <a:ext uri="{FF2B5EF4-FFF2-40B4-BE49-F238E27FC236}">
                <a16:creationId xmlns:a16="http://schemas.microsoft.com/office/drawing/2014/main" id="{152751C0-E5D7-0D0A-8ED3-80819F9285BF}"/>
              </a:ext>
            </a:extLst>
          </p:cNvPr>
          <p:cNvSpPr/>
          <p:nvPr/>
        </p:nvSpPr>
        <p:spPr>
          <a:xfrm>
            <a:off x="9271540" y="1784373"/>
            <a:ext cx="1277981" cy="1215893"/>
          </a:xfrm>
          <a:prstGeom prst="ellipse">
            <a:avLst/>
          </a:prstGeom>
          <a:solidFill>
            <a:srgbClr val="F3B8F4"/>
          </a:solidFill>
          <a:ln>
            <a:solidFill>
              <a:srgbClr val="F3B8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
        <p:nvSpPr>
          <p:cNvPr id="64" name="TextBox 63">
            <a:extLst>
              <a:ext uri="{FF2B5EF4-FFF2-40B4-BE49-F238E27FC236}">
                <a16:creationId xmlns:a16="http://schemas.microsoft.com/office/drawing/2014/main" id="{9EEC0182-8023-5C85-CE80-236B28D5A1CF}"/>
              </a:ext>
            </a:extLst>
          </p:cNvPr>
          <p:cNvSpPr txBox="1"/>
          <p:nvPr/>
        </p:nvSpPr>
        <p:spPr>
          <a:xfrm>
            <a:off x="9313932" y="2126862"/>
            <a:ext cx="1197176" cy="600164"/>
          </a:xfrm>
          <a:prstGeom prst="rect">
            <a:avLst/>
          </a:prstGeom>
          <a:noFill/>
        </p:spPr>
        <p:txBody>
          <a:bodyPr wrap="square" rtlCol="0">
            <a:spAutoFit/>
          </a:bodyPr>
          <a:lstStyle/>
          <a:p>
            <a:pPr algn="ctr" defTabSz="228600" eaLnBrk="0" fontAlgn="base" hangingPunct="0">
              <a:spcBef>
                <a:spcPct val="0"/>
              </a:spcBef>
              <a:spcAft>
                <a:spcPct val="0"/>
              </a:spcAft>
            </a:pPr>
            <a:r>
              <a:rPr lang="en-US" sz="1650" b="1" dirty="0">
                <a:solidFill>
                  <a:prstClr val="black"/>
                </a:solidFill>
                <a:latin typeface="Times" panose="02020603050405020304"/>
              </a:rPr>
              <a:t>PDSA #3+</a:t>
            </a:r>
          </a:p>
          <a:p>
            <a:pPr algn="ctr" defTabSz="228600" eaLnBrk="0" fontAlgn="base" hangingPunct="0">
              <a:spcBef>
                <a:spcPct val="0"/>
              </a:spcBef>
              <a:spcAft>
                <a:spcPct val="0"/>
              </a:spcAft>
            </a:pPr>
            <a:r>
              <a:rPr lang="en-US" sz="1650" b="1" dirty="0">
                <a:solidFill>
                  <a:prstClr val="black"/>
                </a:solidFill>
                <a:latin typeface="Times" panose="02020603050405020304"/>
              </a:rPr>
              <a:t>PGY2s</a:t>
            </a:r>
          </a:p>
        </p:txBody>
      </p:sp>
      <p:sp>
        <p:nvSpPr>
          <p:cNvPr id="66" name="TextBox 65">
            <a:extLst>
              <a:ext uri="{FF2B5EF4-FFF2-40B4-BE49-F238E27FC236}">
                <a16:creationId xmlns:a16="http://schemas.microsoft.com/office/drawing/2014/main" id="{C685663B-8C75-29B9-970D-F271B3BA246C}"/>
              </a:ext>
            </a:extLst>
          </p:cNvPr>
          <p:cNvSpPr txBox="1"/>
          <p:nvPr/>
        </p:nvSpPr>
        <p:spPr>
          <a:xfrm>
            <a:off x="9229148" y="3132184"/>
            <a:ext cx="1362764" cy="300082"/>
          </a:xfrm>
          <a:prstGeom prst="rect">
            <a:avLst/>
          </a:prstGeom>
          <a:noFill/>
        </p:spPr>
        <p:txBody>
          <a:bodyPr wrap="square" rtlCol="0">
            <a:spAutoFit/>
          </a:bodyPr>
          <a:lstStyle/>
          <a:p>
            <a:pPr algn="ctr" defTabSz="228600" eaLnBrk="0" fontAlgn="base" hangingPunct="0">
              <a:spcBef>
                <a:spcPct val="0"/>
              </a:spcBef>
              <a:spcAft>
                <a:spcPct val="0"/>
              </a:spcAft>
            </a:pPr>
            <a:r>
              <a:rPr lang="en-US" sz="1350" dirty="0">
                <a:solidFill>
                  <a:prstClr val="black"/>
                </a:solidFill>
                <a:latin typeface="Times" panose="02020603050405020304"/>
              </a:rPr>
              <a:t>Dec-Mar 2026</a:t>
            </a:r>
          </a:p>
        </p:txBody>
      </p:sp>
      <p:sp>
        <p:nvSpPr>
          <p:cNvPr id="68" name="Arrow: Right 67">
            <a:extLst>
              <a:ext uri="{FF2B5EF4-FFF2-40B4-BE49-F238E27FC236}">
                <a16:creationId xmlns:a16="http://schemas.microsoft.com/office/drawing/2014/main" id="{02EAF6C8-9077-B3C5-B7DA-D9EE50CCF47A}"/>
              </a:ext>
            </a:extLst>
          </p:cNvPr>
          <p:cNvSpPr/>
          <p:nvPr/>
        </p:nvSpPr>
        <p:spPr>
          <a:xfrm>
            <a:off x="8672005" y="2160127"/>
            <a:ext cx="538503" cy="392415"/>
          </a:xfrm>
          <a:prstGeom prst="right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a:solidFill>
                <a:prstClr val="white"/>
              </a:solidFill>
              <a:latin typeface="Calibri" panose="020F0502020204030204"/>
            </a:endParaRPr>
          </a:p>
        </p:txBody>
      </p:sp>
    </p:spTree>
    <p:extLst>
      <p:ext uri="{BB962C8B-B14F-4D97-AF65-F5344CB8AC3E}">
        <p14:creationId xmlns:p14="http://schemas.microsoft.com/office/powerpoint/2010/main" val="34219986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58B0A6F-C445-917B-C4A4-A3F76CDC9FDD}"/>
              </a:ext>
            </a:extLst>
          </p:cNvPr>
          <p:cNvSpPr txBox="1">
            <a:spLocks noChangeArrowheads="1"/>
          </p:cNvSpPr>
          <p:nvPr/>
        </p:nvSpPr>
        <p:spPr bwMode="auto">
          <a:xfrm>
            <a:off x="1679122" y="854982"/>
            <a:ext cx="8833757" cy="4758995"/>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72018" defTabSz="740811" eaLnBrk="0" fontAlgn="base" hangingPunct="0">
              <a:spcBef>
                <a:spcPts val="0"/>
              </a:spcBef>
              <a:spcAft>
                <a:spcPct val="0"/>
              </a:spcAft>
              <a:buNone/>
              <a:defRPr/>
            </a:pPr>
            <a:r>
              <a:rPr lang="en-US" altLang="en-US" sz="2400" dirty="0">
                <a:solidFill>
                  <a:prstClr val="black"/>
                </a:solidFill>
                <a:latin typeface="Calibri" panose="020F0502020204030204" pitchFamily="34" charset="0"/>
              </a:rPr>
              <a:t>Critical Next Steps</a:t>
            </a:r>
          </a:p>
          <a:p>
            <a:pPr marL="216054" indent="-144036" defTabSz="740811" eaLnBrk="0" fontAlgn="base" hangingPunct="0">
              <a:spcBef>
                <a:spcPts val="0"/>
              </a:spcBef>
              <a:spcAft>
                <a:spcPct val="0"/>
              </a:spcAft>
              <a:defRPr/>
            </a:pPr>
            <a:r>
              <a:rPr lang="en-US" altLang="en-US" sz="2400" dirty="0">
                <a:solidFill>
                  <a:prstClr val="black"/>
                </a:solidFill>
                <a:latin typeface="Calibri" panose="020F0502020204030204" pitchFamily="34" charset="0"/>
              </a:rPr>
              <a:t>Run PDSA cycle with third year residents to test workflow in small cohort</a:t>
            </a:r>
          </a:p>
          <a:p>
            <a:pPr marL="216054" indent="-144036" defTabSz="740811" eaLnBrk="0" fontAlgn="base" hangingPunct="0">
              <a:spcBef>
                <a:spcPts val="0"/>
              </a:spcBef>
              <a:spcAft>
                <a:spcPct val="0"/>
              </a:spcAft>
              <a:defRPr/>
            </a:pPr>
            <a:r>
              <a:rPr lang="en-US" altLang="en-US" sz="2400" dirty="0">
                <a:solidFill>
                  <a:prstClr val="black"/>
                </a:solidFill>
                <a:latin typeface="Calibri" panose="020F0502020204030204" pitchFamily="34" charset="0"/>
              </a:rPr>
              <a:t>Refine to expand to additional classes – PGY2s</a:t>
            </a:r>
          </a:p>
          <a:p>
            <a:pPr marL="387504" lvl="2" indent="-144036" defTabSz="740811" eaLnBrk="0" fontAlgn="base" hangingPunct="0">
              <a:spcBef>
                <a:spcPts val="0"/>
              </a:spcBef>
              <a:spcAft>
                <a:spcPct val="0"/>
              </a:spcAft>
              <a:defRPr/>
            </a:pPr>
            <a:r>
              <a:rPr lang="en-US" altLang="en-US" sz="1575" dirty="0">
                <a:solidFill>
                  <a:prstClr val="black"/>
                </a:solidFill>
                <a:latin typeface="Calibri" panose="020F0502020204030204" pitchFamily="34" charset="0"/>
              </a:rPr>
              <a:t>First years have restricted Abridge use </a:t>
            </a:r>
          </a:p>
          <a:p>
            <a:pPr marL="90022" defTabSz="740811" eaLnBrk="0" fontAlgn="base" hangingPunct="0">
              <a:spcBef>
                <a:spcPts val="0"/>
              </a:spcBef>
              <a:spcAft>
                <a:spcPct val="0"/>
              </a:spcAft>
              <a:buNone/>
              <a:defRPr/>
            </a:pPr>
            <a:endParaRPr lang="en-US" altLang="en-US" sz="1350" dirty="0">
              <a:solidFill>
                <a:prstClr val="black"/>
              </a:solidFill>
              <a:latin typeface="Calibri" panose="020F0502020204030204" pitchFamily="34" charset="0"/>
            </a:endParaRPr>
          </a:p>
          <a:p>
            <a:pPr marL="90022" defTabSz="740811" eaLnBrk="0" fontAlgn="base" hangingPunct="0">
              <a:spcBef>
                <a:spcPts val="0"/>
              </a:spcBef>
              <a:spcAft>
                <a:spcPct val="0"/>
              </a:spcAft>
              <a:buNone/>
              <a:defRPr/>
            </a:pPr>
            <a:r>
              <a:rPr lang="en-US" altLang="en-US" sz="2400" dirty="0">
                <a:solidFill>
                  <a:prstClr val="black"/>
                </a:solidFill>
                <a:latin typeface="Calibri" panose="020F0502020204030204" pitchFamily="34" charset="0"/>
              </a:rPr>
              <a:t>Current challenges </a:t>
            </a:r>
          </a:p>
          <a:p>
            <a:pPr marL="216054" indent="-144036" defTabSz="740811" eaLnBrk="0" fontAlgn="base" hangingPunct="0">
              <a:spcBef>
                <a:spcPts val="0"/>
              </a:spcBef>
              <a:spcAft>
                <a:spcPct val="0"/>
              </a:spcAft>
              <a:defRPr/>
            </a:pPr>
            <a:r>
              <a:rPr lang="en-US" altLang="en-US" sz="2400" dirty="0">
                <a:solidFill>
                  <a:prstClr val="black"/>
                </a:solidFill>
                <a:latin typeface="Calibri" panose="020F0502020204030204" pitchFamily="34" charset="0"/>
              </a:rPr>
              <a:t>Consider Z-codes to help with pulling data</a:t>
            </a:r>
          </a:p>
          <a:p>
            <a:pPr marL="216054" indent="-144036" defTabSz="740811" eaLnBrk="0" fontAlgn="base" hangingPunct="0">
              <a:spcBef>
                <a:spcPts val="0"/>
              </a:spcBef>
              <a:spcAft>
                <a:spcPct val="0"/>
              </a:spcAft>
              <a:defRPr/>
            </a:pPr>
            <a:r>
              <a:rPr lang="en-US" altLang="en-US" sz="2400" dirty="0">
                <a:solidFill>
                  <a:prstClr val="black"/>
                </a:solidFill>
                <a:latin typeface="Calibri" panose="020F0502020204030204" pitchFamily="34" charset="0"/>
              </a:rPr>
              <a:t>Tracking referrals</a:t>
            </a:r>
          </a:p>
          <a:p>
            <a:pPr marL="216054" indent="-144036" defTabSz="740811" eaLnBrk="0" fontAlgn="base" hangingPunct="0">
              <a:spcBef>
                <a:spcPts val="0"/>
              </a:spcBef>
              <a:spcAft>
                <a:spcPct val="0"/>
              </a:spcAft>
              <a:defRPr/>
            </a:pPr>
            <a:r>
              <a:rPr lang="en-US" altLang="en-US" sz="2400" dirty="0">
                <a:solidFill>
                  <a:prstClr val="black"/>
                </a:solidFill>
                <a:latin typeface="Calibri" panose="020F0502020204030204" pitchFamily="34" charset="0"/>
              </a:rPr>
              <a:t>Adjusting workflows that fit time constraints based on feedback from trial</a:t>
            </a:r>
          </a:p>
          <a:p>
            <a:pPr marL="216054" indent="-144036" defTabSz="740811" eaLnBrk="0" fontAlgn="base" hangingPunct="0">
              <a:spcBef>
                <a:spcPts val="0"/>
              </a:spcBef>
              <a:spcAft>
                <a:spcPct val="0"/>
              </a:spcAft>
              <a:defRPr/>
            </a:pPr>
            <a:r>
              <a:rPr lang="en-US" altLang="en-US" sz="2400" dirty="0">
                <a:solidFill>
                  <a:prstClr val="black"/>
                </a:solidFill>
                <a:latin typeface="Calibri" panose="020F0502020204030204" pitchFamily="34" charset="0"/>
              </a:rPr>
              <a:t>Creating practical SDOH training for faculty and resident to help integrate into precepting and encourage more successful use </a:t>
            </a:r>
            <a:endParaRPr lang="en-US" altLang="en-US" sz="1000" i="1" dirty="0">
              <a:solidFill>
                <a:srgbClr val="0033CC"/>
              </a:solidFill>
              <a:latin typeface="Calibri" panose="020F0502020204030204" pitchFamily="34" charset="0"/>
            </a:endParaRPr>
          </a:p>
          <a:p>
            <a:pPr marL="114300" defTabSz="940594" eaLnBrk="0" fontAlgn="base" hangingPunct="0">
              <a:spcBef>
                <a:spcPct val="0"/>
              </a:spcBef>
              <a:spcAft>
                <a:spcPct val="0"/>
              </a:spcAft>
              <a:buNone/>
              <a:defRPr/>
            </a:pPr>
            <a:r>
              <a:rPr lang="en-US" altLang="en-US" sz="1000" i="1" dirty="0">
                <a:solidFill>
                  <a:srgbClr val="0033CC"/>
                </a:solidFill>
                <a:latin typeface="Calibri" panose="020F0502020204030204" pitchFamily="34" charset="0"/>
              </a:rPr>
              <a:t> </a:t>
            </a:r>
          </a:p>
        </p:txBody>
      </p:sp>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panose="020F0502020204030204" pitchFamily="34" charset="0"/>
              </a:rPr>
              <a:t>Discussion   </a:t>
            </a:r>
          </a:p>
        </p:txBody>
      </p:sp>
      <p:sp>
        <p:nvSpPr>
          <p:cNvPr id="6" name="Text Box 1028">
            <a:extLst>
              <a:ext uri="{FF2B5EF4-FFF2-40B4-BE49-F238E27FC236}">
                <a16:creationId xmlns:a16="http://schemas.microsoft.com/office/drawing/2014/main" id="{FE2389EF-DFB8-C7EC-5901-F40DCC0D6A6B}"/>
              </a:ext>
            </a:extLst>
          </p:cNvPr>
          <p:cNvSpPr txBox="1">
            <a:spLocks noChangeArrowheads="1"/>
          </p:cNvSpPr>
          <p:nvPr/>
        </p:nvSpPr>
        <p:spPr bwMode="auto">
          <a:xfrm>
            <a:off x="1401422" y="5770962"/>
            <a:ext cx="7772628" cy="861774"/>
          </a:xfrm>
          <a:prstGeom prst="rect">
            <a:avLst/>
          </a:prstGeom>
          <a:solidFill>
            <a:schemeClr val="bg1"/>
          </a:solidFill>
          <a:ln w="9525">
            <a:solidFill>
              <a:schemeClr val="tx1"/>
            </a:solidFill>
            <a:miter lim="800000"/>
            <a:headEnd/>
            <a:tailEnd/>
          </a:ln>
        </p:spPr>
        <p:txBody>
          <a:bodyPr wrap="square">
            <a:spAutoFit/>
          </a:bodyPr>
          <a:lstStyle>
            <a:defPPr>
              <a:defRPr lang="en-US"/>
            </a:defPPr>
            <a:lvl1pPr marL="473075" indent="-15875" algn="l" defTabSz="3762375" rtl="0" eaLnBrk="0" fontAlgn="base" hangingPunct="0">
              <a:spcBef>
                <a:spcPct val="20000"/>
              </a:spcBef>
              <a:spcAft>
                <a:spcPct val="0"/>
              </a:spcAft>
              <a:buChar char="•"/>
              <a:defRPr sz="13200" kern="1200">
                <a:solidFill>
                  <a:schemeClr val="tx1"/>
                </a:solidFill>
                <a:latin typeface="Georgia"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9pPr>
          </a:lstStyle>
          <a:p>
            <a:pPr marL="118269" indent="-114300" defTabSz="940594">
              <a:spcBef>
                <a:spcPct val="0"/>
              </a:spcBef>
              <a:defRPr/>
            </a:pPr>
            <a:r>
              <a:rPr lang="en-US" sz="1000" dirty="0">
                <a:solidFill>
                  <a:prstClr val="black"/>
                </a:solidFill>
                <a:latin typeface="Calibri" panose="020F0502020204030204"/>
              </a:rPr>
              <a:t>Guevara M, Chen S, Thomas S, et al. Large language models to identify social determinants of health in electronic health records. </a:t>
            </a:r>
            <a:r>
              <a:rPr lang="en-US" sz="1000" i="1" dirty="0">
                <a:solidFill>
                  <a:prstClr val="black"/>
                </a:solidFill>
                <a:latin typeface="Calibri" panose="020F0502020204030204"/>
              </a:rPr>
              <a:t>NPJ Digit Med</a:t>
            </a:r>
            <a:r>
              <a:rPr lang="en-US" sz="1000" dirty="0">
                <a:solidFill>
                  <a:prstClr val="black"/>
                </a:solidFill>
                <a:latin typeface="Calibri" panose="020F0502020204030204"/>
              </a:rPr>
              <a:t>. 2024;7(1):6. Published 2024 Jan 11. doi:10.1038/s41746-023-00970-0</a:t>
            </a:r>
          </a:p>
          <a:p>
            <a:pPr marL="118269" indent="-114300" defTabSz="940594">
              <a:spcBef>
                <a:spcPct val="0"/>
              </a:spcBef>
              <a:defRPr/>
            </a:pPr>
            <a:r>
              <a:rPr lang="en-US" sz="1000" dirty="0">
                <a:solidFill>
                  <a:prstClr val="black"/>
                </a:solidFill>
                <a:latin typeface="Calibri" panose="020F0502020204030204"/>
              </a:rPr>
              <a:t>National Academies of Sciences, Engineering, and Medicine; Health and Medicine Division; Board on Health Care Services; Committee on Integrating Social Needs Care into the Delivery of Health Care to Improve the Nation's Health. </a:t>
            </a:r>
            <a:r>
              <a:rPr lang="en-US" sz="1000" i="1" dirty="0">
                <a:solidFill>
                  <a:prstClr val="black"/>
                </a:solidFill>
                <a:latin typeface="Calibri" panose="020F0502020204030204"/>
              </a:rPr>
              <a:t>Integrating Social Care into the Delivery of Health Care: Moving Upstream to Improve the Nation's Health</a:t>
            </a:r>
            <a:r>
              <a:rPr lang="en-US" sz="1000" dirty="0">
                <a:solidFill>
                  <a:prstClr val="black"/>
                </a:solidFill>
                <a:latin typeface="Calibri" panose="020F0502020204030204"/>
              </a:rPr>
              <a:t>. Washington (DC): National Academies Press (US); September 25, 2019.</a:t>
            </a:r>
          </a:p>
        </p:txBody>
      </p:sp>
    </p:spTree>
    <p:extLst>
      <p:ext uri="{BB962C8B-B14F-4D97-AF65-F5344CB8AC3E}">
        <p14:creationId xmlns:p14="http://schemas.microsoft.com/office/powerpoint/2010/main" val="37673423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75E42D-E043-995A-A05D-010660115BB3}"/>
              </a:ext>
            </a:extLst>
          </p:cNvPr>
          <p:cNvPicPr>
            <a:picLocks noChangeAspect="1"/>
          </p:cNvPicPr>
          <p:nvPr/>
        </p:nvPicPr>
        <p:blipFill>
          <a:blip r:embed="rId3"/>
          <a:stretch>
            <a:fillRect/>
          </a:stretch>
        </p:blipFill>
        <p:spPr>
          <a:xfrm>
            <a:off x="9739188" y="6169574"/>
            <a:ext cx="992210" cy="315495"/>
          </a:xfrm>
          <a:prstGeom prst="rect">
            <a:avLst/>
          </a:prstGeom>
        </p:spPr>
      </p:pic>
      <p:sp>
        <p:nvSpPr>
          <p:cNvPr id="5" name="Text Box 1028">
            <a:extLst>
              <a:ext uri="{FF2B5EF4-FFF2-40B4-BE49-F238E27FC236}">
                <a16:creationId xmlns:a16="http://schemas.microsoft.com/office/drawing/2014/main" id="{BCA3C4DC-01A3-55A0-8A5F-A67CA8FD5454}"/>
              </a:ext>
            </a:extLst>
          </p:cNvPr>
          <p:cNvSpPr txBox="1">
            <a:spLocks noChangeArrowheads="1"/>
          </p:cNvSpPr>
          <p:nvPr/>
        </p:nvSpPr>
        <p:spPr bwMode="auto">
          <a:xfrm>
            <a:off x="1649129" y="451262"/>
            <a:ext cx="7786064" cy="4431983"/>
          </a:xfrm>
          <a:prstGeom prst="rect">
            <a:avLst/>
          </a:prstGeom>
          <a:solidFill>
            <a:schemeClr val="bg1"/>
          </a:solidFill>
          <a:ln w="9525">
            <a:solidFill>
              <a:schemeClr val="tx1"/>
            </a:solidFill>
            <a:miter lim="800000"/>
            <a:headEnd/>
            <a:tailEnd/>
          </a:ln>
        </p:spPr>
        <p:txBody>
          <a:bodyPr wrap="square">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24619" indent="0" defTabSz="940594" fontAlgn="base">
              <a:spcBef>
                <a:spcPct val="0"/>
              </a:spcBef>
              <a:spcAft>
                <a:spcPct val="0"/>
              </a:spcAft>
              <a:buNone/>
              <a:tabLst>
                <a:tab pos="218281" algn="l"/>
              </a:tabLst>
              <a:defRPr/>
            </a:pPr>
            <a:r>
              <a:rPr lang="en-US" sz="2400" dirty="0">
                <a:solidFill>
                  <a:prstClr val="black"/>
                </a:solidFill>
                <a:latin typeface="Calibri" panose="020F0502020204030204"/>
              </a:rPr>
              <a:t>Appendix: SDOH Domains Assessed</a:t>
            </a:r>
            <a:endParaRPr lang="en-US" altLang="en-US" sz="1650" i="1" dirty="0">
              <a:solidFill>
                <a:srgbClr val="0033CC"/>
              </a:solidFill>
              <a:latin typeface="Calibri" panose="020F0502020204030204"/>
            </a:endParaRP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Food insecurity </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Housing instability or poor housing quality</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Transportation barriers (including to appointments or pharmacy)</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Utilities (difficulty paying for electric, gas, water, phone)</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Financial strain, including cost-related medication nonadherence</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Employment / income </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Health insurance or benefits gaps </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Interpersonal safety</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Social isolation / caregiver strain </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Childcare or dependent care</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Health literacy, language, or digital access barriers</a:t>
            </a:r>
          </a:p>
          <a:p>
            <a:pPr marL="410369" indent="-285750" defTabSz="940594" fontAlgn="base">
              <a:spcBef>
                <a:spcPct val="0"/>
              </a:spcBef>
              <a:spcAft>
                <a:spcPct val="0"/>
              </a:spcAft>
              <a:buFontTx/>
              <a:buChar char="-"/>
              <a:tabLst>
                <a:tab pos="218281" algn="l"/>
              </a:tabLst>
              <a:defRPr/>
            </a:pPr>
            <a:r>
              <a:rPr lang="en-US" sz="1650" dirty="0">
                <a:solidFill>
                  <a:prstClr val="black"/>
                </a:solidFill>
                <a:latin typeface="Calibri "/>
              </a:rPr>
              <a:t>Legal needs (e.g., eviction, immigration-neutral legal aid, benefits appeals) </a:t>
            </a:r>
            <a:endParaRPr lang="en-US" altLang="en-US" sz="1650" i="1" dirty="0">
              <a:solidFill>
                <a:srgbClr val="0033CC"/>
              </a:solidFill>
              <a:latin typeface="Calibri "/>
            </a:endParaRPr>
          </a:p>
          <a:p>
            <a:pPr marL="228600" indent="-103981" defTabSz="940594" fontAlgn="base">
              <a:spcBef>
                <a:spcPct val="0"/>
              </a:spcBef>
              <a:spcAft>
                <a:spcPct val="0"/>
              </a:spcAft>
              <a:tabLst>
                <a:tab pos="218281" algn="l"/>
              </a:tabLst>
              <a:defRPr/>
            </a:pPr>
            <a:endParaRPr lang="en-US" altLang="en-US" sz="1000" i="1" dirty="0">
              <a:solidFill>
                <a:srgbClr val="0033CC"/>
              </a:solidFill>
              <a:latin typeface="Calibri" panose="020F0502020204030204" pitchFamily="34" charset="0"/>
            </a:endParaRPr>
          </a:p>
          <a:p>
            <a:pPr marL="228600" indent="-103981" defTabSz="940594" fontAlgn="base">
              <a:spcBef>
                <a:spcPct val="0"/>
              </a:spcBef>
              <a:spcAft>
                <a:spcPct val="0"/>
              </a:spcAft>
              <a:tabLst>
                <a:tab pos="218281" algn="l"/>
              </a:tabLst>
              <a:defRPr/>
            </a:pPr>
            <a:endParaRPr lang="en-US" altLang="en-US" sz="1000" i="1" dirty="0">
              <a:solidFill>
                <a:srgbClr val="0033CC"/>
              </a:solidFill>
              <a:latin typeface="Calibri" panose="020F0502020204030204" pitchFamily="34" charset="0"/>
            </a:endParaRPr>
          </a:p>
          <a:p>
            <a:pPr marL="228600" indent="-103981" defTabSz="940594" fontAlgn="base">
              <a:spcBef>
                <a:spcPct val="0"/>
              </a:spcBef>
              <a:spcAft>
                <a:spcPct val="0"/>
              </a:spcAft>
              <a:tabLst>
                <a:tab pos="218281" algn="l"/>
              </a:tabLst>
              <a:defRPr/>
            </a:pPr>
            <a:endParaRPr lang="en-US" altLang="en-US" sz="1000" i="1" dirty="0">
              <a:solidFill>
                <a:srgbClr val="0033CC"/>
              </a:solidFill>
              <a:latin typeface="Calibri" panose="020F0502020204030204" pitchFamily="34" charset="0"/>
            </a:endParaRPr>
          </a:p>
          <a:p>
            <a:pPr marL="228600" indent="-103981" defTabSz="940594" fontAlgn="base">
              <a:spcBef>
                <a:spcPct val="0"/>
              </a:spcBef>
              <a:spcAft>
                <a:spcPct val="0"/>
              </a:spcAft>
              <a:tabLst>
                <a:tab pos="218281" algn="l"/>
              </a:tabLst>
              <a:defRPr/>
            </a:pPr>
            <a:endParaRPr lang="en-US" altLang="en-US" sz="1000" i="1" dirty="0">
              <a:solidFill>
                <a:srgbClr val="0033CC"/>
              </a:solidFill>
              <a:latin typeface="Calibri" panose="020F0502020204030204" pitchFamily="34" charset="0"/>
            </a:endParaRPr>
          </a:p>
          <a:p>
            <a:pPr marL="124619" indent="0" defTabSz="940594" fontAlgn="base">
              <a:spcBef>
                <a:spcPct val="0"/>
              </a:spcBef>
              <a:spcAft>
                <a:spcPct val="0"/>
              </a:spcAft>
              <a:buNone/>
              <a:tabLst>
                <a:tab pos="218281" algn="l"/>
              </a:tabLst>
              <a:defRPr/>
            </a:pPr>
            <a:endParaRPr lang="en-US" altLang="en-US" sz="1000" dirty="0">
              <a:solidFill>
                <a:prstClr val="black"/>
              </a:solidFill>
              <a:latin typeface="Calibri" pitchFamily="34" charset="0"/>
            </a:endParaRPr>
          </a:p>
          <a:p>
            <a:pPr marL="118269" indent="-3969" defTabSz="940594" fontAlgn="base">
              <a:spcBef>
                <a:spcPct val="0"/>
              </a:spcBef>
              <a:spcAft>
                <a:spcPct val="0"/>
              </a:spcAft>
              <a:defRPr/>
            </a:pPr>
            <a:endParaRPr lang="en-US" altLang="en-US" sz="1000" dirty="0">
              <a:solidFill>
                <a:prstClr val="black"/>
              </a:solidFill>
              <a:latin typeface="Calibri" pitchFamily="34" charset="0"/>
            </a:endParaRPr>
          </a:p>
        </p:txBody>
      </p:sp>
    </p:spTree>
    <p:extLst>
      <p:ext uri="{BB962C8B-B14F-4D97-AF65-F5344CB8AC3E}">
        <p14:creationId xmlns:p14="http://schemas.microsoft.com/office/powerpoint/2010/main" val="33263923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EB44E-480E-FC32-12D8-55EC521C4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2EC27-FF18-CE05-E020-4DA668D19451}"/>
              </a:ext>
            </a:extLst>
          </p:cNvPr>
          <p:cNvSpPr>
            <a:spLocks noGrp="1"/>
          </p:cNvSpPr>
          <p:nvPr>
            <p:ph type="title"/>
          </p:nvPr>
        </p:nvSpPr>
        <p:spPr>
          <a:xfrm>
            <a:off x="585537" y="591216"/>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RWJBH Monmouth Medical Center</a:t>
            </a: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46631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4" y="442284"/>
            <a:ext cx="8480158" cy="862544"/>
          </a:xfrm>
          <a:prstGeom prst="rect">
            <a:avLst/>
          </a:prstGeom>
        </p:spPr>
        <p:txBody>
          <a:bodyPr lIns="0" tIns="0" rIns="0" bIns="0" rtlCol="0" anchor="t">
            <a:spAutoFit/>
          </a:bodyPr>
          <a:lstStyle/>
          <a:p>
            <a:pPr defTabSz="609630">
              <a:lnSpc>
                <a:spcPts val="3362"/>
              </a:lnSpc>
            </a:pPr>
            <a:r>
              <a:rPr lang="en-US" sz="2802" b="1" dirty="0">
                <a:solidFill>
                  <a:srgbClr val="2E3631"/>
                </a:solidFill>
                <a:latin typeface="Aptos Bold"/>
                <a:ea typeface="Aptos Bold"/>
                <a:cs typeface="Aptos Bold"/>
                <a:sym typeface="Aptos Bold"/>
              </a:rPr>
              <a:t>Improving Clinical Performance Through a</a:t>
            </a:r>
          </a:p>
          <a:p>
            <a:pPr defTabSz="609630">
              <a:lnSpc>
                <a:spcPts val="3362"/>
              </a:lnSpc>
            </a:pPr>
            <a:r>
              <a:rPr lang="en-US" sz="2802" b="1" dirty="0">
                <a:solidFill>
                  <a:srgbClr val="2E3631"/>
                </a:solidFill>
                <a:latin typeface="Aptos Bold"/>
                <a:ea typeface="Aptos Bold"/>
                <a:cs typeface="Aptos Bold"/>
                <a:sym typeface="Aptos Bold"/>
              </a:rPr>
              <a:t>Resident-Facing EPIC Dashboard</a:t>
            </a:r>
          </a:p>
        </p:txBody>
      </p:sp>
      <p:sp>
        <p:nvSpPr>
          <p:cNvPr id="5" name="TextBox 5"/>
          <p:cNvSpPr txBox="1"/>
          <p:nvPr/>
        </p:nvSpPr>
        <p:spPr>
          <a:xfrm>
            <a:off x="701542" y="1421455"/>
            <a:ext cx="8388649" cy="333425"/>
          </a:xfrm>
          <a:prstGeom prst="rect">
            <a:avLst/>
          </a:prstGeom>
        </p:spPr>
        <p:txBody>
          <a:bodyPr lIns="0" tIns="0" rIns="0" bIns="0" rtlCol="0" anchor="t">
            <a:spAutoFit/>
          </a:bodyPr>
          <a:lstStyle/>
          <a:p>
            <a:pPr defTabSz="609630">
              <a:lnSpc>
                <a:spcPts val="1321"/>
              </a:lnSpc>
            </a:pPr>
            <a:r>
              <a:rPr lang="en-US" sz="1101">
                <a:solidFill>
                  <a:srgbClr val="5B645F"/>
                </a:solidFill>
                <a:latin typeface="Aptos"/>
                <a:ea typeface="Aptos"/>
                <a:cs typeface="Aptos"/>
                <a:sym typeface="Aptos"/>
              </a:rPr>
              <a:t>Joseph Jaeger, DrPH, MPH  •  Christine Steinberger, MHI  •  Kyle Clancy, BA</a:t>
            </a:r>
          </a:p>
          <a:p>
            <a:pPr defTabSz="609630">
              <a:lnSpc>
                <a:spcPts val="1321"/>
              </a:lnSpc>
            </a:pPr>
            <a:r>
              <a:rPr lang="en-US" sz="1101">
                <a:solidFill>
                  <a:srgbClr val="5B645F"/>
                </a:solidFill>
                <a:latin typeface="Aptos"/>
                <a:ea typeface="Aptos"/>
                <a:cs typeface="Aptos"/>
                <a:sym typeface="Aptos"/>
              </a:rPr>
              <a:t>Francesca Ferrari, MHA  •  Noel Weber, MD</a:t>
            </a:r>
          </a:p>
        </p:txBody>
      </p:sp>
      <p:sp>
        <p:nvSpPr>
          <p:cNvPr id="6" name="TextBox 6"/>
          <p:cNvSpPr txBox="1"/>
          <p:nvPr/>
        </p:nvSpPr>
        <p:spPr>
          <a:xfrm>
            <a:off x="701541" y="2019078"/>
            <a:ext cx="5185747" cy="213264"/>
          </a:xfrm>
          <a:prstGeom prst="rect">
            <a:avLst/>
          </a:prstGeom>
        </p:spPr>
        <p:txBody>
          <a:bodyPr lIns="0" tIns="0" rIns="0" bIns="0" rtlCol="0" anchor="t">
            <a:spAutoFit/>
          </a:bodyPr>
          <a:lstStyle/>
          <a:p>
            <a:pPr defTabSz="609630">
              <a:lnSpc>
                <a:spcPts val="1681"/>
              </a:lnSpc>
            </a:pPr>
            <a:r>
              <a:rPr lang="en-US" sz="1401" b="1">
                <a:solidFill>
                  <a:srgbClr val="60B538"/>
                </a:solidFill>
                <a:latin typeface="Aptos Bold"/>
                <a:ea typeface="Aptos Bold"/>
                <a:cs typeface="Aptos Bold"/>
                <a:sym typeface="Aptos Bold"/>
              </a:rPr>
              <a:t>RWJBarnabas Health • Monmouth Medical Center</a:t>
            </a:r>
          </a:p>
        </p:txBody>
      </p:sp>
      <p:grpSp>
        <p:nvGrpSpPr>
          <p:cNvPr id="7" name="Group 7"/>
          <p:cNvGrpSpPr/>
          <p:nvPr/>
        </p:nvGrpSpPr>
        <p:grpSpPr>
          <a:xfrm>
            <a:off x="8185195" y="498227"/>
            <a:ext cx="3350336" cy="5363591"/>
            <a:chOff x="0" y="0"/>
            <a:chExt cx="6700672" cy="10727182"/>
          </a:xfrm>
        </p:grpSpPr>
        <p:sp>
          <p:nvSpPr>
            <p:cNvPr id="8" name="Freeform 8"/>
            <p:cNvSpPr/>
            <p:nvPr/>
          </p:nvSpPr>
          <p:spPr>
            <a:xfrm>
              <a:off x="0" y="0"/>
              <a:ext cx="6700774" cy="10727182"/>
            </a:xfrm>
            <a:custGeom>
              <a:avLst/>
              <a:gdLst/>
              <a:ahLst/>
              <a:cxnLst/>
              <a:rect l="l" t="t" r="r" b="b"/>
              <a:pathLst>
                <a:path w="6700774" h="10727182">
                  <a:moveTo>
                    <a:pt x="0" y="1116838"/>
                  </a:moveTo>
                  <a:cubicBezTo>
                    <a:pt x="0" y="499999"/>
                    <a:pt x="499999" y="0"/>
                    <a:pt x="1116838" y="0"/>
                  </a:cubicBezTo>
                  <a:lnTo>
                    <a:pt x="5583936" y="0"/>
                  </a:lnTo>
                  <a:cubicBezTo>
                    <a:pt x="6200775" y="0"/>
                    <a:pt x="6700774" y="499999"/>
                    <a:pt x="6700774" y="1116838"/>
                  </a:cubicBezTo>
                  <a:lnTo>
                    <a:pt x="6700774" y="9610344"/>
                  </a:lnTo>
                  <a:cubicBezTo>
                    <a:pt x="6700774" y="10227183"/>
                    <a:pt x="6200775" y="10727182"/>
                    <a:pt x="5583936" y="10727182"/>
                  </a:cubicBezTo>
                  <a:lnTo>
                    <a:pt x="1116838" y="10727182"/>
                  </a:lnTo>
                  <a:cubicBezTo>
                    <a:pt x="499999" y="10727182"/>
                    <a:pt x="0" y="10227183"/>
                    <a:pt x="0" y="9610344"/>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9" name="TextBox 9"/>
          <p:cNvSpPr txBox="1"/>
          <p:nvPr/>
        </p:nvSpPr>
        <p:spPr>
          <a:xfrm>
            <a:off x="8525771" y="854081"/>
            <a:ext cx="2669178" cy="179536"/>
          </a:xfrm>
          <a:prstGeom prst="rect">
            <a:avLst/>
          </a:prstGeom>
        </p:spPr>
        <p:txBody>
          <a:bodyPr lIns="0" tIns="0" rIns="0" bIns="0" rtlCol="0" anchor="t">
            <a:spAutoFit/>
          </a:bodyPr>
          <a:lstStyle/>
          <a:p>
            <a:pPr algn="ctr" defTabSz="609630">
              <a:lnSpc>
                <a:spcPts val="1441"/>
              </a:lnSpc>
            </a:pPr>
            <a:r>
              <a:rPr lang="en-US" sz="1201" b="1">
                <a:solidFill>
                  <a:srgbClr val="60B538"/>
                </a:solidFill>
                <a:latin typeface="Aptos Bold"/>
                <a:ea typeface="Aptos Bold"/>
                <a:cs typeface="Aptos Bold"/>
                <a:sym typeface="Aptos Bold"/>
              </a:rPr>
              <a:t>THE OPPORTUNITY</a:t>
            </a:r>
          </a:p>
        </p:txBody>
      </p:sp>
      <p:sp>
        <p:nvSpPr>
          <p:cNvPr id="10" name="TextBox 10"/>
          <p:cNvSpPr txBox="1"/>
          <p:nvPr/>
        </p:nvSpPr>
        <p:spPr>
          <a:xfrm>
            <a:off x="8525771" y="1357396"/>
            <a:ext cx="2669178" cy="1154162"/>
          </a:xfrm>
          <a:prstGeom prst="rect">
            <a:avLst/>
          </a:prstGeom>
        </p:spPr>
        <p:txBody>
          <a:bodyPr lIns="0" tIns="0" rIns="0" bIns="0" rtlCol="0" anchor="t">
            <a:spAutoFit/>
          </a:bodyPr>
          <a:lstStyle/>
          <a:p>
            <a:pPr algn="ctr" defTabSz="609630">
              <a:lnSpc>
                <a:spcPts val="3002"/>
              </a:lnSpc>
            </a:pPr>
            <a:r>
              <a:rPr lang="en-US" sz="2501" b="1">
                <a:solidFill>
                  <a:srgbClr val="2E3631"/>
                </a:solidFill>
                <a:latin typeface="Aptos Bold"/>
                <a:ea typeface="Aptos Bold"/>
                <a:cs typeface="Aptos Bold"/>
                <a:sym typeface="Aptos Bold"/>
              </a:rPr>
              <a:t>Turn fragmented</a:t>
            </a:r>
          </a:p>
          <a:p>
            <a:pPr algn="ctr" defTabSz="609630">
              <a:lnSpc>
                <a:spcPts val="3002"/>
              </a:lnSpc>
            </a:pPr>
            <a:r>
              <a:rPr lang="en-US" sz="2501" b="1">
                <a:solidFill>
                  <a:srgbClr val="2E3631"/>
                </a:solidFill>
                <a:latin typeface="Aptos Bold"/>
                <a:ea typeface="Aptos Bold"/>
                <a:cs typeface="Aptos Bold"/>
                <a:sym typeface="Aptos Bold"/>
              </a:rPr>
              <a:t>clinical data into</a:t>
            </a:r>
          </a:p>
          <a:p>
            <a:pPr algn="ctr" defTabSz="609630">
              <a:lnSpc>
                <a:spcPts val="3002"/>
              </a:lnSpc>
            </a:pPr>
            <a:r>
              <a:rPr lang="en-US" sz="2501" b="1">
                <a:solidFill>
                  <a:srgbClr val="2E3631"/>
                </a:solidFill>
                <a:latin typeface="Aptos Bold"/>
                <a:ea typeface="Aptos Bold"/>
                <a:cs typeface="Aptos Bold"/>
                <a:sym typeface="Aptos Bold"/>
              </a:rPr>
              <a:t>usable feedback.</a:t>
            </a:r>
          </a:p>
        </p:txBody>
      </p:sp>
      <p:sp>
        <p:nvSpPr>
          <p:cNvPr id="11" name="TextBox 11"/>
          <p:cNvSpPr txBox="1"/>
          <p:nvPr/>
        </p:nvSpPr>
        <p:spPr>
          <a:xfrm>
            <a:off x="8617287" y="2913094"/>
            <a:ext cx="2486159" cy="577530"/>
          </a:xfrm>
          <a:prstGeom prst="rect">
            <a:avLst/>
          </a:prstGeom>
        </p:spPr>
        <p:txBody>
          <a:bodyPr lIns="0" tIns="0" rIns="0" bIns="0" rtlCol="0" anchor="t">
            <a:spAutoFit/>
          </a:bodyPr>
          <a:lstStyle/>
          <a:p>
            <a:pPr algn="ctr" defTabSz="609630">
              <a:lnSpc>
                <a:spcPts val="4564"/>
              </a:lnSpc>
            </a:pPr>
            <a:r>
              <a:rPr lang="en-US" sz="3803" b="1">
                <a:solidFill>
                  <a:srgbClr val="CD4F48"/>
                </a:solidFill>
                <a:latin typeface="Aptos Bold"/>
                <a:ea typeface="Aptos Bold"/>
                <a:cs typeface="Aptos Bold"/>
                <a:sym typeface="Aptos Bold"/>
              </a:rPr>
              <a:t>66%</a:t>
            </a:r>
          </a:p>
        </p:txBody>
      </p:sp>
      <p:sp>
        <p:nvSpPr>
          <p:cNvPr id="12" name="TextBox 12"/>
          <p:cNvSpPr txBox="1"/>
          <p:nvPr/>
        </p:nvSpPr>
        <p:spPr>
          <a:xfrm>
            <a:off x="8617287" y="3489618"/>
            <a:ext cx="2486159" cy="666849"/>
          </a:xfrm>
          <a:prstGeom prst="rect">
            <a:avLst/>
          </a:prstGeom>
        </p:spPr>
        <p:txBody>
          <a:bodyPr lIns="0" tIns="0" rIns="0" bIns="0" rtlCol="0" anchor="t">
            <a:spAutoFit/>
          </a:bodyPr>
          <a:lstStyle/>
          <a:p>
            <a:pPr algn="ctr" defTabSz="609630">
              <a:lnSpc>
                <a:spcPts val="1321"/>
              </a:lnSpc>
            </a:pPr>
            <a:r>
              <a:rPr lang="en-US" sz="1101">
                <a:solidFill>
                  <a:srgbClr val="2E3631"/>
                </a:solidFill>
                <a:latin typeface="Aptos"/>
                <a:ea typeface="Aptos"/>
                <a:cs typeface="Aptos"/>
                <a:sym typeface="Aptos"/>
              </a:rPr>
              <a:t>of surveyed residents</a:t>
            </a:r>
          </a:p>
          <a:p>
            <a:pPr algn="ctr" defTabSz="609630">
              <a:lnSpc>
                <a:spcPts val="1321"/>
              </a:lnSpc>
            </a:pPr>
            <a:r>
              <a:rPr lang="en-US" sz="1101">
                <a:solidFill>
                  <a:srgbClr val="2E3631"/>
                </a:solidFill>
                <a:latin typeface="Aptos"/>
                <a:ea typeface="Aptos"/>
                <a:cs typeface="Aptos"/>
                <a:sym typeface="Aptos"/>
              </a:rPr>
              <a:t>reported no knowledge of</a:t>
            </a:r>
          </a:p>
          <a:p>
            <a:pPr algn="ctr" defTabSz="609630">
              <a:lnSpc>
                <a:spcPts val="1321"/>
              </a:lnSpc>
            </a:pPr>
            <a:r>
              <a:rPr lang="en-US" sz="1101">
                <a:solidFill>
                  <a:srgbClr val="2E3631"/>
                </a:solidFill>
                <a:latin typeface="Aptos"/>
                <a:ea typeface="Aptos"/>
                <a:cs typeface="Aptos"/>
                <a:sym typeface="Aptos"/>
              </a:rPr>
              <a:t>where to find performance/quality metrics.</a:t>
            </a:r>
          </a:p>
        </p:txBody>
      </p:sp>
      <p:sp>
        <p:nvSpPr>
          <p:cNvPr id="13" name="TextBox 13"/>
          <p:cNvSpPr txBox="1"/>
          <p:nvPr/>
        </p:nvSpPr>
        <p:spPr>
          <a:xfrm>
            <a:off x="8571529" y="4349820"/>
            <a:ext cx="2577668" cy="179536"/>
          </a:xfrm>
          <a:prstGeom prst="rect">
            <a:avLst/>
          </a:prstGeom>
        </p:spPr>
        <p:txBody>
          <a:bodyPr lIns="0" tIns="0" rIns="0" bIns="0" rtlCol="0" anchor="t">
            <a:spAutoFit/>
          </a:bodyPr>
          <a:lstStyle/>
          <a:p>
            <a:pPr algn="ctr" defTabSz="609630">
              <a:lnSpc>
                <a:spcPts val="1441"/>
              </a:lnSpc>
            </a:pPr>
            <a:r>
              <a:rPr lang="en-US" sz="1201" b="1">
                <a:solidFill>
                  <a:srgbClr val="60B538"/>
                </a:solidFill>
                <a:latin typeface="Aptos Bold"/>
                <a:ea typeface="Aptos Bold"/>
                <a:cs typeface="Aptos Bold"/>
                <a:sym typeface="Aptos Bold"/>
              </a:rPr>
              <a:t>Mixed-methods QI initiative</a:t>
            </a:r>
          </a:p>
        </p:txBody>
      </p:sp>
      <p:sp>
        <p:nvSpPr>
          <p:cNvPr id="14" name="TextBox 14"/>
          <p:cNvSpPr txBox="1"/>
          <p:nvPr/>
        </p:nvSpPr>
        <p:spPr>
          <a:xfrm>
            <a:off x="8480019" y="4807382"/>
            <a:ext cx="2760694" cy="200119"/>
          </a:xfrm>
          <a:prstGeom prst="rect">
            <a:avLst/>
          </a:prstGeom>
        </p:spPr>
        <p:txBody>
          <a:bodyPr lIns="0" tIns="0" rIns="0" bIns="0" rtlCol="0" anchor="t">
            <a:spAutoFit/>
          </a:bodyPr>
          <a:lstStyle/>
          <a:p>
            <a:pPr algn="ctr" defTabSz="609630">
              <a:lnSpc>
                <a:spcPts val="1561"/>
              </a:lnSpc>
            </a:pPr>
            <a:r>
              <a:rPr lang="en-US" sz="1301" b="1">
                <a:solidFill>
                  <a:srgbClr val="2E3631"/>
                </a:solidFill>
                <a:latin typeface="Aptos Bold"/>
                <a:ea typeface="Aptos Bold"/>
                <a:cs typeface="Aptos Bold"/>
                <a:sym typeface="Aptos Bold"/>
              </a:rPr>
              <a:t>Assess → Engage → Build → Evaluate</a:t>
            </a:r>
          </a:p>
        </p:txBody>
      </p:sp>
      <p:grpSp>
        <p:nvGrpSpPr>
          <p:cNvPr id="15" name="Group 15"/>
          <p:cNvGrpSpPr/>
          <p:nvPr/>
        </p:nvGrpSpPr>
        <p:grpSpPr>
          <a:xfrm>
            <a:off x="640582" y="2791098"/>
            <a:ext cx="1830229" cy="311137"/>
            <a:chOff x="0" y="0"/>
            <a:chExt cx="3660458" cy="622275"/>
          </a:xfrm>
        </p:grpSpPr>
        <p:sp>
          <p:nvSpPr>
            <p:cNvPr id="16" name="Freeform 16"/>
            <p:cNvSpPr/>
            <p:nvPr/>
          </p:nvSpPr>
          <p:spPr>
            <a:xfrm>
              <a:off x="0" y="0"/>
              <a:ext cx="3660521" cy="622300"/>
            </a:xfrm>
            <a:custGeom>
              <a:avLst/>
              <a:gdLst/>
              <a:ahLst/>
              <a:cxnLst/>
              <a:rect l="l" t="t" r="r" b="b"/>
              <a:pathLst>
                <a:path w="3660521" h="622300">
                  <a:moveTo>
                    <a:pt x="0" y="103759"/>
                  </a:moveTo>
                  <a:cubicBezTo>
                    <a:pt x="0" y="46482"/>
                    <a:pt x="46482" y="0"/>
                    <a:pt x="103759" y="0"/>
                  </a:cubicBezTo>
                  <a:lnTo>
                    <a:pt x="3556762" y="0"/>
                  </a:lnTo>
                  <a:cubicBezTo>
                    <a:pt x="3614039" y="0"/>
                    <a:pt x="3660521" y="46482"/>
                    <a:pt x="3660521" y="103759"/>
                  </a:cubicBezTo>
                  <a:lnTo>
                    <a:pt x="3660521" y="518541"/>
                  </a:lnTo>
                  <a:cubicBezTo>
                    <a:pt x="3660521" y="575818"/>
                    <a:pt x="3614039" y="622300"/>
                    <a:pt x="3556762" y="622300"/>
                  </a:cubicBezTo>
                  <a:lnTo>
                    <a:pt x="103759" y="622300"/>
                  </a:lnTo>
                  <a:cubicBezTo>
                    <a:pt x="46482" y="622300"/>
                    <a:pt x="0" y="575818"/>
                    <a:pt x="0" y="518541"/>
                  </a:cubicBezTo>
                  <a:close/>
                </a:path>
              </a:pathLst>
            </a:custGeom>
            <a:solidFill>
              <a:srgbClr val="60B538"/>
            </a:solidFill>
          </p:spPr>
          <p:txBody>
            <a:bodyPr/>
            <a:lstStyle/>
            <a:p>
              <a:pPr defTabSz="609630"/>
              <a:endParaRPr lang="en-US" sz="1200">
                <a:solidFill>
                  <a:prstClr val="black"/>
                </a:solidFill>
                <a:latin typeface="Calibri"/>
              </a:endParaRPr>
            </a:p>
          </p:txBody>
        </p:sp>
      </p:grpSp>
      <p:sp>
        <p:nvSpPr>
          <p:cNvPr id="17" name="TextBox 17"/>
          <p:cNvSpPr txBox="1"/>
          <p:nvPr/>
        </p:nvSpPr>
        <p:spPr>
          <a:xfrm>
            <a:off x="793052" y="2853607"/>
            <a:ext cx="1525289" cy="153888"/>
          </a:xfrm>
          <a:prstGeom prst="rect">
            <a:avLst/>
          </a:prstGeom>
        </p:spPr>
        <p:txBody>
          <a:bodyPr lIns="0" tIns="0" rIns="0" bIns="0" rtlCol="0" anchor="t">
            <a:spAutoFit/>
          </a:bodyPr>
          <a:lstStyle/>
          <a:p>
            <a:pPr algn="ctr" defTabSz="609630">
              <a:lnSpc>
                <a:spcPts val="1201"/>
              </a:lnSpc>
            </a:pPr>
            <a:r>
              <a:rPr lang="en-US" sz="1001" b="1">
                <a:solidFill>
                  <a:srgbClr val="FFFFFF"/>
                </a:solidFill>
                <a:latin typeface="Aptos Bold"/>
                <a:ea typeface="Aptos Bold"/>
                <a:cs typeface="Aptos Bold"/>
                <a:sym typeface="Aptos Bold"/>
              </a:rPr>
              <a:t>WHY THIS MATTERS</a:t>
            </a:r>
          </a:p>
        </p:txBody>
      </p:sp>
      <p:sp>
        <p:nvSpPr>
          <p:cNvPr id="18" name="TextBox 18"/>
          <p:cNvSpPr txBox="1"/>
          <p:nvPr/>
        </p:nvSpPr>
        <p:spPr>
          <a:xfrm>
            <a:off x="701542" y="3279140"/>
            <a:ext cx="6832955" cy="583686"/>
          </a:xfrm>
          <a:prstGeom prst="rect">
            <a:avLst/>
          </a:prstGeom>
        </p:spPr>
        <p:txBody>
          <a:bodyPr lIns="0" tIns="0" rIns="0" bIns="0" rtlCol="0" anchor="t">
            <a:spAutoFit/>
          </a:bodyPr>
          <a:lstStyle/>
          <a:p>
            <a:pPr defTabSz="609630">
              <a:lnSpc>
                <a:spcPts val="2281"/>
              </a:lnSpc>
            </a:pPr>
            <a:r>
              <a:rPr lang="en-US" sz="1901" b="1">
                <a:solidFill>
                  <a:srgbClr val="2E3631"/>
                </a:solidFill>
                <a:latin typeface="Aptos Bold"/>
                <a:ea typeface="Aptos Bold"/>
                <a:cs typeface="Aptos Bold"/>
                <a:sym typeface="Aptos Bold"/>
              </a:rPr>
              <a:t>Residents need timely, relevant performance data they can understand and use in practice.</a:t>
            </a:r>
          </a:p>
        </p:txBody>
      </p:sp>
      <p:sp>
        <p:nvSpPr>
          <p:cNvPr id="19" name="TextBox 19"/>
          <p:cNvSpPr txBox="1"/>
          <p:nvPr/>
        </p:nvSpPr>
        <p:spPr>
          <a:xfrm>
            <a:off x="793052" y="4011231"/>
            <a:ext cx="6832955" cy="610488"/>
          </a:xfrm>
          <a:prstGeom prst="rect">
            <a:avLst/>
          </a:prstGeom>
        </p:spPr>
        <p:txBody>
          <a:bodyPr lIns="0" tIns="0" rIns="0" bIns="0" rtlCol="0" anchor="t">
            <a:spAutoFit/>
          </a:bodyPr>
          <a:lstStyle/>
          <a:p>
            <a:pPr defTabSz="609630">
              <a:lnSpc>
                <a:spcPts val="1561"/>
              </a:lnSpc>
            </a:pPr>
            <a:r>
              <a:rPr lang="en-US" sz="1301">
                <a:solidFill>
                  <a:srgbClr val="2E3631"/>
                </a:solidFill>
                <a:latin typeface="Aptos"/>
                <a:ea typeface="Aptos"/>
                <a:cs typeface="Aptos"/>
                <a:sym typeface="Aptos"/>
              </a:rPr>
              <a:t>• Supports Competency-Based Medical Education (CBME)</a:t>
            </a:r>
          </a:p>
          <a:p>
            <a:pPr defTabSz="609630">
              <a:lnSpc>
                <a:spcPts val="1561"/>
              </a:lnSpc>
            </a:pPr>
            <a:r>
              <a:rPr lang="en-US" sz="1301">
                <a:solidFill>
                  <a:srgbClr val="2E3631"/>
                </a:solidFill>
                <a:latin typeface="Aptos"/>
                <a:ea typeface="Aptos"/>
                <a:cs typeface="Aptos"/>
                <a:sym typeface="Aptos"/>
              </a:rPr>
              <a:t>• Creates a resident-facing view of clinical performance metrics</a:t>
            </a:r>
          </a:p>
          <a:p>
            <a:pPr defTabSz="609630">
              <a:lnSpc>
                <a:spcPts val="1561"/>
              </a:lnSpc>
            </a:pPr>
            <a:r>
              <a:rPr lang="en-US" sz="1301">
                <a:solidFill>
                  <a:srgbClr val="2E3631"/>
                </a:solidFill>
                <a:latin typeface="Aptos"/>
                <a:ea typeface="Aptos"/>
                <a:cs typeface="Aptos"/>
                <a:sym typeface="Aptos"/>
              </a:rPr>
              <a:t>• Uses resident input to identify meaningful measures and benchmarks</a:t>
            </a:r>
          </a:p>
        </p:txBody>
      </p:sp>
      <p:grpSp>
        <p:nvGrpSpPr>
          <p:cNvPr id="20" name="Group 20"/>
          <p:cNvGrpSpPr/>
          <p:nvPr/>
        </p:nvGrpSpPr>
        <p:grpSpPr>
          <a:xfrm>
            <a:off x="0" y="6698641"/>
            <a:ext cx="12201227" cy="164719"/>
            <a:chOff x="0" y="0"/>
            <a:chExt cx="24402453" cy="329438"/>
          </a:xfrm>
        </p:grpSpPr>
        <p:sp>
          <p:nvSpPr>
            <p:cNvPr id="21" name="Freeform 21"/>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22" name="Group 22"/>
          <p:cNvGrpSpPr/>
          <p:nvPr/>
        </p:nvGrpSpPr>
        <p:grpSpPr>
          <a:xfrm>
            <a:off x="0" y="6698641"/>
            <a:ext cx="201327" cy="164719"/>
            <a:chOff x="0" y="0"/>
            <a:chExt cx="402654" cy="329438"/>
          </a:xfrm>
        </p:grpSpPr>
        <p:sp>
          <p:nvSpPr>
            <p:cNvPr id="23" name="Freeform 23"/>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24" name="TextBox 24"/>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1</a:t>
            </a:r>
          </a:p>
        </p:txBody>
      </p:sp>
      <p:pic>
        <p:nvPicPr>
          <p:cNvPr id="26" name="Picture 25">
            <a:extLst>
              <a:ext uri="{FF2B5EF4-FFF2-40B4-BE49-F238E27FC236}">
                <a16:creationId xmlns:a16="http://schemas.microsoft.com/office/drawing/2014/main" id="{98A78F31-0DB5-898E-BCC3-ABB0A49A826E}"/>
              </a:ext>
            </a:extLst>
          </p:cNvPr>
          <p:cNvPicPr>
            <a:picLocks noChangeAspect="1"/>
          </p:cNvPicPr>
          <p:nvPr/>
        </p:nvPicPr>
        <p:blipFill>
          <a:blip r:embed="rId2"/>
          <a:stretch>
            <a:fillRect/>
          </a:stretch>
        </p:blipFill>
        <p:spPr>
          <a:xfrm>
            <a:off x="9347200" y="5946503"/>
            <a:ext cx="2188382" cy="699207"/>
          </a:xfrm>
          <a:prstGeom prst="rect">
            <a:avLst/>
          </a:prstGeom>
        </p:spPr>
      </p:pic>
      <p:pic>
        <p:nvPicPr>
          <p:cNvPr id="28" name="Picture 27">
            <a:extLst>
              <a:ext uri="{FF2B5EF4-FFF2-40B4-BE49-F238E27FC236}">
                <a16:creationId xmlns:a16="http://schemas.microsoft.com/office/drawing/2014/main" id="{7B97FCA6-FF15-86E9-50E2-4C44D9C9AE6A}"/>
              </a:ext>
            </a:extLst>
          </p:cNvPr>
          <p:cNvPicPr>
            <a:picLocks noChangeAspect="1"/>
          </p:cNvPicPr>
          <p:nvPr/>
        </p:nvPicPr>
        <p:blipFill>
          <a:blip r:embed="rId3"/>
          <a:stretch>
            <a:fillRect/>
          </a:stretch>
        </p:blipFill>
        <p:spPr>
          <a:xfrm>
            <a:off x="508000" y="6177026"/>
            <a:ext cx="2605817" cy="336234"/>
          </a:xfrm>
          <a:prstGeom prst="rect">
            <a:avLst/>
          </a:prstGeom>
        </p:spPr>
      </p:pic>
    </p:spTree>
    <p:extLst>
      <p:ext uri="{BB962C8B-B14F-4D97-AF65-F5344CB8AC3E}">
        <p14:creationId xmlns:p14="http://schemas.microsoft.com/office/powerpoint/2010/main" val="1335674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Introduction: Background &amp; Context</a:t>
            </a:r>
          </a:p>
        </p:txBody>
      </p:sp>
      <p:grpSp>
        <p:nvGrpSpPr>
          <p:cNvPr id="5" name="Group 5"/>
          <p:cNvGrpSpPr/>
          <p:nvPr/>
        </p:nvGrpSpPr>
        <p:grpSpPr>
          <a:xfrm>
            <a:off x="589744" y="1138810"/>
            <a:ext cx="6827774" cy="4448473"/>
            <a:chOff x="0" y="0"/>
            <a:chExt cx="13655548" cy="8896947"/>
          </a:xfrm>
        </p:grpSpPr>
        <p:sp>
          <p:nvSpPr>
            <p:cNvPr id="6" name="Freeform 6"/>
            <p:cNvSpPr/>
            <p:nvPr/>
          </p:nvSpPr>
          <p:spPr>
            <a:xfrm>
              <a:off x="0" y="0"/>
              <a:ext cx="13655548" cy="8896985"/>
            </a:xfrm>
            <a:custGeom>
              <a:avLst/>
              <a:gdLst/>
              <a:ahLst/>
              <a:cxnLst/>
              <a:rect l="l" t="t" r="r" b="b"/>
              <a:pathLst>
                <a:path w="13655548" h="8896985">
                  <a:moveTo>
                    <a:pt x="0" y="1482852"/>
                  </a:moveTo>
                  <a:cubicBezTo>
                    <a:pt x="0" y="663956"/>
                    <a:pt x="663956" y="0"/>
                    <a:pt x="1482852" y="0"/>
                  </a:cubicBezTo>
                  <a:lnTo>
                    <a:pt x="12172696" y="0"/>
                  </a:lnTo>
                  <a:cubicBezTo>
                    <a:pt x="12991592" y="0"/>
                    <a:pt x="13655548" y="663956"/>
                    <a:pt x="13655548" y="1482852"/>
                  </a:cubicBezTo>
                  <a:lnTo>
                    <a:pt x="13655548" y="7414133"/>
                  </a:lnTo>
                  <a:cubicBezTo>
                    <a:pt x="13655548" y="8233028"/>
                    <a:pt x="12991592" y="8896985"/>
                    <a:pt x="12172696" y="8896985"/>
                  </a:cubicBezTo>
                  <a:lnTo>
                    <a:pt x="1482852" y="8896985"/>
                  </a:lnTo>
                  <a:cubicBezTo>
                    <a:pt x="663956" y="8896985"/>
                    <a:pt x="0" y="8233029"/>
                    <a:pt x="0" y="7414133"/>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grpSp>
        <p:nvGrpSpPr>
          <p:cNvPr id="7" name="Group 7"/>
          <p:cNvGrpSpPr/>
          <p:nvPr/>
        </p:nvGrpSpPr>
        <p:grpSpPr>
          <a:xfrm>
            <a:off x="823601" y="1372674"/>
            <a:ext cx="2150523" cy="311137"/>
            <a:chOff x="0" y="0"/>
            <a:chExt cx="4301046" cy="622275"/>
          </a:xfrm>
        </p:grpSpPr>
        <p:sp>
          <p:nvSpPr>
            <p:cNvPr id="8" name="Freeform 8"/>
            <p:cNvSpPr/>
            <p:nvPr/>
          </p:nvSpPr>
          <p:spPr>
            <a:xfrm>
              <a:off x="0" y="0"/>
              <a:ext cx="4301109" cy="622300"/>
            </a:xfrm>
            <a:custGeom>
              <a:avLst/>
              <a:gdLst/>
              <a:ahLst/>
              <a:cxnLst/>
              <a:rect l="l" t="t" r="r" b="b"/>
              <a:pathLst>
                <a:path w="4301109" h="622300">
                  <a:moveTo>
                    <a:pt x="0" y="103759"/>
                  </a:moveTo>
                  <a:cubicBezTo>
                    <a:pt x="0" y="46482"/>
                    <a:pt x="46482" y="0"/>
                    <a:pt x="103759" y="0"/>
                  </a:cubicBezTo>
                  <a:lnTo>
                    <a:pt x="4197350" y="0"/>
                  </a:lnTo>
                  <a:cubicBezTo>
                    <a:pt x="4254627" y="0"/>
                    <a:pt x="4301109" y="46482"/>
                    <a:pt x="4301109" y="103759"/>
                  </a:cubicBezTo>
                  <a:lnTo>
                    <a:pt x="4301109" y="518541"/>
                  </a:lnTo>
                  <a:cubicBezTo>
                    <a:pt x="4301109" y="575818"/>
                    <a:pt x="4254627" y="622300"/>
                    <a:pt x="4197350" y="622300"/>
                  </a:cubicBezTo>
                  <a:lnTo>
                    <a:pt x="103759" y="622300"/>
                  </a:lnTo>
                  <a:cubicBezTo>
                    <a:pt x="46482" y="622300"/>
                    <a:pt x="0" y="575818"/>
                    <a:pt x="0" y="518541"/>
                  </a:cubicBezTo>
                  <a:close/>
                </a:path>
              </a:pathLst>
            </a:custGeom>
            <a:solidFill>
              <a:srgbClr val="60B538"/>
            </a:solidFill>
          </p:spPr>
          <p:txBody>
            <a:bodyPr/>
            <a:lstStyle/>
            <a:p>
              <a:pPr defTabSz="609630"/>
              <a:endParaRPr lang="en-US" sz="1200">
                <a:solidFill>
                  <a:prstClr val="black"/>
                </a:solidFill>
                <a:latin typeface="Calibri"/>
              </a:endParaRPr>
            </a:p>
          </p:txBody>
        </p:sp>
      </p:grpSp>
      <p:sp>
        <p:nvSpPr>
          <p:cNvPr id="9" name="TextBox 9"/>
          <p:cNvSpPr txBox="1"/>
          <p:nvPr/>
        </p:nvSpPr>
        <p:spPr>
          <a:xfrm>
            <a:off x="976078" y="1435183"/>
            <a:ext cx="1845577" cy="153888"/>
          </a:xfrm>
          <a:prstGeom prst="rect">
            <a:avLst/>
          </a:prstGeom>
        </p:spPr>
        <p:txBody>
          <a:bodyPr lIns="0" tIns="0" rIns="0" bIns="0" rtlCol="0" anchor="t">
            <a:spAutoFit/>
          </a:bodyPr>
          <a:lstStyle/>
          <a:p>
            <a:pPr algn="ctr" defTabSz="609630">
              <a:lnSpc>
                <a:spcPts val="1201"/>
              </a:lnSpc>
            </a:pPr>
            <a:r>
              <a:rPr lang="en-US" sz="1001" b="1">
                <a:solidFill>
                  <a:srgbClr val="FFFFFF"/>
                </a:solidFill>
                <a:latin typeface="Aptos Bold"/>
                <a:ea typeface="Aptos Bold"/>
                <a:cs typeface="Aptos Bold"/>
                <a:sym typeface="Aptos Bold"/>
              </a:rPr>
              <a:t>THE CURRENT STATE</a:t>
            </a:r>
          </a:p>
        </p:txBody>
      </p:sp>
      <p:sp>
        <p:nvSpPr>
          <p:cNvPr id="10" name="TextBox 10"/>
          <p:cNvSpPr txBox="1"/>
          <p:nvPr/>
        </p:nvSpPr>
        <p:spPr>
          <a:xfrm>
            <a:off x="884561" y="1860709"/>
            <a:ext cx="5963596" cy="730969"/>
          </a:xfrm>
          <a:prstGeom prst="rect">
            <a:avLst/>
          </a:prstGeom>
        </p:spPr>
        <p:txBody>
          <a:bodyPr lIns="0" tIns="0" rIns="0" bIns="0" rtlCol="0" anchor="t">
            <a:spAutoFit/>
          </a:bodyPr>
          <a:lstStyle/>
          <a:p>
            <a:pPr defTabSz="609630">
              <a:lnSpc>
                <a:spcPts val="1921"/>
              </a:lnSpc>
            </a:pPr>
            <a:r>
              <a:rPr lang="en-US" sz="1601" b="1">
                <a:solidFill>
                  <a:srgbClr val="2E3631"/>
                </a:solidFill>
                <a:latin typeface="Aptos Bold"/>
                <a:ea typeface="Aptos Bold"/>
                <a:cs typeface="Aptos Bold"/>
                <a:sym typeface="Aptos Bold"/>
              </a:rPr>
              <a:t>Graduate Medical Education programs are increasingly expected to integrate clinical performance data into training to support Competency-Based Medical Education (CBME).</a:t>
            </a:r>
          </a:p>
        </p:txBody>
      </p:sp>
      <p:sp>
        <p:nvSpPr>
          <p:cNvPr id="11" name="TextBox 11"/>
          <p:cNvSpPr txBox="1"/>
          <p:nvPr/>
        </p:nvSpPr>
        <p:spPr>
          <a:xfrm>
            <a:off x="884561" y="3181274"/>
            <a:ext cx="5963596" cy="649280"/>
          </a:xfrm>
          <a:prstGeom prst="rect">
            <a:avLst/>
          </a:prstGeom>
        </p:spPr>
        <p:txBody>
          <a:bodyPr lIns="0" tIns="0" rIns="0" bIns="0" rtlCol="0" anchor="t">
            <a:spAutoFit/>
          </a:bodyPr>
          <a:lstStyle/>
          <a:p>
            <a:pPr defTabSz="609630">
              <a:lnSpc>
                <a:spcPts val="1681"/>
              </a:lnSpc>
            </a:pPr>
            <a:r>
              <a:rPr lang="en-US" sz="1401">
                <a:solidFill>
                  <a:srgbClr val="5B645F"/>
                </a:solidFill>
                <a:latin typeface="Aptos"/>
                <a:ea typeface="Aptos"/>
                <a:cs typeface="Aptos"/>
                <a:sym typeface="Aptos"/>
              </a:rPr>
              <a:t>At Monmouth Medical Center, residents rely on fragmented systems to understand their performance and patient population. Baseline survey results indicate a gap between available data and its educational use.</a:t>
            </a:r>
          </a:p>
        </p:txBody>
      </p:sp>
      <p:grpSp>
        <p:nvGrpSpPr>
          <p:cNvPr id="12" name="Group 12"/>
          <p:cNvGrpSpPr/>
          <p:nvPr/>
        </p:nvGrpSpPr>
        <p:grpSpPr>
          <a:xfrm>
            <a:off x="7727639" y="1138810"/>
            <a:ext cx="3899408" cy="4448473"/>
            <a:chOff x="0" y="0"/>
            <a:chExt cx="7798816" cy="8896947"/>
          </a:xfrm>
        </p:grpSpPr>
        <p:sp>
          <p:nvSpPr>
            <p:cNvPr id="13" name="Freeform 13"/>
            <p:cNvSpPr/>
            <p:nvPr/>
          </p:nvSpPr>
          <p:spPr>
            <a:xfrm>
              <a:off x="0" y="0"/>
              <a:ext cx="7798816" cy="8896985"/>
            </a:xfrm>
            <a:custGeom>
              <a:avLst/>
              <a:gdLst/>
              <a:ahLst/>
              <a:cxnLst/>
              <a:rect l="l" t="t" r="r" b="b"/>
              <a:pathLst>
                <a:path w="7798816" h="8896985">
                  <a:moveTo>
                    <a:pt x="0" y="1299845"/>
                  </a:moveTo>
                  <a:cubicBezTo>
                    <a:pt x="0" y="581914"/>
                    <a:pt x="581914" y="0"/>
                    <a:pt x="1299845" y="0"/>
                  </a:cubicBezTo>
                  <a:lnTo>
                    <a:pt x="6498971" y="0"/>
                  </a:lnTo>
                  <a:cubicBezTo>
                    <a:pt x="7216902" y="0"/>
                    <a:pt x="7798816" y="581914"/>
                    <a:pt x="7798816" y="1299845"/>
                  </a:cubicBezTo>
                  <a:lnTo>
                    <a:pt x="7798816" y="7597140"/>
                  </a:lnTo>
                  <a:cubicBezTo>
                    <a:pt x="7798816" y="8315072"/>
                    <a:pt x="7216902" y="8896985"/>
                    <a:pt x="6498971" y="8896985"/>
                  </a:cubicBezTo>
                  <a:lnTo>
                    <a:pt x="1299845" y="8896985"/>
                  </a:lnTo>
                  <a:cubicBezTo>
                    <a:pt x="581914" y="8896985"/>
                    <a:pt x="0" y="8314944"/>
                    <a:pt x="0" y="7597140"/>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14" name="TextBox 14"/>
          <p:cNvSpPr txBox="1"/>
          <p:nvPr/>
        </p:nvSpPr>
        <p:spPr>
          <a:xfrm>
            <a:off x="8113973" y="1540421"/>
            <a:ext cx="3126740" cy="179536"/>
          </a:xfrm>
          <a:prstGeom prst="rect">
            <a:avLst/>
          </a:prstGeom>
        </p:spPr>
        <p:txBody>
          <a:bodyPr lIns="0" tIns="0" rIns="0" bIns="0" rtlCol="0" anchor="t">
            <a:spAutoFit/>
          </a:bodyPr>
          <a:lstStyle/>
          <a:p>
            <a:pPr algn="ctr" defTabSz="609630">
              <a:lnSpc>
                <a:spcPts val="1441"/>
              </a:lnSpc>
            </a:pPr>
            <a:r>
              <a:rPr lang="en-US" sz="1201" b="1">
                <a:solidFill>
                  <a:srgbClr val="60B538"/>
                </a:solidFill>
                <a:latin typeface="Aptos Bold"/>
                <a:ea typeface="Aptos Bold"/>
                <a:cs typeface="Aptos Bold"/>
                <a:sym typeface="Aptos Bold"/>
              </a:rPr>
              <a:t>THE PROPOSED SOLUTION</a:t>
            </a:r>
          </a:p>
        </p:txBody>
      </p:sp>
      <p:sp>
        <p:nvSpPr>
          <p:cNvPr id="15" name="TextBox 15"/>
          <p:cNvSpPr txBox="1"/>
          <p:nvPr/>
        </p:nvSpPr>
        <p:spPr>
          <a:xfrm>
            <a:off x="8113973" y="2043735"/>
            <a:ext cx="3126740" cy="769441"/>
          </a:xfrm>
          <a:prstGeom prst="rect">
            <a:avLst/>
          </a:prstGeom>
        </p:spPr>
        <p:txBody>
          <a:bodyPr lIns="0" tIns="0" rIns="0" bIns="0" rtlCol="0" anchor="t">
            <a:spAutoFit/>
          </a:bodyPr>
          <a:lstStyle/>
          <a:p>
            <a:pPr algn="ctr" defTabSz="609630">
              <a:lnSpc>
                <a:spcPts val="3002"/>
              </a:lnSpc>
            </a:pPr>
            <a:r>
              <a:rPr lang="en-US" sz="2501" b="1">
                <a:solidFill>
                  <a:srgbClr val="2E3631"/>
                </a:solidFill>
                <a:latin typeface="Aptos Bold"/>
                <a:ea typeface="Aptos Bold"/>
                <a:cs typeface="Aptos Bold"/>
                <a:sym typeface="Aptos Bold"/>
              </a:rPr>
              <a:t>Resident-facing</a:t>
            </a:r>
          </a:p>
          <a:p>
            <a:pPr algn="ctr" defTabSz="609630">
              <a:lnSpc>
                <a:spcPts val="3002"/>
              </a:lnSpc>
            </a:pPr>
            <a:r>
              <a:rPr lang="en-US" sz="2501" b="1">
                <a:solidFill>
                  <a:srgbClr val="2E3631"/>
                </a:solidFill>
                <a:latin typeface="Aptos Bold"/>
                <a:ea typeface="Aptos Bold"/>
                <a:cs typeface="Aptos Bold"/>
                <a:sym typeface="Aptos Bold"/>
              </a:rPr>
              <a:t>EPIC dashboard</a:t>
            </a:r>
          </a:p>
        </p:txBody>
      </p:sp>
      <p:grpSp>
        <p:nvGrpSpPr>
          <p:cNvPr id="16" name="Group 16"/>
          <p:cNvGrpSpPr/>
          <p:nvPr/>
        </p:nvGrpSpPr>
        <p:grpSpPr>
          <a:xfrm>
            <a:off x="8139437" y="3152064"/>
            <a:ext cx="3075800" cy="513480"/>
            <a:chOff x="0" y="0"/>
            <a:chExt cx="6151601" cy="1026960"/>
          </a:xfrm>
        </p:grpSpPr>
        <p:sp>
          <p:nvSpPr>
            <p:cNvPr id="17" name="Freeform 17"/>
            <p:cNvSpPr/>
            <p:nvPr/>
          </p:nvSpPr>
          <p:spPr>
            <a:xfrm>
              <a:off x="0" y="0"/>
              <a:ext cx="6151626" cy="1027049"/>
            </a:xfrm>
            <a:custGeom>
              <a:avLst/>
              <a:gdLst/>
              <a:ahLst/>
              <a:cxnLst/>
              <a:rect l="l" t="t" r="r" b="b"/>
              <a:pathLst>
                <a:path w="6151626" h="1027049">
                  <a:moveTo>
                    <a:pt x="0" y="171196"/>
                  </a:moveTo>
                  <a:cubicBezTo>
                    <a:pt x="0" y="76581"/>
                    <a:pt x="76581" y="0"/>
                    <a:pt x="171196" y="0"/>
                  </a:cubicBezTo>
                  <a:lnTo>
                    <a:pt x="5980430" y="0"/>
                  </a:lnTo>
                  <a:cubicBezTo>
                    <a:pt x="6074918" y="0"/>
                    <a:pt x="6151626" y="76581"/>
                    <a:pt x="6151626" y="171196"/>
                  </a:cubicBezTo>
                  <a:lnTo>
                    <a:pt x="6151626" y="855853"/>
                  </a:lnTo>
                  <a:cubicBezTo>
                    <a:pt x="6151626" y="950341"/>
                    <a:pt x="6075045" y="1027049"/>
                    <a:pt x="5980430" y="1027049"/>
                  </a:cubicBezTo>
                  <a:lnTo>
                    <a:pt x="171196" y="1027049"/>
                  </a:lnTo>
                  <a:cubicBezTo>
                    <a:pt x="76581" y="1026922"/>
                    <a:pt x="0" y="950341"/>
                    <a:pt x="0" y="855853"/>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18" name="TextBox 18"/>
          <p:cNvSpPr txBox="1"/>
          <p:nvPr/>
        </p:nvSpPr>
        <p:spPr>
          <a:xfrm>
            <a:off x="8370202" y="3260833"/>
            <a:ext cx="1250753" cy="153888"/>
          </a:xfrm>
          <a:prstGeom prst="rect">
            <a:avLst/>
          </a:prstGeom>
        </p:spPr>
        <p:txBody>
          <a:bodyPr lIns="0" tIns="0" rIns="0" bIns="0" rtlCol="0" anchor="t">
            <a:spAutoFit/>
          </a:bodyPr>
          <a:lstStyle/>
          <a:p>
            <a:pPr defTabSz="609630">
              <a:lnSpc>
                <a:spcPts val="1201"/>
              </a:lnSpc>
            </a:pPr>
            <a:r>
              <a:rPr lang="en-US" sz="1001" b="1">
                <a:solidFill>
                  <a:srgbClr val="5B645F"/>
                </a:solidFill>
                <a:latin typeface="Aptos Bold"/>
                <a:ea typeface="Aptos Bold"/>
                <a:cs typeface="Aptos Bold"/>
                <a:sym typeface="Aptos Bold"/>
              </a:rPr>
              <a:t>Clinical metrics</a:t>
            </a:r>
          </a:p>
        </p:txBody>
      </p:sp>
      <p:sp>
        <p:nvSpPr>
          <p:cNvPr id="19" name="TextBox 19"/>
          <p:cNvSpPr txBox="1"/>
          <p:nvPr/>
        </p:nvSpPr>
        <p:spPr>
          <a:xfrm>
            <a:off x="9715425" y="3260833"/>
            <a:ext cx="1204995" cy="153888"/>
          </a:xfrm>
          <a:prstGeom prst="rect">
            <a:avLst/>
          </a:prstGeom>
        </p:spPr>
        <p:txBody>
          <a:bodyPr lIns="0" tIns="0" rIns="0" bIns="0" rtlCol="0" anchor="t">
            <a:spAutoFit/>
          </a:bodyPr>
          <a:lstStyle/>
          <a:p>
            <a:pPr algn="r" defTabSz="609630">
              <a:lnSpc>
                <a:spcPts val="1201"/>
              </a:lnSpc>
            </a:pPr>
            <a:r>
              <a:rPr lang="en-US" sz="1001" b="1">
                <a:solidFill>
                  <a:srgbClr val="60B538"/>
                </a:solidFill>
                <a:latin typeface="Aptos Bold"/>
                <a:ea typeface="Aptos Bold"/>
                <a:cs typeface="Aptos Bold"/>
                <a:sym typeface="Aptos Bold"/>
              </a:rPr>
              <a:t>Real-time</a:t>
            </a:r>
          </a:p>
        </p:txBody>
      </p:sp>
      <p:grpSp>
        <p:nvGrpSpPr>
          <p:cNvPr id="20" name="Group 20"/>
          <p:cNvGrpSpPr/>
          <p:nvPr/>
        </p:nvGrpSpPr>
        <p:grpSpPr>
          <a:xfrm>
            <a:off x="8139437" y="3838397"/>
            <a:ext cx="3075800" cy="513480"/>
            <a:chOff x="0" y="0"/>
            <a:chExt cx="6151601" cy="1026960"/>
          </a:xfrm>
        </p:grpSpPr>
        <p:sp>
          <p:nvSpPr>
            <p:cNvPr id="21" name="Freeform 21"/>
            <p:cNvSpPr/>
            <p:nvPr/>
          </p:nvSpPr>
          <p:spPr>
            <a:xfrm>
              <a:off x="0" y="0"/>
              <a:ext cx="6151626" cy="1027049"/>
            </a:xfrm>
            <a:custGeom>
              <a:avLst/>
              <a:gdLst/>
              <a:ahLst/>
              <a:cxnLst/>
              <a:rect l="l" t="t" r="r" b="b"/>
              <a:pathLst>
                <a:path w="6151626" h="1027049">
                  <a:moveTo>
                    <a:pt x="0" y="171196"/>
                  </a:moveTo>
                  <a:cubicBezTo>
                    <a:pt x="0" y="76581"/>
                    <a:pt x="76581" y="0"/>
                    <a:pt x="171196" y="0"/>
                  </a:cubicBezTo>
                  <a:lnTo>
                    <a:pt x="5980430" y="0"/>
                  </a:lnTo>
                  <a:cubicBezTo>
                    <a:pt x="6074918" y="0"/>
                    <a:pt x="6151626" y="76581"/>
                    <a:pt x="6151626" y="171196"/>
                  </a:cubicBezTo>
                  <a:lnTo>
                    <a:pt x="6151626" y="855853"/>
                  </a:lnTo>
                  <a:cubicBezTo>
                    <a:pt x="6151626" y="950341"/>
                    <a:pt x="6075045" y="1027049"/>
                    <a:pt x="5980430" y="1027049"/>
                  </a:cubicBezTo>
                  <a:lnTo>
                    <a:pt x="171196" y="1027049"/>
                  </a:lnTo>
                  <a:cubicBezTo>
                    <a:pt x="76581" y="1026922"/>
                    <a:pt x="0" y="950341"/>
                    <a:pt x="0" y="855853"/>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22" name="TextBox 22"/>
          <p:cNvSpPr txBox="1"/>
          <p:nvPr/>
        </p:nvSpPr>
        <p:spPr>
          <a:xfrm>
            <a:off x="8370202" y="3947173"/>
            <a:ext cx="1250753" cy="153888"/>
          </a:xfrm>
          <a:prstGeom prst="rect">
            <a:avLst/>
          </a:prstGeom>
        </p:spPr>
        <p:txBody>
          <a:bodyPr lIns="0" tIns="0" rIns="0" bIns="0" rtlCol="0" anchor="t">
            <a:spAutoFit/>
          </a:bodyPr>
          <a:lstStyle/>
          <a:p>
            <a:pPr defTabSz="609630">
              <a:lnSpc>
                <a:spcPts val="1201"/>
              </a:lnSpc>
            </a:pPr>
            <a:r>
              <a:rPr lang="en-US" sz="1001" b="1">
                <a:solidFill>
                  <a:srgbClr val="5B645F"/>
                </a:solidFill>
                <a:latin typeface="Aptos Bold"/>
                <a:ea typeface="Aptos Bold"/>
                <a:cs typeface="Aptos Bold"/>
                <a:sym typeface="Aptos Bold"/>
              </a:rPr>
              <a:t>Reports</a:t>
            </a:r>
          </a:p>
        </p:txBody>
      </p:sp>
      <p:sp>
        <p:nvSpPr>
          <p:cNvPr id="23" name="TextBox 23"/>
          <p:cNvSpPr txBox="1"/>
          <p:nvPr/>
        </p:nvSpPr>
        <p:spPr>
          <a:xfrm>
            <a:off x="9715425" y="3947173"/>
            <a:ext cx="1204995" cy="153888"/>
          </a:xfrm>
          <a:prstGeom prst="rect">
            <a:avLst/>
          </a:prstGeom>
        </p:spPr>
        <p:txBody>
          <a:bodyPr lIns="0" tIns="0" rIns="0" bIns="0" rtlCol="0" anchor="t">
            <a:spAutoFit/>
          </a:bodyPr>
          <a:lstStyle/>
          <a:p>
            <a:pPr algn="r" defTabSz="609630">
              <a:lnSpc>
                <a:spcPts val="1201"/>
              </a:lnSpc>
            </a:pPr>
            <a:r>
              <a:rPr lang="en-US" sz="1001" b="1">
                <a:solidFill>
                  <a:srgbClr val="60B538"/>
                </a:solidFill>
                <a:latin typeface="Aptos Bold"/>
                <a:ea typeface="Aptos Bold"/>
                <a:cs typeface="Aptos Bold"/>
                <a:sym typeface="Aptos Bold"/>
              </a:rPr>
              <a:t>Curated</a:t>
            </a:r>
          </a:p>
        </p:txBody>
      </p:sp>
      <p:grpSp>
        <p:nvGrpSpPr>
          <p:cNvPr id="24" name="Group 24"/>
          <p:cNvGrpSpPr/>
          <p:nvPr/>
        </p:nvGrpSpPr>
        <p:grpSpPr>
          <a:xfrm>
            <a:off x="8139437" y="4524737"/>
            <a:ext cx="3075800" cy="513480"/>
            <a:chOff x="0" y="0"/>
            <a:chExt cx="6151601" cy="1026960"/>
          </a:xfrm>
        </p:grpSpPr>
        <p:sp>
          <p:nvSpPr>
            <p:cNvPr id="25" name="Freeform 25"/>
            <p:cNvSpPr/>
            <p:nvPr/>
          </p:nvSpPr>
          <p:spPr>
            <a:xfrm>
              <a:off x="0" y="0"/>
              <a:ext cx="6151626" cy="1027049"/>
            </a:xfrm>
            <a:custGeom>
              <a:avLst/>
              <a:gdLst/>
              <a:ahLst/>
              <a:cxnLst/>
              <a:rect l="l" t="t" r="r" b="b"/>
              <a:pathLst>
                <a:path w="6151626" h="1027049">
                  <a:moveTo>
                    <a:pt x="0" y="171196"/>
                  </a:moveTo>
                  <a:cubicBezTo>
                    <a:pt x="0" y="76581"/>
                    <a:pt x="76581" y="0"/>
                    <a:pt x="171196" y="0"/>
                  </a:cubicBezTo>
                  <a:lnTo>
                    <a:pt x="5980430" y="0"/>
                  </a:lnTo>
                  <a:cubicBezTo>
                    <a:pt x="6074918" y="0"/>
                    <a:pt x="6151626" y="76581"/>
                    <a:pt x="6151626" y="171196"/>
                  </a:cubicBezTo>
                  <a:lnTo>
                    <a:pt x="6151626" y="855853"/>
                  </a:lnTo>
                  <a:cubicBezTo>
                    <a:pt x="6151626" y="950341"/>
                    <a:pt x="6075045" y="1027049"/>
                    <a:pt x="5980430" y="1027049"/>
                  </a:cubicBezTo>
                  <a:lnTo>
                    <a:pt x="171196" y="1027049"/>
                  </a:lnTo>
                  <a:cubicBezTo>
                    <a:pt x="76581" y="1026922"/>
                    <a:pt x="0" y="950341"/>
                    <a:pt x="0" y="855853"/>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26" name="TextBox 26"/>
          <p:cNvSpPr txBox="1"/>
          <p:nvPr/>
        </p:nvSpPr>
        <p:spPr>
          <a:xfrm>
            <a:off x="8370202" y="4633506"/>
            <a:ext cx="1250753" cy="153888"/>
          </a:xfrm>
          <a:prstGeom prst="rect">
            <a:avLst/>
          </a:prstGeom>
        </p:spPr>
        <p:txBody>
          <a:bodyPr lIns="0" tIns="0" rIns="0" bIns="0" rtlCol="0" anchor="t">
            <a:spAutoFit/>
          </a:bodyPr>
          <a:lstStyle/>
          <a:p>
            <a:pPr defTabSz="609630">
              <a:lnSpc>
                <a:spcPts val="1201"/>
              </a:lnSpc>
            </a:pPr>
            <a:r>
              <a:rPr lang="en-US" sz="1001" b="1">
                <a:solidFill>
                  <a:srgbClr val="5B645F"/>
                </a:solidFill>
                <a:latin typeface="Aptos Bold"/>
                <a:ea typeface="Aptos Bold"/>
                <a:cs typeface="Aptos Bold"/>
                <a:sym typeface="Aptos Bold"/>
              </a:rPr>
              <a:t>Feedback</a:t>
            </a:r>
          </a:p>
        </p:txBody>
      </p:sp>
      <p:sp>
        <p:nvSpPr>
          <p:cNvPr id="27" name="TextBox 27"/>
          <p:cNvSpPr txBox="1"/>
          <p:nvPr/>
        </p:nvSpPr>
        <p:spPr>
          <a:xfrm>
            <a:off x="9715425" y="4633506"/>
            <a:ext cx="1204995" cy="153888"/>
          </a:xfrm>
          <a:prstGeom prst="rect">
            <a:avLst/>
          </a:prstGeom>
        </p:spPr>
        <p:txBody>
          <a:bodyPr lIns="0" tIns="0" rIns="0" bIns="0" rtlCol="0" anchor="t">
            <a:spAutoFit/>
          </a:bodyPr>
          <a:lstStyle/>
          <a:p>
            <a:pPr algn="r" defTabSz="609630">
              <a:lnSpc>
                <a:spcPts val="1201"/>
              </a:lnSpc>
            </a:pPr>
            <a:r>
              <a:rPr lang="en-US" sz="1001" b="1">
                <a:solidFill>
                  <a:srgbClr val="60B538"/>
                </a:solidFill>
                <a:latin typeface="Aptos Bold"/>
                <a:ea typeface="Aptos Bold"/>
                <a:cs typeface="Aptos Bold"/>
                <a:sym typeface="Aptos Bold"/>
              </a:rPr>
              <a:t>Actionable</a:t>
            </a:r>
          </a:p>
        </p:txBody>
      </p:sp>
      <p:sp>
        <p:nvSpPr>
          <p:cNvPr id="28" name="TextBox 28"/>
          <p:cNvSpPr txBox="1"/>
          <p:nvPr/>
        </p:nvSpPr>
        <p:spPr>
          <a:xfrm>
            <a:off x="8159725" y="5313497"/>
            <a:ext cx="3035224" cy="137795"/>
          </a:xfrm>
          <a:prstGeom prst="rect">
            <a:avLst/>
          </a:prstGeom>
        </p:spPr>
        <p:txBody>
          <a:bodyPr lIns="0" tIns="0" rIns="0" bIns="0" rtlCol="0" anchor="t">
            <a:spAutoFit/>
          </a:bodyPr>
          <a:lstStyle/>
          <a:p>
            <a:pPr algn="ctr" defTabSz="609630">
              <a:lnSpc>
                <a:spcPts val="1081"/>
              </a:lnSpc>
            </a:pPr>
            <a:r>
              <a:rPr lang="en-US" sz="901">
                <a:solidFill>
                  <a:srgbClr val="5B645F"/>
                </a:solidFill>
                <a:latin typeface="Aptos"/>
                <a:ea typeface="Aptos"/>
                <a:cs typeface="Aptos"/>
                <a:sym typeface="Aptos"/>
              </a:rPr>
              <a:t>Designed to provide real-time access to relevant data.</a:t>
            </a:r>
          </a:p>
        </p:txBody>
      </p:sp>
      <p:grpSp>
        <p:nvGrpSpPr>
          <p:cNvPr id="29" name="Group 29"/>
          <p:cNvGrpSpPr/>
          <p:nvPr/>
        </p:nvGrpSpPr>
        <p:grpSpPr>
          <a:xfrm>
            <a:off x="0" y="6698641"/>
            <a:ext cx="12201227" cy="164719"/>
            <a:chOff x="0" y="0"/>
            <a:chExt cx="24402453" cy="329438"/>
          </a:xfrm>
        </p:grpSpPr>
        <p:sp>
          <p:nvSpPr>
            <p:cNvPr id="30" name="Freeform 30"/>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31" name="Group 31"/>
          <p:cNvGrpSpPr/>
          <p:nvPr/>
        </p:nvGrpSpPr>
        <p:grpSpPr>
          <a:xfrm>
            <a:off x="0" y="6698641"/>
            <a:ext cx="201327" cy="164719"/>
            <a:chOff x="0" y="0"/>
            <a:chExt cx="402654" cy="329438"/>
          </a:xfrm>
        </p:grpSpPr>
        <p:sp>
          <p:nvSpPr>
            <p:cNvPr id="32" name="Freeform 32"/>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33" name="TextBox 33"/>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2</a:t>
            </a:r>
          </a:p>
        </p:txBody>
      </p:sp>
    </p:spTree>
    <p:extLst>
      <p:ext uri="{BB962C8B-B14F-4D97-AF65-F5344CB8AC3E}">
        <p14:creationId xmlns:p14="http://schemas.microsoft.com/office/powerpoint/2010/main" val="2428410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Aim / Objectives / Alignment</a:t>
            </a:r>
          </a:p>
        </p:txBody>
      </p:sp>
      <p:grpSp>
        <p:nvGrpSpPr>
          <p:cNvPr id="5" name="Group 5"/>
          <p:cNvGrpSpPr/>
          <p:nvPr/>
        </p:nvGrpSpPr>
        <p:grpSpPr>
          <a:xfrm>
            <a:off x="589744" y="1230319"/>
            <a:ext cx="2590793" cy="2755513"/>
            <a:chOff x="0" y="0"/>
            <a:chExt cx="5181587" cy="5511025"/>
          </a:xfrm>
        </p:grpSpPr>
        <p:sp>
          <p:nvSpPr>
            <p:cNvPr id="6" name="Freeform 6"/>
            <p:cNvSpPr/>
            <p:nvPr/>
          </p:nvSpPr>
          <p:spPr>
            <a:xfrm>
              <a:off x="0" y="0"/>
              <a:ext cx="5181600" cy="5511038"/>
            </a:xfrm>
            <a:custGeom>
              <a:avLst/>
              <a:gdLst/>
              <a:ahLst/>
              <a:cxnLst/>
              <a:rect l="l" t="t" r="r" b="b"/>
              <a:pathLst>
                <a:path w="5181600" h="5511038">
                  <a:moveTo>
                    <a:pt x="0" y="863600"/>
                  </a:moveTo>
                  <a:cubicBezTo>
                    <a:pt x="0" y="386715"/>
                    <a:pt x="386715" y="0"/>
                    <a:pt x="863600" y="0"/>
                  </a:cubicBezTo>
                  <a:lnTo>
                    <a:pt x="4318000" y="0"/>
                  </a:lnTo>
                  <a:cubicBezTo>
                    <a:pt x="4795012" y="0"/>
                    <a:pt x="5181600" y="386715"/>
                    <a:pt x="5181600" y="863600"/>
                  </a:cubicBezTo>
                  <a:lnTo>
                    <a:pt x="5181600" y="4647438"/>
                  </a:lnTo>
                  <a:cubicBezTo>
                    <a:pt x="5181600" y="5124450"/>
                    <a:pt x="4794885" y="5511038"/>
                    <a:pt x="4318000" y="5511038"/>
                  </a:cubicBezTo>
                  <a:lnTo>
                    <a:pt x="863600" y="5511038"/>
                  </a:lnTo>
                  <a:cubicBezTo>
                    <a:pt x="386588" y="5511038"/>
                    <a:pt x="0" y="5124323"/>
                    <a:pt x="0" y="464743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grpSp>
        <p:nvGrpSpPr>
          <p:cNvPr id="7" name="Group 7"/>
          <p:cNvGrpSpPr/>
          <p:nvPr/>
        </p:nvGrpSpPr>
        <p:grpSpPr>
          <a:xfrm>
            <a:off x="759543" y="1445882"/>
            <a:ext cx="567373" cy="567373"/>
            <a:chOff x="0" y="0"/>
            <a:chExt cx="1134745" cy="1134745"/>
          </a:xfrm>
        </p:grpSpPr>
        <p:sp>
          <p:nvSpPr>
            <p:cNvPr id="8" name="Freeform 8"/>
            <p:cNvSpPr/>
            <p:nvPr/>
          </p:nvSpPr>
          <p:spPr>
            <a:xfrm>
              <a:off x="0" y="0"/>
              <a:ext cx="1134745" cy="1134618"/>
            </a:xfrm>
            <a:custGeom>
              <a:avLst/>
              <a:gdLst/>
              <a:ahLst/>
              <a:cxnLst/>
              <a:rect l="l" t="t" r="r" b="b"/>
              <a:pathLst>
                <a:path w="1134745" h="1134618">
                  <a:moveTo>
                    <a:pt x="0" y="567309"/>
                  </a:moveTo>
                  <a:cubicBezTo>
                    <a:pt x="0" y="254000"/>
                    <a:pt x="254000" y="0"/>
                    <a:pt x="567309" y="0"/>
                  </a:cubicBezTo>
                  <a:cubicBezTo>
                    <a:pt x="880618" y="0"/>
                    <a:pt x="1134745" y="254000"/>
                    <a:pt x="1134745" y="567309"/>
                  </a:cubicBezTo>
                  <a:cubicBezTo>
                    <a:pt x="1134745" y="880618"/>
                    <a:pt x="880745" y="1134618"/>
                    <a:pt x="567436" y="1134618"/>
                  </a:cubicBezTo>
                  <a:cubicBezTo>
                    <a:pt x="254127" y="1134618"/>
                    <a:pt x="0" y="880745"/>
                    <a:pt x="0" y="567309"/>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9" name="Group 9"/>
          <p:cNvGrpSpPr/>
          <p:nvPr/>
        </p:nvGrpSpPr>
        <p:grpSpPr>
          <a:xfrm>
            <a:off x="759543" y="1473333"/>
            <a:ext cx="567373" cy="521615"/>
            <a:chOff x="0" y="0"/>
            <a:chExt cx="1134745" cy="1043229"/>
          </a:xfrm>
        </p:grpSpPr>
        <p:sp>
          <p:nvSpPr>
            <p:cNvPr id="10" name="Freeform 10"/>
            <p:cNvSpPr/>
            <p:nvPr/>
          </p:nvSpPr>
          <p:spPr>
            <a:xfrm>
              <a:off x="0" y="0"/>
              <a:ext cx="1134743" cy="1043229"/>
            </a:xfrm>
            <a:custGeom>
              <a:avLst/>
              <a:gdLst/>
              <a:ahLst/>
              <a:cxnLst/>
              <a:rect l="l" t="t" r="r" b="b"/>
              <a:pathLst>
                <a:path w="1134743" h="1043229">
                  <a:moveTo>
                    <a:pt x="0" y="0"/>
                  </a:moveTo>
                  <a:lnTo>
                    <a:pt x="1134743" y="0"/>
                  </a:lnTo>
                  <a:lnTo>
                    <a:pt x="1134743" y="1043229"/>
                  </a:lnTo>
                  <a:lnTo>
                    <a:pt x="0" y="1043229"/>
                  </a:lnTo>
                  <a:close/>
                </a:path>
              </a:pathLst>
            </a:custGeom>
            <a:blipFill>
              <a:blip r:embed="rId2">
                <a:alphaModFix amt="0"/>
              </a:blip>
              <a:stretch>
                <a:fillRect l="-67956" r="-67956"/>
              </a:stretch>
            </a:blipFill>
          </p:spPr>
          <p:txBody>
            <a:bodyPr/>
            <a:lstStyle/>
            <a:p>
              <a:pPr defTabSz="609630"/>
              <a:endParaRPr lang="en-US" sz="1200">
                <a:solidFill>
                  <a:prstClr val="black"/>
                </a:solidFill>
                <a:latin typeface="Calibri"/>
              </a:endParaRPr>
            </a:p>
          </p:txBody>
        </p:sp>
        <p:sp>
          <p:nvSpPr>
            <p:cNvPr id="11" name="TextBox 11"/>
            <p:cNvSpPr txBox="1"/>
            <p:nvPr/>
          </p:nvSpPr>
          <p:spPr>
            <a:xfrm>
              <a:off x="0" y="0"/>
              <a:ext cx="1134745" cy="1043229"/>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01</a:t>
              </a:r>
            </a:p>
          </p:txBody>
        </p:sp>
      </p:grpSp>
      <p:sp>
        <p:nvSpPr>
          <p:cNvPr id="12" name="TextBox 12"/>
          <p:cNvSpPr txBox="1"/>
          <p:nvPr/>
        </p:nvSpPr>
        <p:spPr>
          <a:xfrm>
            <a:off x="1479392" y="1512964"/>
            <a:ext cx="1388021" cy="256480"/>
          </a:xfrm>
          <a:prstGeom prst="rect">
            <a:avLst/>
          </a:prstGeom>
        </p:spPr>
        <p:txBody>
          <a:bodyPr lIns="0" tIns="0" rIns="0" bIns="0" rtlCol="0" anchor="t">
            <a:spAutoFit/>
          </a:bodyPr>
          <a:lstStyle/>
          <a:p>
            <a:pPr defTabSz="609630">
              <a:lnSpc>
                <a:spcPts val="2041"/>
              </a:lnSpc>
            </a:pPr>
            <a:r>
              <a:rPr lang="en-US" sz="1701" b="1">
                <a:solidFill>
                  <a:srgbClr val="2E3631"/>
                </a:solidFill>
                <a:latin typeface="Aptos Bold"/>
                <a:ea typeface="Aptos Bold"/>
                <a:cs typeface="Aptos Bold"/>
                <a:sym typeface="Aptos Bold"/>
              </a:rPr>
              <a:t>Assess</a:t>
            </a:r>
          </a:p>
        </p:txBody>
      </p:sp>
      <p:sp>
        <p:nvSpPr>
          <p:cNvPr id="13" name="TextBox 13"/>
          <p:cNvSpPr txBox="1"/>
          <p:nvPr/>
        </p:nvSpPr>
        <p:spPr>
          <a:xfrm>
            <a:off x="838809" y="2272513"/>
            <a:ext cx="2074355" cy="538609"/>
          </a:xfrm>
          <a:prstGeom prst="rect">
            <a:avLst/>
          </a:prstGeom>
        </p:spPr>
        <p:txBody>
          <a:bodyPr lIns="0" tIns="0" rIns="0" bIns="0" rtlCol="0" anchor="t">
            <a:spAutoFit/>
          </a:bodyPr>
          <a:lstStyle/>
          <a:p>
            <a:pPr defTabSz="609630">
              <a:lnSpc>
                <a:spcPts val="1441"/>
              </a:lnSpc>
            </a:pPr>
            <a:r>
              <a:rPr lang="en-US" sz="1201">
                <a:solidFill>
                  <a:srgbClr val="5B645F"/>
                </a:solidFill>
                <a:latin typeface="Aptos"/>
                <a:ea typeface="Aptos"/>
                <a:cs typeface="Aptos"/>
                <a:sym typeface="Aptos"/>
              </a:rPr>
              <a:t>Survey resident use and knowledge of EPIC metrics to identify gaps.</a:t>
            </a:r>
          </a:p>
        </p:txBody>
      </p:sp>
      <p:grpSp>
        <p:nvGrpSpPr>
          <p:cNvPr id="14" name="Group 14"/>
          <p:cNvGrpSpPr/>
          <p:nvPr/>
        </p:nvGrpSpPr>
        <p:grpSpPr>
          <a:xfrm>
            <a:off x="3444901" y="1230319"/>
            <a:ext cx="2590793" cy="2755513"/>
            <a:chOff x="0" y="0"/>
            <a:chExt cx="5181587" cy="5511025"/>
          </a:xfrm>
        </p:grpSpPr>
        <p:sp>
          <p:nvSpPr>
            <p:cNvPr id="15" name="Freeform 15"/>
            <p:cNvSpPr/>
            <p:nvPr/>
          </p:nvSpPr>
          <p:spPr>
            <a:xfrm>
              <a:off x="0" y="0"/>
              <a:ext cx="5181600" cy="5511038"/>
            </a:xfrm>
            <a:custGeom>
              <a:avLst/>
              <a:gdLst/>
              <a:ahLst/>
              <a:cxnLst/>
              <a:rect l="l" t="t" r="r" b="b"/>
              <a:pathLst>
                <a:path w="5181600" h="5511038">
                  <a:moveTo>
                    <a:pt x="0" y="863600"/>
                  </a:moveTo>
                  <a:cubicBezTo>
                    <a:pt x="0" y="386715"/>
                    <a:pt x="386715" y="0"/>
                    <a:pt x="863600" y="0"/>
                  </a:cubicBezTo>
                  <a:lnTo>
                    <a:pt x="4318000" y="0"/>
                  </a:lnTo>
                  <a:cubicBezTo>
                    <a:pt x="4795012" y="0"/>
                    <a:pt x="5181600" y="386715"/>
                    <a:pt x="5181600" y="863600"/>
                  </a:cubicBezTo>
                  <a:lnTo>
                    <a:pt x="5181600" y="4647438"/>
                  </a:lnTo>
                  <a:cubicBezTo>
                    <a:pt x="5181600" y="5124450"/>
                    <a:pt x="4794885" y="5511038"/>
                    <a:pt x="4318000" y="5511038"/>
                  </a:cubicBezTo>
                  <a:lnTo>
                    <a:pt x="863600" y="5511038"/>
                  </a:lnTo>
                  <a:cubicBezTo>
                    <a:pt x="386588" y="5511038"/>
                    <a:pt x="0" y="5124323"/>
                    <a:pt x="0" y="464743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grpSp>
        <p:nvGrpSpPr>
          <p:cNvPr id="16" name="Group 16"/>
          <p:cNvGrpSpPr/>
          <p:nvPr/>
        </p:nvGrpSpPr>
        <p:grpSpPr>
          <a:xfrm>
            <a:off x="3614706" y="1445882"/>
            <a:ext cx="567373" cy="567373"/>
            <a:chOff x="0" y="0"/>
            <a:chExt cx="1134745" cy="1134745"/>
          </a:xfrm>
        </p:grpSpPr>
        <p:sp>
          <p:nvSpPr>
            <p:cNvPr id="17" name="Freeform 17"/>
            <p:cNvSpPr/>
            <p:nvPr/>
          </p:nvSpPr>
          <p:spPr>
            <a:xfrm>
              <a:off x="0" y="0"/>
              <a:ext cx="1134745" cy="1134618"/>
            </a:xfrm>
            <a:custGeom>
              <a:avLst/>
              <a:gdLst/>
              <a:ahLst/>
              <a:cxnLst/>
              <a:rect l="l" t="t" r="r" b="b"/>
              <a:pathLst>
                <a:path w="1134745" h="1134618">
                  <a:moveTo>
                    <a:pt x="0" y="567309"/>
                  </a:moveTo>
                  <a:cubicBezTo>
                    <a:pt x="0" y="254000"/>
                    <a:pt x="254000" y="0"/>
                    <a:pt x="567309" y="0"/>
                  </a:cubicBezTo>
                  <a:cubicBezTo>
                    <a:pt x="880618" y="0"/>
                    <a:pt x="1134745" y="254000"/>
                    <a:pt x="1134745" y="567309"/>
                  </a:cubicBezTo>
                  <a:cubicBezTo>
                    <a:pt x="1134745" y="880618"/>
                    <a:pt x="880745" y="1134618"/>
                    <a:pt x="567436" y="1134618"/>
                  </a:cubicBezTo>
                  <a:cubicBezTo>
                    <a:pt x="254127" y="1134618"/>
                    <a:pt x="0" y="880745"/>
                    <a:pt x="0" y="567309"/>
                  </a:cubicBezTo>
                  <a:close/>
                </a:path>
              </a:pathLst>
            </a:custGeom>
            <a:solidFill>
              <a:srgbClr val="5897C5"/>
            </a:solidFill>
          </p:spPr>
          <p:txBody>
            <a:bodyPr/>
            <a:lstStyle/>
            <a:p>
              <a:pPr defTabSz="609630"/>
              <a:endParaRPr lang="en-US" sz="1200">
                <a:solidFill>
                  <a:prstClr val="black"/>
                </a:solidFill>
                <a:latin typeface="Calibri"/>
              </a:endParaRPr>
            </a:p>
          </p:txBody>
        </p:sp>
      </p:grpSp>
      <p:grpSp>
        <p:nvGrpSpPr>
          <p:cNvPr id="18" name="Group 18"/>
          <p:cNvGrpSpPr/>
          <p:nvPr/>
        </p:nvGrpSpPr>
        <p:grpSpPr>
          <a:xfrm>
            <a:off x="3614706" y="1473333"/>
            <a:ext cx="567373" cy="521615"/>
            <a:chOff x="0" y="0"/>
            <a:chExt cx="1134745" cy="1043229"/>
          </a:xfrm>
        </p:grpSpPr>
        <p:sp>
          <p:nvSpPr>
            <p:cNvPr id="19" name="Freeform 19"/>
            <p:cNvSpPr/>
            <p:nvPr/>
          </p:nvSpPr>
          <p:spPr>
            <a:xfrm>
              <a:off x="0" y="0"/>
              <a:ext cx="1134743" cy="1043229"/>
            </a:xfrm>
            <a:custGeom>
              <a:avLst/>
              <a:gdLst/>
              <a:ahLst/>
              <a:cxnLst/>
              <a:rect l="l" t="t" r="r" b="b"/>
              <a:pathLst>
                <a:path w="1134743" h="1043229">
                  <a:moveTo>
                    <a:pt x="0" y="0"/>
                  </a:moveTo>
                  <a:lnTo>
                    <a:pt x="1134743" y="0"/>
                  </a:lnTo>
                  <a:lnTo>
                    <a:pt x="1134743" y="1043229"/>
                  </a:lnTo>
                  <a:lnTo>
                    <a:pt x="0" y="1043229"/>
                  </a:lnTo>
                  <a:close/>
                </a:path>
              </a:pathLst>
            </a:custGeom>
            <a:blipFill>
              <a:blip r:embed="rId2">
                <a:alphaModFix amt="0"/>
              </a:blip>
              <a:stretch>
                <a:fillRect l="-67956" r="-67956"/>
              </a:stretch>
            </a:blipFill>
          </p:spPr>
          <p:txBody>
            <a:bodyPr/>
            <a:lstStyle/>
            <a:p>
              <a:pPr defTabSz="609630"/>
              <a:endParaRPr lang="en-US" sz="1200">
                <a:solidFill>
                  <a:prstClr val="black"/>
                </a:solidFill>
                <a:latin typeface="Calibri"/>
              </a:endParaRPr>
            </a:p>
          </p:txBody>
        </p:sp>
        <p:sp>
          <p:nvSpPr>
            <p:cNvPr id="20" name="TextBox 20"/>
            <p:cNvSpPr txBox="1"/>
            <p:nvPr/>
          </p:nvSpPr>
          <p:spPr>
            <a:xfrm>
              <a:off x="0" y="0"/>
              <a:ext cx="1134745" cy="1043229"/>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02</a:t>
              </a:r>
            </a:p>
          </p:txBody>
        </p:sp>
      </p:grpSp>
      <p:sp>
        <p:nvSpPr>
          <p:cNvPr id="21" name="TextBox 21"/>
          <p:cNvSpPr txBox="1"/>
          <p:nvPr/>
        </p:nvSpPr>
        <p:spPr>
          <a:xfrm>
            <a:off x="4334548" y="1512964"/>
            <a:ext cx="1388021" cy="256480"/>
          </a:xfrm>
          <a:prstGeom prst="rect">
            <a:avLst/>
          </a:prstGeom>
        </p:spPr>
        <p:txBody>
          <a:bodyPr lIns="0" tIns="0" rIns="0" bIns="0" rtlCol="0" anchor="t">
            <a:spAutoFit/>
          </a:bodyPr>
          <a:lstStyle/>
          <a:p>
            <a:pPr defTabSz="609630">
              <a:lnSpc>
                <a:spcPts val="2041"/>
              </a:lnSpc>
            </a:pPr>
            <a:r>
              <a:rPr lang="en-US" sz="1701" b="1">
                <a:solidFill>
                  <a:srgbClr val="2E3631"/>
                </a:solidFill>
                <a:latin typeface="Aptos Bold"/>
                <a:ea typeface="Aptos Bold"/>
                <a:cs typeface="Aptos Bold"/>
                <a:sym typeface="Aptos Bold"/>
              </a:rPr>
              <a:t>Engage</a:t>
            </a:r>
          </a:p>
        </p:txBody>
      </p:sp>
      <p:sp>
        <p:nvSpPr>
          <p:cNvPr id="22" name="TextBox 22"/>
          <p:cNvSpPr txBox="1"/>
          <p:nvPr/>
        </p:nvSpPr>
        <p:spPr>
          <a:xfrm>
            <a:off x="3693967" y="2272513"/>
            <a:ext cx="2074355" cy="538609"/>
          </a:xfrm>
          <a:prstGeom prst="rect">
            <a:avLst/>
          </a:prstGeom>
        </p:spPr>
        <p:txBody>
          <a:bodyPr lIns="0" tIns="0" rIns="0" bIns="0" rtlCol="0" anchor="t">
            <a:spAutoFit/>
          </a:bodyPr>
          <a:lstStyle/>
          <a:p>
            <a:pPr defTabSz="609630">
              <a:lnSpc>
                <a:spcPts val="1441"/>
              </a:lnSpc>
            </a:pPr>
            <a:r>
              <a:rPr lang="en-US" sz="1201">
                <a:solidFill>
                  <a:srgbClr val="5B645F"/>
                </a:solidFill>
                <a:latin typeface="Aptos"/>
                <a:ea typeface="Aptos"/>
                <a:cs typeface="Aptos"/>
                <a:sym typeface="Aptos"/>
              </a:rPr>
              <a:t>Work with resident groups to create a resident-facing dashboard.</a:t>
            </a:r>
          </a:p>
        </p:txBody>
      </p:sp>
      <p:grpSp>
        <p:nvGrpSpPr>
          <p:cNvPr id="23" name="Group 23"/>
          <p:cNvGrpSpPr/>
          <p:nvPr/>
        </p:nvGrpSpPr>
        <p:grpSpPr>
          <a:xfrm>
            <a:off x="6300058" y="1230319"/>
            <a:ext cx="2590793" cy="2755513"/>
            <a:chOff x="0" y="0"/>
            <a:chExt cx="5181587" cy="5511025"/>
          </a:xfrm>
        </p:grpSpPr>
        <p:sp>
          <p:nvSpPr>
            <p:cNvPr id="24" name="Freeform 24"/>
            <p:cNvSpPr/>
            <p:nvPr/>
          </p:nvSpPr>
          <p:spPr>
            <a:xfrm>
              <a:off x="0" y="0"/>
              <a:ext cx="5181600" cy="5511038"/>
            </a:xfrm>
            <a:custGeom>
              <a:avLst/>
              <a:gdLst/>
              <a:ahLst/>
              <a:cxnLst/>
              <a:rect l="l" t="t" r="r" b="b"/>
              <a:pathLst>
                <a:path w="5181600" h="5511038">
                  <a:moveTo>
                    <a:pt x="0" y="863600"/>
                  </a:moveTo>
                  <a:cubicBezTo>
                    <a:pt x="0" y="386715"/>
                    <a:pt x="386715" y="0"/>
                    <a:pt x="863600" y="0"/>
                  </a:cubicBezTo>
                  <a:lnTo>
                    <a:pt x="4318000" y="0"/>
                  </a:lnTo>
                  <a:cubicBezTo>
                    <a:pt x="4795012" y="0"/>
                    <a:pt x="5181600" y="386715"/>
                    <a:pt x="5181600" y="863600"/>
                  </a:cubicBezTo>
                  <a:lnTo>
                    <a:pt x="5181600" y="4647438"/>
                  </a:lnTo>
                  <a:cubicBezTo>
                    <a:pt x="5181600" y="5124450"/>
                    <a:pt x="4794885" y="5511038"/>
                    <a:pt x="4318000" y="5511038"/>
                  </a:cubicBezTo>
                  <a:lnTo>
                    <a:pt x="863600" y="5511038"/>
                  </a:lnTo>
                  <a:cubicBezTo>
                    <a:pt x="386588" y="5511038"/>
                    <a:pt x="0" y="5124323"/>
                    <a:pt x="0" y="464743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grpSp>
        <p:nvGrpSpPr>
          <p:cNvPr id="25" name="Group 25"/>
          <p:cNvGrpSpPr/>
          <p:nvPr/>
        </p:nvGrpSpPr>
        <p:grpSpPr>
          <a:xfrm>
            <a:off x="6469863" y="1445882"/>
            <a:ext cx="567373" cy="567373"/>
            <a:chOff x="0" y="0"/>
            <a:chExt cx="1134745" cy="1134745"/>
          </a:xfrm>
        </p:grpSpPr>
        <p:sp>
          <p:nvSpPr>
            <p:cNvPr id="26" name="Freeform 26"/>
            <p:cNvSpPr/>
            <p:nvPr/>
          </p:nvSpPr>
          <p:spPr>
            <a:xfrm>
              <a:off x="0" y="0"/>
              <a:ext cx="1134745" cy="1134618"/>
            </a:xfrm>
            <a:custGeom>
              <a:avLst/>
              <a:gdLst/>
              <a:ahLst/>
              <a:cxnLst/>
              <a:rect l="l" t="t" r="r" b="b"/>
              <a:pathLst>
                <a:path w="1134745" h="1134618">
                  <a:moveTo>
                    <a:pt x="0" y="567309"/>
                  </a:moveTo>
                  <a:cubicBezTo>
                    <a:pt x="0" y="254000"/>
                    <a:pt x="254000" y="0"/>
                    <a:pt x="567309" y="0"/>
                  </a:cubicBezTo>
                  <a:cubicBezTo>
                    <a:pt x="880618" y="0"/>
                    <a:pt x="1134745" y="254000"/>
                    <a:pt x="1134745" y="567309"/>
                  </a:cubicBezTo>
                  <a:cubicBezTo>
                    <a:pt x="1134745" y="880618"/>
                    <a:pt x="880745" y="1134618"/>
                    <a:pt x="567436" y="1134618"/>
                  </a:cubicBezTo>
                  <a:cubicBezTo>
                    <a:pt x="254127" y="1134618"/>
                    <a:pt x="0" y="880745"/>
                    <a:pt x="0" y="567309"/>
                  </a:cubicBezTo>
                  <a:close/>
                </a:path>
              </a:pathLst>
            </a:custGeom>
            <a:solidFill>
              <a:srgbClr val="ED9D3F"/>
            </a:solidFill>
          </p:spPr>
          <p:txBody>
            <a:bodyPr/>
            <a:lstStyle/>
            <a:p>
              <a:pPr defTabSz="609630"/>
              <a:endParaRPr lang="en-US" sz="1200">
                <a:solidFill>
                  <a:prstClr val="black"/>
                </a:solidFill>
                <a:latin typeface="Calibri"/>
              </a:endParaRPr>
            </a:p>
          </p:txBody>
        </p:sp>
      </p:grpSp>
      <p:grpSp>
        <p:nvGrpSpPr>
          <p:cNvPr id="27" name="Group 27"/>
          <p:cNvGrpSpPr/>
          <p:nvPr/>
        </p:nvGrpSpPr>
        <p:grpSpPr>
          <a:xfrm>
            <a:off x="6469863" y="1473333"/>
            <a:ext cx="567373" cy="521615"/>
            <a:chOff x="0" y="0"/>
            <a:chExt cx="1134745" cy="1043229"/>
          </a:xfrm>
        </p:grpSpPr>
        <p:sp>
          <p:nvSpPr>
            <p:cNvPr id="28" name="Freeform 28"/>
            <p:cNvSpPr/>
            <p:nvPr/>
          </p:nvSpPr>
          <p:spPr>
            <a:xfrm>
              <a:off x="0" y="0"/>
              <a:ext cx="1134743" cy="1043229"/>
            </a:xfrm>
            <a:custGeom>
              <a:avLst/>
              <a:gdLst/>
              <a:ahLst/>
              <a:cxnLst/>
              <a:rect l="l" t="t" r="r" b="b"/>
              <a:pathLst>
                <a:path w="1134743" h="1043229">
                  <a:moveTo>
                    <a:pt x="0" y="0"/>
                  </a:moveTo>
                  <a:lnTo>
                    <a:pt x="1134743" y="0"/>
                  </a:lnTo>
                  <a:lnTo>
                    <a:pt x="1134743" y="1043229"/>
                  </a:lnTo>
                  <a:lnTo>
                    <a:pt x="0" y="1043229"/>
                  </a:lnTo>
                  <a:close/>
                </a:path>
              </a:pathLst>
            </a:custGeom>
            <a:blipFill>
              <a:blip r:embed="rId2">
                <a:alphaModFix amt="0"/>
              </a:blip>
              <a:stretch>
                <a:fillRect l="-67956" r="-67956"/>
              </a:stretch>
            </a:blipFill>
          </p:spPr>
          <p:txBody>
            <a:bodyPr/>
            <a:lstStyle/>
            <a:p>
              <a:pPr defTabSz="609630"/>
              <a:endParaRPr lang="en-US" sz="1200">
                <a:solidFill>
                  <a:prstClr val="black"/>
                </a:solidFill>
                <a:latin typeface="Calibri"/>
              </a:endParaRPr>
            </a:p>
          </p:txBody>
        </p:sp>
        <p:sp>
          <p:nvSpPr>
            <p:cNvPr id="29" name="TextBox 29"/>
            <p:cNvSpPr txBox="1"/>
            <p:nvPr/>
          </p:nvSpPr>
          <p:spPr>
            <a:xfrm>
              <a:off x="0" y="0"/>
              <a:ext cx="1134745" cy="1043229"/>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03</a:t>
              </a:r>
            </a:p>
          </p:txBody>
        </p:sp>
      </p:grpSp>
      <p:sp>
        <p:nvSpPr>
          <p:cNvPr id="30" name="TextBox 30"/>
          <p:cNvSpPr txBox="1"/>
          <p:nvPr/>
        </p:nvSpPr>
        <p:spPr>
          <a:xfrm>
            <a:off x="7189705" y="1512964"/>
            <a:ext cx="1388021" cy="256480"/>
          </a:xfrm>
          <a:prstGeom prst="rect">
            <a:avLst/>
          </a:prstGeom>
        </p:spPr>
        <p:txBody>
          <a:bodyPr lIns="0" tIns="0" rIns="0" bIns="0" rtlCol="0" anchor="t">
            <a:spAutoFit/>
          </a:bodyPr>
          <a:lstStyle/>
          <a:p>
            <a:pPr defTabSz="609630">
              <a:lnSpc>
                <a:spcPts val="2041"/>
              </a:lnSpc>
            </a:pPr>
            <a:r>
              <a:rPr lang="en-US" sz="1701" b="1">
                <a:solidFill>
                  <a:srgbClr val="2E3631"/>
                </a:solidFill>
                <a:latin typeface="Aptos Bold"/>
                <a:ea typeface="Aptos Bold"/>
                <a:cs typeface="Aptos Bold"/>
                <a:sym typeface="Aptos Bold"/>
              </a:rPr>
              <a:t>Benchmark</a:t>
            </a:r>
          </a:p>
        </p:txBody>
      </p:sp>
      <p:sp>
        <p:nvSpPr>
          <p:cNvPr id="31" name="TextBox 31"/>
          <p:cNvSpPr txBox="1"/>
          <p:nvPr/>
        </p:nvSpPr>
        <p:spPr>
          <a:xfrm>
            <a:off x="6549123" y="2272513"/>
            <a:ext cx="2074355" cy="359073"/>
          </a:xfrm>
          <a:prstGeom prst="rect">
            <a:avLst/>
          </a:prstGeom>
        </p:spPr>
        <p:txBody>
          <a:bodyPr lIns="0" tIns="0" rIns="0" bIns="0" rtlCol="0" anchor="t">
            <a:spAutoFit/>
          </a:bodyPr>
          <a:lstStyle/>
          <a:p>
            <a:pPr defTabSz="609630">
              <a:lnSpc>
                <a:spcPts val="1441"/>
              </a:lnSpc>
            </a:pPr>
            <a:r>
              <a:rPr lang="en-US" sz="1201">
                <a:solidFill>
                  <a:srgbClr val="5B645F"/>
                </a:solidFill>
                <a:latin typeface="Aptos"/>
                <a:ea typeface="Aptos"/>
                <a:cs typeface="Aptos"/>
                <a:sym typeface="Aptos"/>
              </a:rPr>
              <a:t>Identify national goals and benchmarks for best practice.</a:t>
            </a:r>
          </a:p>
        </p:txBody>
      </p:sp>
      <p:grpSp>
        <p:nvGrpSpPr>
          <p:cNvPr id="32" name="Group 32"/>
          <p:cNvGrpSpPr/>
          <p:nvPr/>
        </p:nvGrpSpPr>
        <p:grpSpPr>
          <a:xfrm>
            <a:off x="9155214" y="1230319"/>
            <a:ext cx="2590793" cy="2755513"/>
            <a:chOff x="0" y="0"/>
            <a:chExt cx="5181587" cy="5511025"/>
          </a:xfrm>
        </p:grpSpPr>
        <p:sp>
          <p:nvSpPr>
            <p:cNvPr id="33" name="Freeform 33"/>
            <p:cNvSpPr/>
            <p:nvPr/>
          </p:nvSpPr>
          <p:spPr>
            <a:xfrm>
              <a:off x="0" y="0"/>
              <a:ext cx="5181600" cy="5511038"/>
            </a:xfrm>
            <a:custGeom>
              <a:avLst/>
              <a:gdLst/>
              <a:ahLst/>
              <a:cxnLst/>
              <a:rect l="l" t="t" r="r" b="b"/>
              <a:pathLst>
                <a:path w="5181600" h="5511038">
                  <a:moveTo>
                    <a:pt x="0" y="863600"/>
                  </a:moveTo>
                  <a:cubicBezTo>
                    <a:pt x="0" y="386715"/>
                    <a:pt x="386715" y="0"/>
                    <a:pt x="863600" y="0"/>
                  </a:cubicBezTo>
                  <a:lnTo>
                    <a:pt x="4318000" y="0"/>
                  </a:lnTo>
                  <a:cubicBezTo>
                    <a:pt x="4795012" y="0"/>
                    <a:pt x="5181600" y="386715"/>
                    <a:pt x="5181600" y="863600"/>
                  </a:cubicBezTo>
                  <a:lnTo>
                    <a:pt x="5181600" y="4647438"/>
                  </a:lnTo>
                  <a:cubicBezTo>
                    <a:pt x="5181600" y="5124450"/>
                    <a:pt x="4794885" y="5511038"/>
                    <a:pt x="4318000" y="5511038"/>
                  </a:cubicBezTo>
                  <a:lnTo>
                    <a:pt x="863600" y="5511038"/>
                  </a:lnTo>
                  <a:cubicBezTo>
                    <a:pt x="386588" y="5511038"/>
                    <a:pt x="0" y="5124323"/>
                    <a:pt x="0" y="464743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grpSp>
        <p:nvGrpSpPr>
          <p:cNvPr id="34" name="Group 34"/>
          <p:cNvGrpSpPr/>
          <p:nvPr/>
        </p:nvGrpSpPr>
        <p:grpSpPr>
          <a:xfrm>
            <a:off x="9325020" y="1445882"/>
            <a:ext cx="567373" cy="567373"/>
            <a:chOff x="0" y="0"/>
            <a:chExt cx="1134745" cy="1134745"/>
          </a:xfrm>
        </p:grpSpPr>
        <p:sp>
          <p:nvSpPr>
            <p:cNvPr id="35" name="Freeform 35"/>
            <p:cNvSpPr/>
            <p:nvPr/>
          </p:nvSpPr>
          <p:spPr>
            <a:xfrm>
              <a:off x="0" y="0"/>
              <a:ext cx="1134745" cy="1134618"/>
            </a:xfrm>
            <a:custGeom>
              <a:avLst/>
              <a:gdLst/>
              <a:ahLst/>
              <a:cxnLst/>
              <a:rect l="l" t="t" r="r" b="b"/>
              <a:pathLst>
                <a:path w="1134745" h="1134618">
                  <a:moveTo>
                    <a:pt x="0" y="567309"/>
                  </a:moveTo>
                  <a:cubicBezTo>
                    <a:pt x="0" y="254000"/>
                    <a:pt x="254000" y="0"/>
                    <a:pt x="567309" y="0"/>
                  </a:cubicBezTo>
                  <a:cubicBezTo>
                    <a:pt x="880618" y="0"/>
                    <a:pt x="1134745" y="254000"/>
                    <a:pt x="1134745" y="567309"/>
                  </a:cubicBezTo>
                  <a:cubicBezTo>
                    <a:pt x="1134745" y="880618"/>
                    <a:pt x="880745" y="1134618"/>
                    <a:pt x="567436" y="1134618"/>
                  </a:cubicBezTo>
                  <a:cubicBezTo>
                    <a:pt x="254127" y="1134618"/>
                    <a:pt x="0" y="880745"/>
                    <a:pt x="0" y="567309"/>
                  </a:cubicBezTo>
                  <a:close/>
                </a:path>
              </a:pathLst>
            </a:custGeom>
            <a:solidFill>
              <a:srgbClr val="CD4F48"/>
            </a:solidFill>
          </p:spPr>
          <p:txBody>
            <a:bodyPr/>
            <a:lstStyle/>
            <a:p>
              <a:pPr defTabSz="609630"/>
              <a:endParaRPr lang="en-US" sz="1200">
                <a:solidFill>
                  <a:prstClr val="black"/>
                </a:solidFill>
                <a:latin typeface="Calibri"/>
              </a:endParaRPr>
            </a:p>
          </p:txBody>
        </p:sp>
      </p:grpSp>
      <p:grpSp>
        <p:nvGrpSpPr>
          <p:cNvPr id="36" name="Group 36"/>
          <p:cNvGrpSpPr/>
          <p:nvPr/>
        </p:nvGrpSpPr>
        <p:grpSpPr>
          <a:xfrm>
            <a:off x="9325020" y="1473333"/>
            <a:ext cx="567373" cy="521615"/>
            <a:chOff x="0" y="0"/>
            <a:chExt cx="1134745" cy="1043229"/>
          </a:xfrm>
        </p:grpSpPr>
        <p:sp>
          <p:nvSpPr>
            <p:cNvPr id="37" name="Freeform 37"/>
            <p:cNvSpPr/>
            <p:nvPr/>
          </p:nvSpPr>
          <p:spPr>
            <a:xfrm>
              <a:off x="0" y="0"/>
              <a:ext cx="1134743" cy="1043229"/>
            </a:xfrm>
            <a:custGeom>
              <a:avLst/>
              <a:gdLst/>
              <a:ahLst/>
              <a:cxnLst/>
              <a:rect l="l" t="t" r="r" b="b"/>
              <a:pathLst>
                <a:path w="1134743" h="1043229">
                  <a:moveTo>
                    <a:pt x="0" y="0"/>
                  </a:moveTo>
                  <a:lnTo>
                    <a:pt x="1134743" y="0"/>
                  </a:lnTo>
                  <a:lnTo>
                    <a:pt x="1134743" y="1043229"/>
                  </a:lnTo>
                  <a:lnTo>
                    <a:pt x="0" y="1043229"/>
                  </a:lnTo>
                  <a:close/>
                </a:path>
              </a:pathLst>
            </a:custGeom>
            <a:blipFill>
              <a:blip r:embed="rId2">
                <a:alphaModFix amt="0"/>
              </a:blip>
              <a:stretch>
                <a:fillRect l="-67956" r="-67956"/>
              </a:stretch>
            </a:blipFill>
          </p:spPr>
          <p:txBody>
            <a:bodyPr/>
            <a:lstStyle/>
            <a:p>
              <a:pPr defTabSz="609630"/>
              <a:endParaRPr lang="en-US" sz="1200">
                <a:solidFill>
                  <a:prstClr val="black"/>
                </a:solidFill>
                <a:latin typeface="Calibri"/>
              </a:endParaRPr>
            </a:p>
          </p:txBody>
        </p:sp>
        <p:sp>
          <p:nvSpPr>
            <p:cNvPr id="38" name="TextBox 38"/>
            <p:cNvSpPr txBox="1"/>
            <p:nvPr/>
          </p:nvSpPr>
          <p:spPr>
            <a:xfrm>
              <a:off x="0" y="0"/>
              <a:ext cx="1134745" cy="1043229"/>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04</a:t>
              </a:r>
            </a:p>
          </p:txBody>
        </p:sp>
      </p:grpSp>
      <p:sp>
        <p:nvSpPr>
          <p:cNvPr id="39" name="TextBox 39"/>
          <p:cNvSpPr txBox="1"/>
          <p:nvPr/>
        </p:nvSpPr>
        <p:spPr>
          <a:xfrm>
            <a:off x="10044862" y="1512964"/>
            <a:ext cx="1388021" cy="256480"/>
          </a:xfrm>
          <a:prstGeom prst="rect">
            <a:avLst/>
          </a:prstGeom>
        </p:spPr>
        <p:txBody>
          <a:bodyPr lIns="0" tIns="0" rIns="0" bIns="0" rtlCol="0" anchor="t">
            <a:spAutoFit/>
          </a:bodyPr>
          <a:lstStyle/>
          <a:p>
            <a:pPr defTabSz="609630">
              <a:lnSpc>
                <a:spcPts val="2041"/>
              </a:lnSpc>
            </a:pPr>
            <a:r>
              <a:rPr lang="en-US" sz="1701" b="1">
                <a:solidFill>
                  <a:srgbClr val="2E3631"/>
                </a:solidFill>
                <a:latin typeface="Aptos Bold"/>
                <a:ea typeface="Aptos Bold"/>
                <a:cs typeface="Aptos Bold"/>
                <a:sym typeface="Aptos Bold"/>
              </a:rPr>
              <a:t>Evaluate</a:t>
            </a:r>
          </a:p>
        </p:txBody>
      </p:sp>
      <p:sp>
        <p:nvSpPr>
          <p:cNvPr id="40" name="TextBox 40"/>
          <p:cNvSpPr txBox="1"/>
          <p:nvPr/>
        </p:nvSpPr>
        <p:spPr>
          <a:xfrm>
            <a:off x="9404287" y="2272513"/>
            <a:ext cx="2074355" cy="359073"/>
          </a:xfrm>
          <a:prstGeom prst="rect">
            <a:avLst/>
          </a:prstGeom>
        </p:spPr>
        <p:txBody>
          <a:bodyPr lIns="0" tIns="0" rIns="0" bIns="0" rtlCol="0" anchor="t">
            <a:spAutoFit/>
          </a:bodyPr>
          <a:lstStyle/>
          <a:p>
            <a:pPr defTabSz="609630">
              <a:lnSpc>
                <a:spcPts val="1441"/>
              </a:lnSpc>
            </a:pPr>
            <a:r>
              <a:rPr lang="en-US" sz="1201">
                <a:solidFill>
                  <a:srgbClr val="5B645F"/>
                </a:solidFill>
                <a:latin typeface="Aptos"/>
                <a:ea typeface="Aptos"/>
                <a:cs typeface="Aptos"/>
                <a:sym typeface="Aptos"/>
              </a:rPr>
              <a:t>Evaluate impact on workflow and competency.</a:t>
            </a:r>
          </a:p>
        </p:txBody>
      </p:sp>
      <p:grpSp>
        <p:nvGrpSpPr>
          <p:cNvPr id="41" name="Group 41"/>
          <p:cNvGrpSpPr/>
          <p:nvPr/>
        </p:nvGrpSpPr>
        <p:grpSpPr>
          <a:xfrm>
            <a:off x="589744" y="4295960"/>
            <a:ext cx="10991545" cy="1108303"/>
            <a:chOff x="0" y="0"/>
            <a:chExt cx="21983090" cy="2216607"/>
          </a:xfrm>
        </p:grpSpPr>
        <p:sp>
          <p:nvSpPr>
            <p:cNvPr id="42" name="Freeform 42"/>
            <p:cNvSpPr/>
            <p:nvPr/>
          </p:nvSpPr>
          <p:spPr>
            <a:xfrm>
              <a:off x="0" y="0"/>
              <a:ext cx="21983064" cy="2216658"/>
            </a:xfrm>
            <a:custGeom>
              <a:avLst/>
              <a:gdLst/>
              <a:ahLst/>
              <a:cxnLst/>
              <a:rect l="l" t="t" r="r" b="b"/>
              <a:pathLst>
                <a:path w="21983064" h="2216658">
                  <a:moveTo>
                    <a:pt x="0" y="369443"/>
                  </a:moveTo>
                  <a:cubicBezTo>
                    <a:pt x="0" y="165354"/>
                    <a:pt x="165354" y="0"/>
                    <a:pt x="369443" y="0"/>
                  </a:cubicBezTo>
                  <a:lnTo>
                    <a:pt x="21613622" y="0"/>
                  </a:lnTo>
                  <a:cubicBezTo>
                    <a:pt x="21817710" y="0"/>
                    <a:pt x="21983064" y="165354"/>
                    <a:pt x="21983064" y="369443"/>
                  </a:cubicBezTo>
                  <a:lnTo>
                    <a:pt x="21983064" y="1847215"/>
                  </a:lnTo>
                  <a:cubicBezTo>
                    <a:pt x="21983064" y="2051304"/>
                    <a:pt x="21817710" y="2216658"/>
                    <a:pt x="21613622" y="2216658"/>
                  </a:cubicBezTo>
                  <a:lnTo>
                    <a:pt x="369443" y="2216658"/>
                  </a:lnTo>
                  <a:cubicBezTo>
                    <a:pt x="165354" y="2216658"/>
                    <a:pt x="0" y="2051177"/>
                    <a:pt x="0" y="1847215"/>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43" name="TextBox 43"/>
          <p:cNvSpPr txBox="1"/>
          <p:nvPr/>
        </p:nvSpPr>
        <p:spPr>
          <a:xfrm>
            <a:off x="930320" y="4560297"/>
            <a:ext cx="1708309" cy="166712"/>
          </a:xfrm>
          <a:prstGeom prst="rect">
            <a:avLst/>
          </a:prstGeom>
        </p:spPr>
        <p:txBody>
          <a:bodyPr lIns="0" tIns="0" rIns="0" bIns="0" rtlCol="0" anchor="t">
            <a:spAutoFit/>
          </a:bodyPr>
          <a:lstStyle/>
          <a:p>
            <a:pPr defTabSz="609630">
              <a:lnSpc>
                <a:spcPts val="1321"/>
              </a:lnSpc>
            </a:pPr>
            <a:r>
              <a:rPr lang="en-US" sz="1101" b="1">
                <a:solidFill>
                  <a:srgbClr val="60B538"/>
                </a:solidFill>
                <a:latin typeface="Aptos Bold"/>
                <a:ea typeface="Aptos Bold"/>
                <a:cs typeface="Aptos Bold"/>
                <a:sym typeface="Aptos Bold"/>
              </a:rPr>
              <a:t>OBJECTIVE</a:t>
            </a:r>
          </a:p>
        </p:txBody>
      </p:sp>
      <p:sp>
        <p:nvSpPr>
          <p:cNvPr id="44" name="TextBox 44"/>
          <p:cNvSpPr txBox="1"/>
          <p:nvPr/>
        </p:nvSpPr>
        <p:spPr>
          <a:xfrm>
            <a:off x="1982699" y="4523695"/>
            <a:ext cx="3813073" cy="405304"/>
          </a:xfrm>
          <a:prstGeom prst="rect">
            <a:avLst/>
          </a:prstGeom>
        </p:spPr>
        <p:txBody>
          <a:bodyPr lIns="0" tIns="0" rIns="0" bIns="0" rtlCol="0" anchor="t">
            <a:spAutoFit/>
          </a:bodyPr>
          <a:lstStyle/>
          <a:p>
            <a:pPr defTabSz="609630">
              <a:lnSpc>
                <a:spcPts val="1561"/>
              </a:lnSpc>
            </a:pPr>
            <a:r>
              <a:rPr lang="en-US" sz="1301" b="1">
                <a:solidFill>
                  <a:srgbClr val="2E3631"/>
                </a:solidFill>
                <a:latin typeface="Aptos Bold"/>
                <a:ea typeface="Aptos Bold"/>
                <a:cs typeface="Aptos Bold"/>
                <a:sym typeface="Aptos Bold"/>
              </a:rPr>
              <a:t>Create a customized dashboard with real-time access to relevant practice data.</a:t>
            </a:r>
          </a:p>
        </p:txBody>
      </p:sp>
      <p:sp>
        <p:nvSpPr>
          <p:cNvPr id="45" name="TextBox 45"/>
          <p:cNvSpPr txBox="1"/>
          <p:nvPr/>
        </p:nvSpPr>
        <p:spPr>
          <a:xfrm>
            <a:off x="6146476" y="4560297"/>
            <a:ext cx="1250753" cy="166712"/>
          </a:xfrm>
          <a:prstGeom prst="rect">
            <a:avLst/>
          </a:prstGeom>
        </p:spPr>
        <p:txBody>
          <a:bodyPr lIns="0" tIns="0" rIns="0" bIns="0" rtlCol="0" anchor="t">
            <a:spAutoFit/>
          </a:bodyPr>
          <a:lstStyle/>
          <a:p>
            <a:pPr defTabSz="609630">
              <a:lnSpc>
                <a:spcPts val="1321"/>
              </a:lnSpc>
            </a:pPr>
            <a:r>
              <a:rPr lang="en-US" sz="1101" b="1">
                <a:solidFill>
                  <a:srgbClr val="60B538"/>
                </a:solidFill>
                <a:latin typeface="Aptos Bold"/>
                <a:ea typeface="Aptos Bold"/>
                <a:cs typeface="Aptos Bold"/>
                <a:sym typeface="Aptos Bold"/>
              </a:rPr>
              <a:t>ALIGNMENT</a:t>
            </a:r>
          </a:p>
        </p:txBody>
      </p:sp>
      <p:sp>
        <p:nvSpPr>
          <p:cNvPr id="46" name="TextBox 46"/>
          <p:cNvSpPr txBox="1"/>
          <p:nvPr/>
        </p:nvSpPr>
        <p:spPr>
          <a:xfrm>
            <a:off x="7061588" y="4496238"/>
            <a:ext cx="4041851" cy="200119"/>
          </a:xfrm>
          <a:prstGeom prst="rect">
            <a:avLst/>
          </a:prstGeom>
        </p:spPr>
        <p:txBody>
          <a:bodyPr lIns="0" tIns="0" rIns="0" bIns="0" rtlCol="0" anchor="t">
            <a:spAutoFit/>
          </a:bodyPr>
          <a:lstStyle/>
          <a:p>
            <a:pPr defTabSz="609630">
              <a:lnSpc>
                <a:spcPts val="1561"/>
              </a:lnSpc>
            </a:pPr>
            <a:r>
              <a:rPr lang="en-US" sz="1301" b="1">
                <a:solidFill>
                  <a:srgbClr val="2E3631"/>
                </a:solidFill>
                <a:latin typeface="Aptos Bold"/>
                <a:ea typeface="Aptos Bold"/>
                <a:cs typeface="Aptos Bold"/>
                <a:sym typeface="Aptos Bold"/>
              </a:rPr>
              <a:t>Accountability • Curiosity • Continuous learning</a:t>
            </a:r>
          </a:p>
        </p:txBody>
      </p:sp>
      <p:grpSp>
        <p:nvGrpSpPr>
          <p:cNvPr id="47" name="Group 47"/>
          <p:cNvGrpSpPr/>
          <p:nvPr/>
        </p:nvGrpSpPr>
        <p:grpSpPr>
          <a:xfrm>
            <a:off x="0" y="6698641"/>
            <a:ext cx="12201227" cy="164719"/>
            <a:chOff x="0" y="0"/>
            <a:chExt cx="24402453" cy="329438"/>
          </a:xfrm>
        </p:grpSpPr>
        <p:sp>
          <p:nvSpPr>
            <p:cNvPr id="48" name="Freeform 48"/>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49" name="Group 49"/>
          <p:cNvGrpSpPr/>
          <p:nvPr/>
        </p:nvGrpSpPr>
        <p:grpSpPr>
          <a:xfrm>
            <a:off x="0" y="6698641"/>
            <a:ext cx="201327" cy="164719"/>
            <a:chOff x="0" y="0"/>
            <a:chExt cx="402654" cy="329438"/>
          </a:xfrm>
        </p:grpSpPr>
        <p:sp>
          <p:nvSpPr>
            <p:cNvPr id="50" name="Freeform 50"/>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51" name="TextBox 51"/>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3</a:t>
            </a:r>
          </a:p>
        </p:txBody>
      </p:sp>
    </p:spTree>
    <p:extLst>
      <p:ext uri="{BB962C8B-B14F-4D97-AF65-F5344CB8AC3E}">
        <p14:creationId xmlns:p14="http://schemas.microsoft.com/office/powerpoint/2010/main" val="5596838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Interventions / Changes</a:t>
            </a:r>
          </a:p>
        </p:txBody>
      </p:sp>
      <p:sp>
        <p:nvSpPr>
          <p:cNvPr id="5" name="TextBox 5"/>
          <p:cNvSpPr txBox="1"/>
          <p:nvPr/>
        </p:nvSpPr>
        <p:spPr>
          <a:xfrm>
            <a:off x="683241" y="810381"/>
            <a:ext cx="10676439" cy="179536"/>
          </a:xfrm>
          <a:prstGeom prst="rect">
            <a:avLst/>
          </a:prstGeom>
        </p:spPr>
        <p:txBody>
          <a:bodyPr lIns="0" tIns="0" rIns="0" bIns="0" rtlCol="0" anchor="t">
            <a:spAutoFit/>
          </a:bodyPr>
          <a:lstStyle/>
          <a:p>
            <a:pPr defTabSz="609630">
              <a:lnSpc>
                <a:spcPts val="1441"/>
              </a:lnSpc>
            </a:pPr>
            <a:r>
              <a:rPr lang="en-US" sz="1201">
                <a:solidFill>
                  <a:srgbClr val="5B645F"/>
                </a:solidFill>
                <a:latin typeface="Calibri (MS)"/>
                <a:ea typeface="Calibri (MS)"/>
                <a:cs typeface="Calibri (MS)"/>
                <a:sym typeface="Calibri (MS)"/>
              </a:rPr>
              <a:t>A mixed-methods, iterative approach</a:t>
            </a:r>
          </a:p>
        </p:txBody>
      </p:sp>
      <p:grpSp>
        <p:nvGrpSpPr>
          <p:cNvPr id="6" name="Group 6"/>
          <p:cNvGrpSpPr/>
          <p:nvPr/>
        </p:nvGrpSpPr>
        <p:grpSpPr>
          <a:xfrm>
            <a:off x="589744" y="1321836"/>
            <a:ext cx="2499277" cy="2755513"/>
            <a:chOff x="0" y="0"/>
            <a:chExt cx="4998555" cy="5511025"/>
          </a:xfrm>
        </p:grpSpPr>
        <p:sp>
          <p:nvSpPr>
            <p:cNvPr id="7" name="Freeform 7"/>
            <p:cNvSpPr/>
            <p:nvPr/>
          </p:nvSpPr>
          <p:spPr>
            <a:xfrm>
              <a:off x="0" y="0"/>
              <a:ext cx="4998593" cy="5511038"/>
            </a:xfrm>
            <a:custGeom>
              <a:avLst/>
              <a:gdLst/>
              <a:ahLst/>
              <a:cxnLst/>
              <a:rect l="l" t="t" r="r" b="b"/>
              <a:pathLst>
                <a:path w="4998593" h="5511038">
                  <a:moveTo>
                    <a:pt x="0" y="833120"/>
                  </a:moveTo>
                  <a:cubicBezTo>
                    <a:pt x="0" y="372999"/>
                    <a:pt x="372999" y="0"/>
                    <a:pt x="833120" y="0"/>
                  </a:cubicBezTo>
                  <a:lnTo>
                    <a:pt x="4165473" y="0"/>
                  </a:lnTo>
                  <a:cubicBezTo>
                    <a:pt x="4625594" y="0"/>
                    <a:pt x="4998593" y="372999"/>
                    <a:pt x="4998593" y="833120"/>
                  </a:cubicBezTo>
                  <a:lnTo>
                    <a:pt x="4998593" y="4677918"/>
                  </a:lnTo>
                  <a:cubicBezTo>
                    <a:pt x="4998593" y="5138039"/>
                    <a:pt x="4625594" y="5511038"/>
                    <a:pt x="4165473" y="5511038"/>
                  </a:cubicBezTo>
                  <a:lnTo>
                    <a:pt x="833120" y="5511038"/>
                  </a:lnTo>
                  <a:cubicBezTo>
                    <a:pt x="372999" y="5511038"/>
                    <a:pt x="0" y="5138039"/>
                    <a:pt x="0" y="467791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8" name="TextBox 8"/>
          <p:cNvSpPr txBox="1"/>
          <p:nvPr/>
        </p:nvSpPr>
        <p:spPr>
          <a:xfrm>
            <a:off x="820503" y="1540421"/>
            <a:ext cx="2037753" cy="153888"/>
          </a:xfrm>
          <a:prstGeom prst="rect">
            <a:avLst/>
          </a:prstGeom>
        </p:spPr>
        <p:txBody>
          <a:bodyPr lIns="0" tIns="0" rIns="0" bIns="0" rtlCol="0" anchor="t">
            <a:spAutoFit/>
          </a:bodyPr>
          <a:lstStyle/>
          <a:p>
            <a:pPr algn="ctr" defTabSz="609630">
              <a:lnSpc>
                <a:spcPts val="1201"/>
              </a:lnSpc>
            </a:pPr>
            <a:r>
              <a:rPr lang="en-US" sz="1001" b="1">
                <a:solidFill>
                  <a:srgbClr val="60B538"/>
                </a:solidFill>
                <a:latin typeface="Aptos Bold"/>
                <a:ea typeface="Aptos Bold"/>
                <a:cs typeface="Aptos Bold"/>
                <a:sym typeface="Aptos Bold"/>
              </a:rPr>
              <a:t>PHASE 1</a:t>
            </a:r>
          </a:p>
        </p:txBody>
      </p:sp>
      <p:sp>
        <p:nvSpPr>
          <p:cNvPr id="9" name="TextBox 9"/>
          <p:cNvSpPr txBox="1"/>
          <p:nvPr/>
        </p:nvSpPr>
        <p:spPr>
          <a:xfrm>
            <a:off x="838810" y="1906467"/>
            <a:ext cx="2001145" cy="487313"/>
          </a:xfrm>
          <a:prstGeom prst="rect">
            <a:avLst/>
          </a:prstGeom>
        </p:spPr>
        <p:txBody>
          <a:bodyPr lIns="0" tIns="0" rIns="0" bIns="0" rtlCol="0" anchor="t">
            <a:spAutoFit/>
          </a:bodyPr>
          <a:lstStyle/>
          <a:p>
            <a:pPr algn="ctr" defTabSz="609630">
              <a:lnSpc>
                <a:spcPts val="1921"/>
              </a:lnSpc>
            </a:pPr>
            <a:r>
              <a:rPr lang="en-US" sz="1601" b="1">
                <a:solidFill>
                  <a:srgbClr val="2E3631"/>
                </a:solidFill>
                <a:latin typeface="Aptos Bold"/>
                <a:ea typeface="Aptos Bold"/>
                <a:cs typeface="Aptos Bold"/>
                <a:sym typeface="Aptos Bold"/>
              </a:rPr>
              <a:t>BASELINE</a:t>
            </a:r>
          </a:p>
          <a:p>
            <a:pPr algn="ctr" defTabSz="609630">
              <a:lnSpc>
                <a:spcPts val="1921"/>
              </a:lnSpc>
            </a:pPr>
            <a:r>
              <a:rPr lang="en-US" sz="1601" b="1">
                <a:solidFill>
                  <a:srgbClr val="2E3631"/>
                </a:solidFill>
                <a:latin typeface="Aptos Bold"/>
                <a:ea typeface="Aptos Bold"/>
                <a:cs typeface="Aptos Bold"/>
                <a:sym typeface="Aptos Bold"/>
              </a:rPr>
              <a:t>ASSESSMENT</a:t>
            </a:r>
          </a:p>
        </p:txBody>
      </p:sp>
      <p:sp>
        <p:nvSpPr>
          <p:cNvPr id="10" name="TextBox 10"/>
          <p:cNvSpPr txBox="1"/>
          <p:nvPr/>
        </p:nvSpPr>
        <p:spPr>
          <a:xfrm>
            <a:off x="884562" y="2775827"/>
            <a:ext cx="1909635" cy="333425"/>
          </a:xfrm>
          <a:prstGeom prst="rect">
            <a:avLst/>
          </a:prstGeom>
        </p:spPr>
        <p:txBody>
          <a:bodyPr lIns="0" tIns="0" rIns="0" bIns="0" rtlCol="0" anchor="t">
            <a:spAutoFit/>
          </a:bodyPr>
          <a:lstStyle/>
          <a:p>
            <a:pPr algn="ctr" defTabSz="609630">
              <a:lnSpc>
                <a:spcPts val="1321"/>
              </a:lnSpc>
            </a:pPr>
            <a:r>
              <a:rPr lang="en-US" sz="1101">
                <a:solidFill>
                  <a:srgbClr val="5B645F"/>
                </a:solidFill>
                <a:latin typeface="Aptos"/>
                <a:ea typeface="Aptos"/>
                <a:cs typeface="Aptos"/>
                <a:sym typeface="Aptos"/>
              </a:rPr>
              <a:t>Resident EPIC</a:t>
            </a:r>
          </a:p>
          <a:p>
            <a:pPr algn="ctr" defTabSz="609630">
              <a:lnSpc>
                <a:spcPts val="1321"/>
              </a:lnSpc>
            </a:pPr>
            <a:r>
              <a:rPr lang="en-US" sz="1101">
                <a:solidFill>
                  <a:srgbClr val="5B645F"/>
                </a:solidFill>
                <a:latin typeface="Aptos"/>
                <a:ea typeface="Aptos"/>
                <a:cs typeface="Aptos"/>
                <a:sym typeface="Aptos"/>
              </a:rPr>
              <a:t>knowledge survey</a:t>
            </a:r>
          </a:p>
        </p:txBody>
      </p:sp>
      <p:grpSp>
        <p:nvGrpSpPr>
          <p:cNvPr id="11" name="Group 11"/>
          <p:cNvGrpSpPr/>
          <p:nvPr/>
        </p:nvGrpSpPr>
        <p:grpSpPr>
          <a:xfrm>
            <a:off x="3111392" y="2242033"/>
            <a:ext cx="411804" cy="503314"/>
            <a:chOff x="0" y="0"/>
            <a:chExt cx="823608" cy="1006627"/>
          </a:xfrm>
        </p:grpSpPr>
        <p:sp>
          <p:nvSpPr>
            <p:cNvPr id="12" name="Freeform 12"/>
            <p:cNvSpPr/>
            <p:nvPr/>
          </p:nvSpPr>
          <p:spPr>
            <a:xfrm>
              <a:off x="0" y="0"/>
              <a:ext cx="823595" cy="1006602"/>
            </a:xfrm>
            <a:custGeom>
              <a:avLst/>
              <a:gdLst/>
              <a:ahLst/>
              <a:cxnLst/>
              <a:rect l="l" t="t" r="r" b="b"/>
              <a:pathLst>
                <a:path w="823595" h="1006602">
                  <a:moveTo>
                    <a:pt x="0" y="0"/>
                  </a:moveTo>
                  <a:lnTo>
                    <a:pt x="411861" y="0"/>
                  </a:lnTo>
                  <a:lnTo>
                    <a:pt x="823595" y="503301"/>
                  </a:lnTo>
                  <a:lnTo>
                    <a:pt x="411861" y="1006602"/>
                  </a:lnTo>
                  <a:lnTo>
                    <a:pt x="0" y="1006602"/>
                  </a:lnTo>
                  <a:lnTo>
                    <a:pt x="411861" y="503301"/>
                  </a:ln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13" name="Group 13"/>
          <p:cNvGrpSpPr/>
          <p:nvPr/>
        </p:nvGrpSpPr>
        <p:grpSpPr>
          <a:xfrm>
            <a:off x="3380842" y="1321836"/>
            <a:ext cx="2499277" cy="2755513"/>
            <a:chOff x="0" y="0"/>
            <a:chExt cx="4998555" cy="5511025"/>
          </a:xfrm>
        </p:grpSpPr>
        <p:sp>
          <p:nvSpPr>
            <p:cNvPr id="14" name="Freeform 14"/>
            <p:cNvSpPr/>
            <p:nvPr/>
          </p:nvSpPr>
          <p:spPr>
            <a:xfrm>
              <a:off x="0" y="0"/>
              <a:ext cx="4998593" cy="5511038"/>
            </a:xfrm>
            <a:custGeom>
              <a:avLst/>
              <a:gdLst/>
              <a:ahLst/>
              <a:cxnLst/>
              <a:rect l="l" t="t" r="r" b="b"/>
              <a:pathLst>
                <a:path w="4998593" h="5511038">
                  <a:moveTo>
                    <a:pt x="0" y="833120"/>
                  </a:moveTo>
                  <a:cubicBezTo>
                    <a:pt x="0" y="372999"/>
                    <a:pt x="372999" y="0"/>
                    <a:pt x="833120" y="0"/>
                  </a:cubicBezTo>
                  <a:lnTo>
                    <a:pt x="4165473" y="0"/>
                  </a:lnTo>
                  <a:cubicBezTo>
                    <a:pt x="4625594" y="0"/>
                    <a:pt x="4998593" y="372999"/>
                    <a:pt x="4998593" y="833120"/>
                  </a:cubicBezTo>
                  <a:lnTo>
                    <a:pt x="4998593" y="4677918"/>
                  </a:lnTo>
                  <a:cubicBezTo>
                    <a:pt x="4998593" y="5138039"/>
                    <a:pt x="4625594" y="5511038"/>
                    <a:pt x="4165473" y="5511038"/>
                  </a:cubicBezTo>
                  <a:lnTo>
                    <a:pt x="833120" y="5511038"/>
                  </a:lnTo>
                  <a:cubicBezTo>
                    <a:pt x="372999" y="5511038"/>
                    <a:pt x="0" y="5138039"/>
                    <a:pt x="0" y="467791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15" name="TextBox 15"/>
          <p:cNvSpPr txBox="1"/>
          <p:nvPr/>
        </p:nvSpPr>
        <p:spPr>
          <a:xfrm>
            <a:off x="3611607" y="1540421"/>
            <a:ext cx="2037753" cy="153888"/>
          </a:xfrm>
          <a:prstGeom prst="rect">
            <a:avLst/>
          </a:prstGeom>
        </p:spPr>
        <p:txBody>
          <a:bodyPr lIns="0" tIns="0" rIns="0" bIns="0" rtlCol="0" anchor="t">
            <a:spAutoFit/>
          </a:bodyPr>
          <a:lstStyle/>
          <a:p>
            <a:pPr algn="ctr" defTabSz="609630">
              <a:lnSpc>
                <a:spcPts val="1201"/>
              </a:lnSpc>
            </a:pPr>
            <a:r>
              <a:rPr lang="en-US" sz="1001" b="1">
                <a:solidFill>
                  <a:srgbClr val="5897C5"/>
                </a:solidFill>
                <a:latin typeface="Aptos Bold"/>
                <a:ea typeface="Aptos Bold"/>
                <a:cs typeface="Aptos Bold"/>
                <a:sym typeface="Aptos Bold"/>
              </a:rPr>
              <a:t>PHASE 2</a:t>
            </a:r>
          </a:p>
        </p:txBody>
      </p:sp>
      <p:sp>
        <p:nvSpPr>
          <p:cNvPr id="16" name="TextBox 16"/>
          <p:cNvSpPr txBox="1"/>
          <p:nvPr/>
        </p:nvSpPr>
        <p:spPr>
          <a:xfrm>
            <a:off x="3629908" y="1906467"/>
            <a:ext cx="2001145" cy="487313"/>
          </a:xfrm>
          <a:prstGeom prst="rect">
            <a:avLst/>
          </a:prstGeom>
        </p:spPr>
        <p:txBody>
          <a:bodyPr lIns="0" tIns="0" rIns="0" bIns="0" rtlCol="0" anchor="t">
            <a:spAutoFit/>
          </a:bodyPr>
          <a:lstStyle/>
          <a:p>
            <a:pPr algn="ctr" defTabSz="609630">
              <a:lnSpc>
                <a:spcPts val="1921"/>
              </a:lnSpc>
            </a:pPr>
            <a:r>
              <a:rPr lang="en-US" sz="1601" b="1">
                <a:solidFill>
                  <a:srgbClr val="2E3631"/>
                </a:solidFill>
                <a:latin typeface="Aptos Bold"/>
                <a:ea typeface="Aptos Bold"/>
                <a:cs typeface="Aptos Bold"/>
                <a:sym typeface="Aptos Bold"/>
              </a:rPr>
              <a:t>RESIDENT</a:t>
            </a:r>
          </a:p>
          <a:p>
            <a:pPr algn="ctr" defTabSz="609630">
              <a:lnSpc>
                <a:spcPts val="1921"/>
              </a:lnSpc>
            </a:pPr>
            <a:r>
              <a:rPr lang="en-US" sz="1601" b="1">
                <a:solidFill>
                  <a:srgbClr val="2E3631"/>
                </a:solidFill>
                <a:latin typeface="Aptos Bold"/>
                <a:ea typeface="Aptos Bold"/>
                <a:cs typeface="Aptos Bold"/>
                <a:sym typeface="Aptos Bold"/>
              </a:rPr>
              <a:t>ENGAGEMENT</a:t>
            </a:r>
          </a:p>
        </p:txBody>
      </p:sp>
      <p:sp>
        <p:nvSpPr>
          <p:cNvPr id="17" name="TextBox 17"/>
          <p:cNvSpPr txBox="1"/>
          <p:nvPr/>
        </p:nvSpPr>
        <p:spPr>
          <a:xfrm>
            <a:off x="3675667" y="2775827"/>
            <a:ext cx="1909635" cy="333425"/>
          </a:xfrm>
          <a:prstGeom prst="rect">
            <a:avLst/>
          </a:prstGeom>
        </p:spPr>
        <p:txBody>
          <a:bodyPr lIns="0" tIns="0" rIns="0" bIns="0" rtlCol="0" anchor="t">
            <a:spAutoFit/>
          </a:bodyPr>
          <a:lstStyle/>
          <a:p>
            <a:pPr algn="ctr" defTabSz="609630">
              <a:lnSpc>
                <a:spcPts val="1321"/>
              </a:lnSpc>
            </a:pPr>
            <a:r>
              <a:rPr lang="en-US" sz="1101">
                <a:solidFill>
                  <a:srgbClr val="5B645F"/>
                </a:solidFill>
                <a:latin typeface="Aptos"/>
                <a:ea typeface="Aptos"/>
                <a:cs typeface="Aptos"/>
                <a:sym typeface="Aptos"/>
              </a:rPr>
              <a:t>Focus groups identify</a:t>
            </a:r>
          </a:p>
          <a:p>
            <a:pPr algn="ctr" defTabSz="609630">
              <a:lnSpc>
                <a:spcPts val="1321"/>
              </a:lnSpc>
            </a:pPr>
            <a:r>
              <a:rPr lang="en-US" sz="1101">
                <a:solidFill>
                  <a:srgbClr val="5B645F"/>
                </a:solidFill>
                <a:latin typeface="Aptos"/>
                <a:ea typeface="Aptos"/>
                <a:cs typeface="Aptos"/>
                <a:sym typeface="Aptos"/>
              </a:rPr>
              <a:t>meaningful metrics</a:t>
            </a:r>
          </a:p>
        </p:txBody>
      </p:sp>
      <p:grpSp>
        <p:nvGrpSpPr>
          <p:cNvPr id="18" name="Group 18"/>
          <p:cNvGrpSpPr/>
          <p:nvPr/>
        </p:nvGrpSpPr>
        <p:grpSpPr>
          <a:xfrm>
            <a:off x="5902490" y="2242033"/>
            <a:ext cx="411804" cy="503314"/>
            <a:chOff x="0" y="0"/>
            <a:chExt cx="823608" cy="1006627"/>
          </a:xfrm>
        </p:grpSpPr>
        <p:sp>
          <p:nvSpPr>
            <p:cNvPr id="19" name="Freeform 19"/>
            <p:cNvSpPr/>
            <p:nvPr/>
          </p:nvSpPr>
          <p:spPr>
            <a:xfrm>
              <a:off x="0" y="0"/>
              <a:ext cx="823595" cy="1006602"/>
            </a:xfrm>
            <a:custGeom>
              <a:avLst/>
              <a:gdLst/>
              <a:ahLst/>
              <a:cxnLst/>
              <a:rect l="l" t="t" r="r" b="b"/>
              <a:pathLst>
                <a:path w="823595" h="1006602">
                  <a:moveTo>
                    <a:pt x="0" y="0"/>
                  </a:moveTo>
                  <a:lnTo>
                    <a:pt x="411861" y="0"/>
                  </a:lnTo>
                  <a:lnTo>
                    <a:pt x="823595" y="503301"/>
                  </a:lnTo>
                  <a:lnTo>
                    <a:pt x="411861" y="1006602"/>
                  </a:lnTo>
                  <a:lnTo>
                    <a:pt x="0" y="1006602"/>
                  </a:lnTo>
                  <a:lnTo>
                    <a:pt x="411861" y="503301"/>
                  </a:ln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20" name="Group 20"/>
          <p:cNvGrpSpPr/>
          <p:nvPr/>
        </p:nvGrpSpPr>
        <p:grpSpPr>
          <a:xfrm>
            <a:off x="6171940" y="1321836"/>
            <a:ext cx="2499277" cy="2755513"/>
            <a:chOff x="0" y="0"/>
            <a:chExt cx="4998555" cy="5511025"/>
          </a:xfrm>
        </p:grpSpPr>
        <p:sp>
          <p:nvSpPr>
            <p:cNvPr id="21" name="Freeform 21"/>
            <p:cNvSpPr/>
            <p:nvPr/>
          </p:nvSpPr>
          <p:spPr>
            <a:xfrm>
              <a:off x="0" y="0"/>
              <a:ext cx="4998593" cy="5511038"/>
            </a:xfrm>
            <a:custGeom>
              <a:avLst/>
              <a:gdLst/>
              <a:ahLst/>
              <a:cxnLst/>
              <a:rect l="l" t="t" r="r" b="b"/>
              <a:pathLst>
                <a:path w="4998593" h="5511038">
                  <a:moveTo>
                    <a:pt x="0" y="833120"/>
                  </a:moveTo>
                  <a:cubicBezTo>
                    <a:pt x="0" y="372999"/>
                    <a:pt x="372999" y="0"/>
                    <a:pt x="833120" y="0"/>
                  </a:cubicBezTo>
                  <a:lnTo>
                    <a:pt x="4165473" y="0"/>
                  </a:lnTo>
                  <a:cubicBezTo>
                    <a:pt x="4625594" y="0"/>
                    <a:pt x="4998593" y="372999"/>
                    <a:pt x="4998593" y="833120"/>
                  </a:cubicBezTo>
                  <a:lnTo>
                    <a:pt x="4998593" y="4677918"/>
                  </a:lnTo>
                  <a:cubicBezTo>
                    <a:pt x="4998593" y="5138039"/>
                    <a:pt x="4625594" y="5511038"/>
                    <a:pt x="4165473" y="5511038"/>
                  </a:cubicBezTo>
                  <a:lnTo>
                    <a:pt x="833120" y="5511038"/>
                  </a:lnTo>
                  <a:cubicBezTo>
                    <a:pt x="372999" y="5511038"/>
                    <a:pt x="0" y="5138039"/>
                    <a:pt x="0" y="467791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22" name="TextBox 22"/>
          <p:cNvSpPr txBox="1"/>
          <p:nvPr/>
        </p:nvSpPr>
        <p:spPr>
          <a:xfrm>
            <a:off x="6402705" y="1540421"/>
            <a:ext cx="2037753" cy="153888"/>
          </a:xfrm>
          <a:prstGeom prst="rect">
            <a:avLst/>
          </a:prstGeom>
        </p:spPr>
        <p:txBody>
          <a:bodyPr lIns="0" tIns="0" rIns="0" bIns="0" rtlCol="0" anchor="t">
            <a:spAutoFit/>
          </a:bodyPr>
          <a:lstStyle/>
          <a:p>
            <a:pPr algn="ctr" defTabSz="609630">
              <a:lnSpc>
                <a:spcPts val="1201"/>
              </a:lnSpc>
            </a:pPr>
            <a:r>
              <a:rPr lang="en-US" sz="1001" b="1">
                <a:solidFill>
                  <a:srgbClr val="ED9D3F"/>
                </a:solidFill>
                <a:latin typeface="Aptos Bold"/>
                <a:ea typeface="Aptos Bold"/>
                <a:cs typeface="Aptos Bold"/>
                <a:sym typeface="Aptos Bold"/>
              </a:rPr>
              <a:t>PHASE 3</a:t>
            </a:r>
          </a:p>
        </p:txBody>
      </p:sp>
      <p:sp>
        <p:nvSpPr>
          <p:cNvPr id="23" name="TextBox 23"/>
          <p:cNvSpPr txBox="1"/>
          <p:nvPr/>
        </p:nvSpPr>
        <p:spPr>
          <a:xfrm>
            <a:off x="6421006" y="1906467"/>
            <a:ext cx="2001145" cy="487313"/>
          </a:xfrm>
          <a:prstGeom prst="rect">
            <a:avLst/>
          </a:prstGeom>
        </p:spPr>
        <p:txBody>
          <a:bodyPr lIns="0" tIns="0" rIns="0" bIns="0" rtlCol="0" anchor="t">
            <a:spAutoFit/>
          </a:bodyPr>
          <a:lstStyle/>
          <a:p>
            <a:pPr algn="ctr" defTabSz="609630">
              <a:lnSpc>
                <a:spcPts val="1921"/>
              </a:lnSpc>
            </a:pPr>
            <a:r>
              <a:rPr lang="en-US" sz="1601" b="1">
                <a:solidFill>
                  <a:srgbClr val="2E3631"/>
                </a:solidFill>
                <a:latin typeface="Aptos Bold"/>
                <a:ea typeface="Aptos Bold"/>
                <a:cs typeface="Aptos Bold"/>
                <a:sym typeface="Aptos Bold"/>
              </a:rPr>
              <a:t>DASHBOARD</a:t>
            </a:r>
          </a:p>
          <a:p>
            <a:pPr algn="ctr" defTabSz="609630">
              <a:lnSpc>
                <a:spcPts val="1921"/>
              </a:lnSpc>
            </a:pPr>
            <a:r>
              <a:rPr lang="en-US" sz="1601" b="1">
                <a:solidFill>
                  <a:srgbClr val="2E3631"/>
                </a:solidFill>
                <a:latin typeface="Aptos Bold"/>
                <a:ea typeface="Aptos Bold"/>
                <a:cs typeface="Aptos Bold"/>
                <a:sym typeface="Aptos Bold"/>
              </a:rPr>
              <a:t>DEVELOPMENT</a:t>
            </a:r>
          </a:p>
        </p:txBody>
      </p:sp>
      <p:sp>
        <p:nvSpPr>
          <p:cNvPr id="24" name="TextBox 24"/>
          <p:cNvSpPr txBox="1"/>
          <p:nvPr/>
        </p:nvSpPr>
        <p:spPr>
          <a:xfrm>
            <a:off x="6466765" y="2775827"/>
            <a:ext cx="1909635" cy="333425"/>
          </a:xfrm>
          <a:prstGeom prst="rect">
            <a:avLst/>
          </a:prstGeom>
        </p:spPr>
        <p:txBody>
          <a:bodyPr lIns="0" tIns="0" rIns="0" bIns="0" rtlCol="0" anchor="t">
            <a:spAutoFit/>
          </a:bodyPr>
          <a:lstStyle/>
          <a:p>
            <a:pPr algn="ctr" defTabSz="609630">
              <a:lnSpc>
                <a:spcPts val="1321"/>
              </a:lnSpc>
            </a:pPr>
            <a:r>
              <a:rPr lang="en-US" sz="1101">
                <a:solidFill>
                  <a:srgbClr val="5B645F"/>
                </a:solidFill>
                <a:latin typeface="Aptos"/>
                <a:ea typeface="Aptos"/>
                <a:cs typeface="Aptos"/>
                <a:sym typeface="Aptos"/>
              </a:rPr>
              <a:t>Pilot dashboard in</a:t>
            </a:r>
          </a:p>
          <a:p>
            <a:pPr algn="ctr" defTabSz="609630">
              <a:lnSpc>
                <a:spcPts val="1321"/>
              </a:lnSpc>
            </a:pPr>
            <a:r>
              <a:rPr lang="en-US" sz="1101">
                <a:solidFill>
                  <a:srgbClr val="5B645F"/>
                </a:solidFill>
                <a:latin typeface="Aptos"/>
                <a:ea typeface="Aptos"/>
                <a:cs typeface="Aptos"/>
                <a:sym typeface="Aptos"/>
              </a:rPr>
              <a:t>OB/GYN &amp; Pediatrics</a:t>
            </a:r>
          </a:p>
        </p:txBody>
      </p:sp>
      <p:grpSp>
        <p:nvGrpSpPr>
          <p:cNvPr id="25" name="Group 25"/>
          <p:cNvGrpSpPr/>
          <p:nvPr/>
        </p:nvGrpSpPr>
        <p:grpSpPr>
          <a:xfrm>
            <a:off x="8693595" y="2242033"/>
            <a:ext cx="411804" cy="503314"/>
            <a:chOff x="0" y="0"/>
            <a:chExt cx="823608" cy="1006627"/>
          </a:xfrm>
        </p:grpSpPr>
        <p:sp>
          <p:nvSpPr>
            <p:cNvPr id="26" name="Freeform 26"/>
            <p:cNvSpPr/>
            <p:nvPr/>
          </p:nvSpPr>
          <p:spPr>
            <a:xfrm>
              <a:off x="0" y="0"/>
              <a:ext cx="823595" cy="1006602"/>
            </a:xfrm>
            <a:custGeom>
              <a:avLst/>
              <a:gdLst/>
              <a:ahLst/>
              <a:cxnLst/>
              <a:rect l="l" t="t" r="r" b="b"/>
              <a:pathLst>
                <a:path w="823595" h="1006602">
                  <a:moveTo>
                    <a:pt x="0" y="0"/>
                  </a:moveTo>
                  <a:lnTo>
                    <a:pt x="411861" y="0"/>
                  </a:lnTo>
                  <a:lnTo>
                    <a:pt x="823595" y="503301"/>
                  </a:lnTo>
                  <a:lnTo>
                    <a:pt x="411861" y="1006602"/>
                  </a:lnTo>
                  <a:lnTo>
                    <a:pt x="0" y="1006602"/>
                  </a:lnTo>
                  <a:lnTo>
                    <a:pt x="411861" y="503301"/>
                  </a:ln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27" name="Group 27"/>
          <p:cNvGrpSpPr/>
          <p:nvPr/>
        </p:nvGrpSpPr>
        <p:grpSpPr>
          <a:xfrm>
            <a:off x="8963044" y="1321836"/>
            <a:ext cx="2499277" cy="2755513"/>
            <a:chOff x="0" y="0"/>
            <a:chExt cx="4998555" cy="5511025"/>
          </a:xfrm>
        </p:grpSpPr>
        <p:sp>
          <p:nvSpPr>
            <p:cNvPr id="28" name="Freeform 28"/>
            <p:cNvSpPr/>
            <p:nvPr/>
          </p:nvSpPr>
          <p:spPr>
            <a:xfrm>
              <a:off x="0" y="0"/>
              <a:ext cx="4998593" cy="5511038"/>
            </a:xfrm>
            <a:custGeom>
              <a:avLst/>
              <a:gdLst/>
              <a:ahLst/>
              <a:cxnLst/>
              <a:rect l="l" t="t" r="r" b="b"/>
              <a:pathLst>
                <a:path w="4998593" h="5511038">
                  <a:moveTo>
                    <a:pt x="0" y="833120"/>
                  </a:moveTo>
                  <a:cubicBezTo>
                    <a:pt x="0" y="372999"/>
                    <a:pt x="372999" y="0"/>
                    <a:pt x="833120" y="0"/>
                  </a:cubicBezTo>
                  <a:lnTo>
                    <a:pt x="4165473" y="0"/>
                  </a:lnTo>
                  <a:cubicBezTo>
                    <a:pt x="4625594" y="0"/>
                    <a:pt x="4998593" y="372999"/>
                    <a:pt x="4998593" y="833120"/>
                  </a:cubicBezTo>
                  <a:lnTo>
                    <a:pt x="4998593" y="4677918"/>
                  </a:lnTo>
                  <a:cubicBezTo>
                    <a:pt x="4998593" y="5138039"/>
                    <a:pt x="4625594" y="5511038"/>
                    <a:pt x="4165473" y="5511038"/>
                  </a:cubicBezTo>
                  <a:lnTo>
                    <a:pt x="833120" y="5511038"/>
                  </a:lnTo>
                  <a:cubicBezTo>
                    <a:pt x="372999" y="5511038"/>
                    <a:pt x="0" y="5138039"/>
                    <a:pt x="0" y="4677918"/>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29" name="TextBox 29"/>
          <p:cNvSpPr txBox="1"/>
          <p:nvPr/>
        </p:nvSpPr>
        <p:spPr>
          <a:xfrm>
            <a:off x="9193804" y="1540421"/>
            <a:ext cx="2037753" cy="153888"/>
          </a:xfrm>
          <a:prstGeom prst="rect">
            <a:avLst/>
          </a:prstGeom>
        </p:spPr>
        <p:txBody>
          <a:bodyPr lIns="0" tIns="0" rIns="0" bIns="0" rtlCol="0" anchor="t">
            <a:spAutoFit/>
          </a:bodyPr>
          <a:lstStyle/>
          <a:p>
            <a:pPr algn="ctr" defTabSz="609630">
              <a:lnSpc>
                <a:spcPts val="1201"/>
              </a:lnSpc>
            </a:pPr>
            <a:r>
              <a:rPr lang="en-US" sz="1001" b="1">
                <a:solidFill>
                  <a:srgbClr val="CD4F48"/>
                </a:solidFill>
                <a:latin typeface="Aptos Bold"/>
                <a:ea typeface="Aptos Bold"/>
                <a:cs typeface="Aptos Bold"/>
                <a:sym typeface="Aptos Bold"/>
              </a:rPr>
              <a:t>PHASE 4</a:t>
            </a:r>
          </a:p>
        </p:txBody>
      </p:sp>
      <p:sp>
        <p:nvSpPr>
          <p:cNvPr id="30" name="TextBox 30"/>
          <p:cNvSpPr txBox="1"/>
          <p:nvPr/>
        </p:nvSpPr>
        <p:spPr>
          <a:xfrm>
            <a:off x="9212110" y="1906467"/>
            <a:ext cx="2001145" cy="487313"/>
          </a:xfrm>
          <a:prstGeom prst="rect">
            <a:avLst/>
          </a:prstGeom>
        </p:spPr>
        <p:txBody>
          <a:bodyPr lIns="0" tIns="0" rIns="0" bIns="0" rtlCol="0" anchor="t">
            <a:spAutoFit/>
          </a:bodyPr>
          <a:lstStyle/>
          <a:p>
            <a:pPr algn="ctr" defTabSz="609630">
              <a:lnSpc>
                <a:spcPts val="1921"/>
              </a:lnSpc>
            </a:pPr>
            <a:r>
              <a:rPr lang="en-US" sz="1601" b="1">
                <a:solidFill>
                  <a:srgbClr val="2E3631"/>
                </a:solidFill>
                <a:latin typeface="Aptos Bold"/>
                <a:ea typeface="Aptos Bold"/>
                <a:cs typeface="Aptos Bold"/>
                <a:sym typeface="Aptos Bold"/>
              </a:rPr>
              <a:t>EVALUATION</a:t>
            </a:r>
          </a:p>
          <a:p>
            <a:pPr algn="ctr" defTabSz="609630">
              <a:lnSpc>
                <a:spcPts val="1921"/>
              </a:lnSpc>
            </a:pPr>
            <a:r>
              <a:rPr lang="en-US" sz="1601" b="1">
                <a:solidFill>
                  <a:srgbClr val="2E3631"/>
                </a:solidFill>
                <a:latin typeface="Aptos Bold"/>
                <a:ea typeface="Aptos Bold"/>
                <a:cs typeface="Aptos Bold"/>
                <a:sym typeface="Aptos Bold"/>
              </a:rPr>
              <a:t>&amp; ITERATION</a:t>
            </a:r>
          </a:p>
        </p:txBody>
      </p:sp>
      <p:sp>
        <p:nvSpPr>
          <p:cNvPr id="31" name="TextBox 31"/>
          <p:cNvSpPr txBox="1"/>
          <p:nvPr/>
        </p:nvSpPr>
        <p:spPr>
          <a:xfrm>
            <a:off x="9257863" y="2775827"/>
            <a:ext cx="1909635" cy="333425"/>
          </a:xfrm>
          <a:prstGeom prst="rect">
            <a:avLst/>
          </a:prstGeom>
        </p:spPr>
        <p:txBody>
          <a:bodyPr lIns="0" tIns="0" rIns="0" bIns="0" rtlCol="0" anchor="t">
            <a:spAutoFit/>
          </a:bodyPr>
          <a:lstStyle/>
          <a:p>
            <a:pPr algn="ctr" defTabSz="609630">
              <a:lnSpc>
                <a:spcPts val="1321"/>
              </a:lnSpc>
            </a:pPr>
            <a:r>
              <a:rPr lang="en-US" sz="1101">
                <a:solidFill>
                  <a:srgbClr val="5B645F"/>
                </a:solidFill>
                <a:latin typeface="Aptos"/>
                <a:ea typeface="Aptos"/>
                <a:cs typeface="Aptos"/>
                <a:sym typeface="Aptos"/>
              </a:rPr>
              <a:t>Post-survey and</a:t>
            </a:r>
          </a:p>
          <a:p>
            <a:pPr algn="ctr" defTabSz="609630">
              <a:lnSpc>
                <a:spcPts val="1321"/>
              </a:lnSpc>
            </a:pPr>
            <a:r>
              <a:rPr lang="en-US" sz="1101">
                <a:solidFill>
                  <a:srgbClr val="5B645F"/>
                </a:solidFill>
                <a:latin typeface="Aptos"/>
                <a:ea typeface="Aptos"/>
                <a:cs typeface="Aptos"/>
                <a:sym typeface="Aptos"/>
              </a:rPr>
              <a:t>dashboard usage analysis</a:t>
            </a:r>
          </a:p>
        </p:txBody>
      </p:sp>
      <p:grpSp>
        <p:nvGrpSpPr>
          <p:cNvPr id="32" name="Group 32"/>
          <p:cNvGrpSpPr/>
          <p:nvPr/>
        </p:nvGrpSpPr>
        <p:grpSpPr>
          <a:xfrm>
            <a:off x="589744" y="4478979"/>
            <a:ext cx="10991545" cy="879526"/>
            <a:chOff x="0" y="0"/>
            <a:chExt cx="21983090" cy="1759052"/>
          </a:xfrm>
        </p:grpSpPr>
        <p:sp>
          <p:nvSpPr>
            <p:cNvPr id="33" name="Freeform 33"/>
            <p:cNvSpPr/>
            <p:nvPr/>
          </p:nvSpPr>
          <p:spPr>
            <a:xfrm>
              <a:off x="0" y="0"/>
              <a:ext cx="21983192" cy="1759204"/>
            </a:xfrm>
            <a:custGeom>
              <a:avLst/>
              <a:gdLst/>
              <a:ahLst/>
              <a:cxnLst/>
              <a:rect l="l" t="t" r="r" b="b"/>
              <a:pathLst>
                <a:path w="21983192" h="1759204">
                  <a:moveTo>
                    <a:pt x="0" y="293243"/>
                  </a:moveTo>
                  <a:cubicBezTo>
                    <a:pt x="0" y="131318"/>
                    <a:pt x="131318" y="0"/>
                    <a:pt x="293243" y="0"/>
                  </a:cubicBezTo>
                  <a:lnTo>
                    <a:pt x="21689949" y="0"/>
                  </a:lnTo>
                  <a:cubicBezTo>
                    <a:pt x="21851874" y="0"/>
                    <a:pt x="21983192" y="131318"/>
                    <a:pt x="21983192" y="293243"/>
                  </a:cubicBezTo>
                  <a:lnTo>
                    <a:pt x="21983192" y="1465961"/>
                  </a:lnTo>
                  <a:cubicBezTo>
                    <a:pt x="21983192" y="1627886"/>
                    <a:pt x="21851874" y="1759204"/>
                    <a:pt x="21689949" y="1759204"/>
                  </a:cubicBezTo>
                  <a:lnTo>
                    <a:pt x="293243" y="1759204"/>
                  </a:lnTo>
                  <a:cubicBezTo>
                    <a:pt x="131318" y="1759077"/>
                    <a:pt x="0" y="1627759"/>
                    <a:pt x="0" y="1465834"/>
                  </a:cubicBezTo>
                  <a:close/>
                </a:path>
              </a:pathLst>
            </a:custGeom>
            <a:solidFill>
              <a:srgbClr val="F8FAF7"/>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34" name="TextBox 34"/>
          <p:cNvSpPr txBox="1"/>
          <p:nvPr/>
        </p:nvSpPr>
        <p:spPr>
          <a:xfrm>
            <a:off x="884562" y="4709516"/>
            <a:ext cx="1113485" cy="137795"/>
          </a:xfrm>
          <a:prstGeom prst="rect">
            <a:avLst/>
          </a:prstGeom>
        </p:spPr>
        <p:txBody>
          <a:bodyPr lIns="0" tIns="0" rIns="0" bIns="0" rtlCol="0" anchor="t">
            <a:spAutoFit/>
          </a:bodyPr>
          <a:lstStyle/>
          <a:p>
            <a:pPr defTabSz="609630">
              <a:lnSpc>
                <a:spcPts val="1081"/>
              </a:lnSpc>
            </a:pPr>
            <a:r>
              <a:rPr lang="en-US" sz="901" b="1">
                <a:solidFill>
                  <a:srgbClr val="60B538"/>
                </a:solidFill>
                <a:latin typeface="Aptos Bold"/>
                <a:ea typeface="Aptos Bold"/>
                <a:cs typeface="Aptos Bold"/>
                <a:sym typeface="Aptos Bold"/>
              </a:rPr>
              <a:t>QUANTITATIVE</a:t>
            </a:r>
          </a:p>
        </p:txBody>
      </p:sp>
      <p:sp>
        <p:nvSpPr>
          <p:cNvPr id="35" name="TextBox 35"/>
          <p:cNvSpPr txBox="1"/>
          <p:nvPr/>
        </p:nvSpPr>
        <p:spPr>
          <a:xfrm>
            <a:off x="884561" y="4990401"/>
            <a:ext cx="2074355" cy="153888"/>
          </a:xfrm>
          <a:prstGeom prst="rect">
            <a:avLst/>
          </a:prstGeom>
        </p:spPr>
        <p:txBody>
          <a:bodyPr lIns="0" tIns="0" rIns="0" bIns="0" rtlCol="0" anchor="t">
            <a:spAutoFit/>
          </a:bodyPr>
          <a:lstStyle/>
          <a:p>
            <a:pPr defTabSz="609630">
              <a:lnSpc>
                <a:spcPts val="1201"/>
              </a:lnSpc>
            </a:pPr>
            <a:r>
              <a:rPr lang="en-US" sz="1001">
                <a:solidFill>
                  <a:srgbClr val="2E3631"/>
                </a:solidFill>
                <a:latin typeface="Aptos"/>
                <a:ea typeface="Aptos"/>
                <a:cs typeface="Aptos"/>
                <a:sym typeface="Aptos"/>
              </a:rPr>
              <a:t>Surveys</a:t>
            </a:r>
          </a:p>
        </p:txBody>
      </p:sp>
      <p:sp>
        <p:nvSpPr>
          <p:cNvPr id="36" name="TextBox 36"/>
          <p:cNvSpPr txBox="1"/>
          <p:nvPr/>
        </p:nvSpPr>
        <p:spPr>
          <a:xfrm>
            <a:off x="3629908" y="4709516"/>
            <a:ext cx="1113485" cy="137795"/>
          </a:xfrm>
          <a:prstGeom prst="rect">
            <a:avLst/>
          </a:prstGeom>
        </p:spPr>
        <p:txBody>
          <a:bodyPr lIns="0" tIns="0" rIns="0" bIns="0" rtlCol="0" anchor="t">
            <a:spAutoFit/>
          </a:bodyPr>
          <a:lstStyle/>
          <a:p>
            <a:pPr defTabSz="609630">
              <a:lnSpc>
                <a:spcPts val="1081"/>
              </a:lnSpc>
            </a:pPr>
            <a:r>
              <a:rPr lang="en-US" sz="901" b="1">
                <a:solidFill>
                  <a:srgbClr val="60B538"/>
                </a:solidFill>
                <a:latin typeface="Aptos Bold"/>
                <a:ea typeface="Aptos Bold"/>
                <a:cs typeface="Aptos Bold"/>
                <a:sym typeface="Aptos Bold"/>
              </a:rPr>
              <a:t>QUALITATIVE</a:t>
            </a:r>
          </a:p>
        </p:txBody>
      </p:sp>
      <p:sp>
        <p:nvSpPr>
          <p:cNvPr id="37" name="TextBox 37"/>
          <p:cNvSpPr txBox="1"/>
          <p:nvPr/>
        </p:nvSpPr>
        <p:spPr>
          <a:xfrm>
            <a:off x="3629907" y="4990401"/>
            <a:ext cx="2074355" cy="153888"/>
          </a:xfrm>
          <a:prstGeom prst="rect">
            <a:avLst/>
          </a:prstGeom>
        </p:spPr>
        <p:txBody>
          <a:bodyPr lIns="0" tIns="0" rIns="0" bIns="0" rtlCol="0" anchor="t">
            <a:spAutoFit/>
          </a:bodyPr>
          <a:lstStyle/>
          <a:p>
            <a:pPr defTabSz="609630">
              <a:lnSpc>
                <a:spcPts val="1201"/>
              </a:lnSpc>
            </a:pPr>
            <a:r>
              <a:rPr lang="en-US" sz="1001">
                <a:solidFill>
                  <a:srgbClr val="2E3631"/>
                </a:solidFill>
                <a:latin typeface="Aptos"/>
                <a:ea typeface="Aptos"/>
                <a:cs typeface="Aptos"/>
                <a:sym typeface="Aptos"/>
              </a:rPr>
              <a:t>Focus groups</a:t>
            </a:r>
          </a:p>
        </p:txBody>
      </p:sp>
      <p:sp>
        <p:nvSpPr>
          <p:cNvPr id="38" name="TextBox 38"/>
          <p:cNvSpPr txBox="1"/>
          <p:nvPr/>
        </p:nvSpPr>
        <p:spPr>
          <a:xfrm>
            <a:off x="6375254" y="4709516"/>
            <a:ext cx="1113485" cy="137795"/>
          </a:xfrm>
          <a:prstGeom prst="rect">
            <a:avLst/>
          </a:prstGeom>
        </p:spPr>
        <p:txBody>
          <a:bodyPr lIns="0" tIns="0" rIns="0" bIns="0" rtlCol="0" anchor="t">
            <a:spAutoFit/>
          </a:bodyPr>
          <a:lstStyle/>
          <a:p>
            <a:pPr defTabSz="609630">
              <a:lnSpc>
                <a:spcPts val="1081"/>
              </a:lnSpc>
            </a:pPr>
            <a:r>
              <a:rPr lang="en-US" sz="901" b="1">
                <a:solidFill>
                  <a:srgbClr val="60B538"/>
                </a:solidFill>
                <a:latin typeface="Aptos Bold"/>
                <a:ea typeface="Aptos Bold"/>
                <a:cs typeface="Aptos Bold"/>
                <a:sym typeface="Aptos Bold"/>
              </a:rPr>
              <a:t>IMPLEMENTATION</a:t>
            </a:r>
          </a:p>
        </p:txBody>
      </p:sp>
      <p:sp>
        <p:nvSpPr>
          <p:cNvPr id="39" name="TextBox 39"/>
          <p:cNvSpPr txBox="1"/>
          <p:nvPr/>
        </p:nvSpPr>
        <p:spPr>
          <a:xfrm>
            <a:off x="6375254" y="4990401"/>
            <a:ext cx="2074355" cy="153888"/>
          </a:xfrm>
          <a:prstGeom prst="rect">
            <a:avLst/>
          </a:prstGeom>
        </p:spPr>
        <p:txBody>
          <a:bodyPr lIns="0" tIns="0" rIns="0" bIns="0" rtlCol="0" anchor="t">
            <a:spAutoFit/>
          </a:bodyPr>
          <a:lstStyle/>
          <a:p>
            <a:pPr defTabSz="609630">
              <a:lnSpc>
                <a:spcPts val="1201"/>
              </a:lnSpc>
            </a:pPr>
            <a:r>
              <a:rPr lang="en-US" sz="1001">
                <a:solidFill>
                  <a:srgbClr val="2E3631"/>
                </a:solidFill>
                <a:latin typeface="Aptos"/>
                <a:ea typeface="Aptos"/>
                <a:cs typeface="Aptos"/>
                <a:sym typeface="Aptos"/>
              </a:rPr>
              <a:t>Pilot dashboard</a:t>
            </a:r>
          </a:p>
        </p:txBody>
      </p:sp>
      <p:sp>
        <p:nvSpPr>
          <p:cNvPr id="40" name="TextBox 40"/>
          <p:cNvSpPr txBox="1"/>
          <p:nvPr/>
        </p:nvSpPr>
        <p:spPr>
          <a:xfrm>
            <a:off x="9120600" y="4709516"/>
            <a:ext cx="1113485" cy="137795"/>
          </a:xfrm>
          <a:prstGeom prst="rect">
            <a:avLst/>
          </a:prstGeom>
        </p:spPr>
        <p:txBody>
          <a:bodyPr lIns="0" tIns="0" rIns="0" bIns="0" rtlCol="0" anchor="t">
            <a:spAutoFit/>
          </a:bodyPr>
          <a:lstStyle/>
          <a:p>
            <a:pPr defTabSz="609630">
              <a:lnSpc>
                <a:spcPts val="1081"/>
              </a:lnSpc>
            </a:pPr>
            <a:r>
              <a:rPr lang="en-US" sz="901" b="1">
                <a:solidFill>
                  <a:srgbClr val="60B538"/>
                </a:solidFill>
                <a:latin typeface="Aptos Bold"/>
                <a:ea typeface="Aptos Bold"/>
                <a:cs typeface="Aptos Bold"/>
                <a:sym typeface="Aptos Bold"/>
              </a:rPr>
              <a:t>EVALUATION</a:t>
            </a:r>
          </a:p>
        </p:txBody>
      </p:sp>
      <p:sp>
        <p:nvSpPr>
          <p:cNvPr id="41" name="TextBox 41"/>
          <p:cNvSpPr txBox="1"/>
          <p:nvPr/>
        </p:nvSpPr>
        <p:spPr>
          <a:xfrm>
            <a:off x="9120600" y="4990401"/>
            <a:ext cx="2074355" cy="153888"/>
          </a:xfrm>
          <a:prstGeom prst="rect">
            <a:avLst/>
          </a:prstGeom>
        </p:spPr>
        <p:txBody>
          <a:bodyPr lIns="0" tIns="0" rIns="0" bIns="0" rtlCol="0" anchor="t">
            <a:spAutoFit/>
          </a:bodyPr>
          <a:lstStyle/>
          <a:p>
            <a:pPr defTabSz="609630">
              <a:lnSpc>
                <a:spcPts val="1201"/>
              </a:lnSpc>
            </a:pPr>
            <a:r>
              <a:rPr lang="en-US" sz="1001">
                <a:solidFill>
                  <a:srgbClr val="2E3631"/>
                </a:solidFill>
                <a:latin typeface="Aptos"/>
                <a:ea typeface="Aptos"/>
                <a:cs typeface="Aptos"/>
                <a:sym typeface="Aptos"/>
              </a:rPr>
              <a:t>Post-survey + usage</a:t>
            </a:r>
          </a:p>
        </p:txBody>
      </p:sp>
      <p:grpSp>
        <p:nvGrpSpPr>
          <p:cNvPr id="42" name="Group 42"/>
          <p:cNvGrpSpPr/>
          <p:nvPr/>
        </p:nvGrpSpPr>
        <p:grpSpPr>
          <a:xfrm>
            <a:off x="0" y="6698641"/>
            <a:ext cx="12201227" cy="164719"/>
            <a:chOff x="0" y="0"/>
            <a:chExt cx="24402453" cy="329438"/>
          </a:xfrm>
        </p:grpSpPr>
        <p:sp>
          <p:nvSpPr>
            <p:cNvPr id="43" name="Freeform 43"/>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44" name="Group 44"/>
          <p:cNvGrpSpPr/>
          <p:nvPr/>
        </p:nvGrpSpPr>
        <p:grpSpPr>
          <a:xfrm>
            <a:off x="0" y="6698641"/>
            <a:ext cx="201327" cy="164719"/>
            <a:chOff x="0" y="0"/>
            <a:chExt cx="402654" cy="329438"/>
          </a:xfrm>
        </p:grpSpPr>
        <p:sp>
          <p:nvSpPr>
            <p:cNvPr id="45" name="Freeform 45"/>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6" name="TextBox 46"/>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4</a:t>
            </a:r>
          </a:p>
        </p:txBody>
      </p:sp>
    </p:spTree>
    <p:extLst>
      <p:ext uri="{BB962C8B-B14F-4D97-AF65-F5344CB8AC3E}">
        <p14:creationId xmlns:p14="http://schemas.microsoft.com/office/powerpoint/2010/main" val="35319808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Measures</a:t>
            </a:r>
          </a:p>
        </p:txBody>
      </p:sp>
      <p:sp>
        <p:nvSpPr>
          <p:cNvPr id="5" name="TextBox 5"/>
          <p:cNvSpPr txBox="1"/>
          <p:nvPr/>
        </p:nvSpPr>
        <p:spPr>
          <a:xfrm>
            <a:off x="683241" y="810381"/>
            <a:ext cx="10676439" cy="179536"/>
          </a:xfrm>
          <a:prstGeom prst="rect">
            <a:avLst/>
          </a:prstGeom>
        </p:spPr>
        <p:txBody>
          <a:bodyPr lIns="0" tIns="0" rIns="0" bIns="0" rtlCol="0" anchor="t">
            <a:spAutoFit/>
          </a:bodyPr>
          <a:lstStyle/>
          <a:p>
            <a:pPr defTabSz="609630">
              <a:lnSpc>
                <a:spcPts val="1441"/>
              </a:lnSpc>
            </a:pPr>
            <a:r>
              <a:rPr lang="en-US" sz="1201">
                <a:solidFill>
                  <a:srgbClr val="5B645F"/>
                </a:solidFill>
                <a:latin typeface="Calibri (MS)"/>
                <a:ea typeface="Calibri (MS)"/>
                <a:cs typeface="Calibri (MS)"/>
                <a:sym typeface="Calibri (MS)"/>
              </a:rPr>
              <a:t>What success will look like</a:t>
            </a:r>
          </a:p>
        </p:txBody>
      </p:sp>
      <p:grpSp>
        <p:nvGrpSpPr>
          <p:cNvPr id="6" name="Group 6"/>
          <p:cNvGrpSpPr/>
          <p:nvPr/>
        </p:nvGrpSpPr>
        <p:grpSpPr>
          <a:xfrm>
            <a:off x="589744" y="1321835"/>
            <a:ext cx="3441846" cy="3945160"/>
            <a:chOff x="0" y="0"/>
            <a:chExt cx="6883692" cy="7890320"/>
          </a:xfrm>
        </p:grpSpPr>
        <p:sp>
          <p:nvSpPr>
            <p:cNvPr id="7" name="Freeform 7"/>
            <p:cNvSpPr/>
            <p:nvPr/>
          </p:nvSpPr>
          <p:spPr>
            <a:xfrm>
              <a:off x="0" y="0"/>
              <a:ext cx="6883654" cy="7890383"/>
            </a:xfrm>
            <a:custGeom>
              <a:avLst/>
              <a:gdLst/>
              <a:ahLst/>
              <a:cxnLst/>
              <a:rect l="l" t="t" r="r" b="b"/>
              <a:pathLst>
                <a:path w="6883654" h="7890383">
                  <a:moveTo>
                    <a:pt x="0" y="1147318"/>
                  </a:moveTo>
                  <a:cubicBezTo>
                    <a:pt x="0" y="513715"/>
                    <a:pt x="513715" y="0"/>
                    <a:pt x="1147318" y="0"/>
                  </a:cubicBezTo>
                  <a:lnTo>
                    <a:pt x="5736336" y="0"/>
                  </a:lnTo>
                  <a:cubicBezTo>
                    <a:pt x="6369939" y="0"/>
                    <a:pt x="6883654" y="513715"/>
                    <a:pt x="6883654" y="1147318"/>
                  </a:cubicBezTo>
                  <a:lnTo>
                    <a:pt x="6883654" y="6743065"/>
                  </a:lnTo>
                  <a:cubicBezTo>
                    <a:pt x="6883654" y="7376668"/>
                    <a:pt x="6369939" y="7890383"/>
                    <a:pt x="5736336" y="7890383"/>
                  </a:cubicBezTo>
                  <a:lnTo>
                    <a:pt x="1147318" y="7890383"/>
                  </a:lnTo>
                  <a:cubicBezTo>
                    <a:pt x="513715" y="7890383"/>
                    <a:pt x="0" y="7376668"/>
                    <a:pt x="0" y="6743065"/>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8" name="TextBox 8"/>
          <p:cNvSpPr txBox="1"/>
          <p:nvPr/>
        </p:nvSpPr>
        <p:spPr>
          <a:xfrm>
            <a:off x="884561" y="1631931"/>
            <a:ext cx="2852204" cy="230832"/>
          </a:xfrm>
          <a:prstGeom prst="rect">
            <a:avLst/>
          </a:prstGeom>
        </p:spPr>
        <p:txBody>
          <a:bodyPr lIns="0" tIns="0" rIns="0" bIns="0" rtlCol="0" anchor="t">
            <a:spAutoFit/>
          </a:bodyPr>
          <a:lstStyle/>
          <a:p>
            <a:pPr algn="ctr" defTabSz="609630">
              <a:lnSpc>
                <a:spcPts val="1801"/>
              </a:lnSpc>
            </a:pPr>
            <a:r>
              <a:rPr lang="en-US" sz="1501" b="1">
                <a:solidFill>
                  <a:srgbClr val="60B538"/>
                </a:solidFill>
                <a:latin typeface="Aptos Bold"/>
                <a:ea typeface="Aptos Bold"/>
                <a:cs typeface="Aptos Bold"/>
                <a:sym typeface="Aptos Bold"/>
              </a:rPr>
              <a:t>QUANTITATIVE</a:t>
            </a:r>
          </a:p>
        </p:txBody>
      </p:sp>
      <p:grpSp>
        <p:nvGrpSpPr>
          <p:cNvPr id="9" name="Group 9"/>
          <p:cNvGrpSpPr/>
          <p:nvPr/>
        </p:nvGrpSpPr>
        <p:grpSpPr>
          <a:xfrm>
            <a:off x="915117" y="2333543"/>
            <a:ext cx="274536" cy="274536"/>
            <a:chOff x="0" y="0"/>
            <a:chExt cx="549072" cy="549072"/>
          </a:xfrm>
        </p:grpSpPr>
        <p:sp>
          <p:nvSpPr>
            <p:cNvPr id="10" name="Freeform 10"/>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11" name="Group 11"/>
          <p:cNvGrpSpPr/>
          <p:nvPr/>
        </p:nvGrpSpPr>
        <p:grpSpPr>
          <a:xfrm>
            <a:off x="915117" y="2324392"/>
            <a:ext cx="274536" cy="274536"/>
            <a:chOff x="0" y="0"/>
            <a:chExt cx="549072" cy="549072"/>
          </a:xfrm>
        </p:grpSpPr>
        <p:sp>
          <p:nvSpPr>
            <p:cNvPr id="12" name="Freeform 12"/>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13" name="TextBox 13"/>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14" name="TextBox 14"/>
          <p:cNvSpPr txBox="1"/>
          <p:nvPr/>
        </p:nvSpPr>
        <p:spPr>
          <a:xfrm>
            <a:off x="1387875" y="2336571"/>
            <a:ext cx="2211623" cy="359073"/>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Pre/post EPIC knowledge survey</a:t>
            </a:r>
          </a:p>
        </p:txBody>
      </p:sp>
      <p:grpSp>
        <p:nvGrpSpPr>
          <p:cNvPr id="15" name="Group 15"/>
          <p:cNvGrpSpPr/>
          <p:nvPr/>
        </p:nvGrpSpPr>
        <p:grpSpPr>
          <a:xfrm>
            <a:off x="915117" y="3248660"/>
            <a:ext cx="274536" cy="274536"/>
            <a:chOff x="0" y="0"/>
            <a:chExt cx="549072" cy="549072"/>
          </a:xfrm>
        </p:grpSpPr>
        <p:sp>
          <p:nvSpPr>
            <p:cNvPr id="16" name="Freeform 16"/>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17" name="Group 17"/>
          <p:cNvGrpSpPr/>
          <p:nvPr/>
        </p:nvGrpSpPr>
        <p:grpSpPr>
          <a:xfrm>
            <a:off x="915117" y="3239509"/>
            <a:ext cx="274536" cy="274536"/>
            <a:chOff x="0" y="0"/>
            <a:chExt cx="549072" cy="549072"/>
          </a:xfrm>
        </p:grpSpPr>
        <p:sp>
          <p:nvSpPr>
            <p:cNvPr id="18" name="Freeform 18"/>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19" name="TextBox 19"/>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20" name="TextBox 20"/>
          <p:cNvSpPr txBox="1"/>
          <p:nvPr/>
        </p:nvSpPr>
        <p:spPr>
          <a:xfrm>
            <a:off x="1387875" y="3251683"/>
            <a:ext cx="2211623" cy="359073"/>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Dashboard usage analytics (clicks)</a:t>
            </a:r>
          </a:p>
        </p:txBody>
      </p:sp>
      <p:grpSp>
        <p:nvGrpSpPr>
          <p:cNvPr id="21" name="Group 21"/>
          <p:cNvGrpSpPr/>
          <p:nvPr/>
        </p:nvGrpSpPr>
        <p:grpSpPr>
          <a:xfrm>
            <a:off x="915117" y="4163771"/>
            <a:ext cx="274536" cy="274536"/>
            <a:chOff x="0" y="0"/>
            <a:chExt cx="549072" cy="549072"/>
          </a:xfrm>
        </p:grpSpPr>
        <p:sp>
          <p:nvSpPr>
            <p:cNvPr id="22" name="Freeform 22"/>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23" name="Group 23"/>
          <p:cNvGrpSpPr/>
          <p:nvPr/>
        </p:nvGrpSpPr>
        <p:grpSpPr>
          <a:xfrm>
            <a:off x="915117" y="4154621"/>
            <a:ext cx="274536" cy="274536"/>
            <a:chOff x="0" y="0"/>
            <a:chExt cx="549072" cy="549072"/>
          </a:xfrm>
        </p:grpSpPr>
        <p:sp>
          <p:nvSpPr>
            <p:cNvPr id="24" name="Freeform 24"/>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25" name="TextBox 25"/>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26" name="TextBox 26"/>
          <p:cNvSpPr txBox="1"/>
          <p:nvPr/>
        </p:nvSpPr>
        <p:spPr>
          <a:xfrm>
            <a:off x="1387875" y="4166800"/>
            <a:ext cx="2211623" cy="179536"/>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Metric visibility</a:t>
            </a:r>
          </a:p>
        </p:txBody>
      </p:sp>
      <p:grpSp>
        <p:nvGrpSpPr>
          <p:cNvPr id="27" name="Group 27"/>
          <p:cNvGrpSpPr/>
          <p:nvPr/>
        </p:nvGrpSpPr>
        <p:grpSpPr>
          <a:xfrm>
            <a:off x="4341711" y="1321835"/>
            <a:ext cx="3441846" cy="3945160"/>
            <a:chOff x="0" y="0"/>
            <a:chExt cx="6883692" cy="7890320"/>
          </a:xfrm>
        </p:grpSpPr>
        <p:sp>
          <p:nvSpPr>
            <p:cNvPr id="28" name="Freeform 28"/>
            <p:cNvSpPr/>
            <p:nvPr/>
          </p:nvSpPr>
          <p:spPr>
            <a:xfrm>
              <a:off x="0" y="0"/>
              <a:ext cx="6883654" cy="7890383"/>
            </a:xfrm>
            <a:custGeom>
              <a:avLst/>
              <a:gdLst/>
              <a:ahLst/>
              <a:cxnLst/>
              <a:rect l="l" t="t" r="r" b="b"/>
              <a:pathLst>
                <a:path w="6883654" h="7890383">
                  <a:moveTo>
                    <a:pt x="0" y="1147318"/>
                  </a:moveTo>
                  <a:cubicBezTo>
                    <a:pt x="0" y="513715"/>
                    <a:pt x="513715" y="0"/>
                    <a:pt x="1147318" y="0"/>
                  </a:cubicBezTo>
                  <a:lnTo>
                    <a:pt x="5736336" y="0"/>
                  </a:lnTo>
                  <a:cubicBezTo>
                    <a:pt x="6369939" y="0"/>
                    <a:pt x="6883654" y="513715"/>
                    <a:pt x="6883654" y="1147318"/>
                  </a:cubicBezTo>
                  <a:lnTo>
                    <a:pt x="6883654" y="6743065"/>
                  </a:lnTo>
                  <a:cubicBezTo>
                    <a:pt x="6883654" y="7376668"/>
                    <a:pt x="6369939" y="7890383"/>
                    <a:pt x="5736336" y="7890383"/>
                  </a:cubicBezTo>
                  <a:lnTo>
                    <a:pt x="1147318" y="7890383"/>
                  </a:lnTo>
                  <a:cubicBezTo>
                    <a:pt x="513715" y="7890383"/>
                    <a:pt x="0" y="7376668"/>
                    <a:pt x="0" y="6743065"/>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29" name="TextBox 29"/>
          <p:cNvSpPr txBox="1"/>
          <p:nvPr/>
        </p:nvSpPr>
        <p:spPr>
          <a:xfrm>
            <a:off x="4636535" y="1631931"/>
            <a:ext cx="2852204" cy="230832"/>
          </a:xfrm>
          <a:prstGeom prst="rect">
            <a:avLst/>
          </a:prstGeom>
        </p:spPr>
        <p:txBody>
          <a:bodyPr lIns="0" tIns="0" rIns="0" bIns="0" rtlCol="0" anchor="t">
            <a:spAutoFit/>
          </a:bodyPr>
          <a:lstStyle/>
          <a:p>
            <a:pPr algn="ctr" defTabSz="609630">
              <a:lnSpc>
                <a:spcPts val="1801"/>
              </a:lnSpc>
            </a:pPr>
            <a:r>
              <a:rPr lang="en-US" sz="1501" b="1">
                <a:solidFill>
                  <a:srgbClr val="5897C5"/>
                </a:solidFill>
                <a:latin typeface="Aptos Bold"/>
                <a:ea typeface="Aptos Bold"/>
                <a:cs typeface="Aptos Bold"/>
                <a:sym typeface="Aptos Bold"/>
              </a:rPr>
              <a:t>QUALITATIVE</a:t>
            </a:r>
          </a:p>
        </p:txBody>
      </p:sp>
      <p:grpSp>
        <p:nvGrpSpPr>
          <p:cNvPr id="30" name="Group 30"/>
          <p:cNvGrpSpPr/>
          <p:nvPr/>
        </p:nvGrpSpPr>
        <p:grpSpPr>
          <a:xfrm>
            <a:off x="4667085" y="2333543"/>
            <a:ext cx="274536" cy="274536"/>
            <a:chOff x="0" y="0"/>
            <a:chExt cx="549072" cy="549072"/>
          </a:xfrm>
        </p:grpSpPr>
        <p:sp>
          <p:nvSpPr>
            <p:cNvPr id="31" name="Freeform 31"/>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5897C5"/>
            </a:solidFill>
          </p:spPr>
          <p:txBody>
            <a:bodyPr/>
            <a:lstStyle/>
            <a:p>
              <a:pPr defTabSz="609630"/>
              <a:endParaRPr lang="en-US" sz="1200">
                <a:solidFill>
                  <a:prstClr val="black"/>
                </a:solidFill>
                <a:latin typeface="Calibri"/>
              </a:endParaRPr>
            </a:p>
          </p:txBody>
        </p:sp>
      </p:grpSp>
      <p:grpSp>
        <p:nvGrpSpPr>
          <p:cNvPr id="32" name="Group 32"/>
          <p:cNvGrpSpPr/>
          <p:nvPr/>
        </p:nvGrpSpPr>
        <p:grpSpPr>
          <a:xfrm>
            <a:off x="4667085" y="2324392"/>
            <a:ext cx="274536" cy="274536"/>
            <a:chOff x="0" y="0"/>
            <a:chExt cx="549072" cy="549072"/>
          </a:xfrm>
        </p:grpSpPr>
        <p:sp>
          <p:nvSpPr>
            <p:cNvPr id="33" name="Freeform 33"/>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34" name="TextBox 34"/>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35" name="TextBox 35"/>
          <p:cNvSpPr txBox="1"/>
          <p:nvPr/>
        </p:nvSpPr>
        <p:spPr>
          <a:xfrm>
            <a:off x="5139849" y="2336571"/>
            <a:ext cx="2211623" cy="179536"/>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Resident focus groups</a:t>
            </a:r>
          </a:p>
        </p:txBody>
      </p:sp>
      <p:grpSp>
        <p:nvGrpSpPr>
          <p:cNvPr id="36" name="Group 36"/>
          <p:cNvGrpSpPr/>
          <p:nvPr/>
        </p:nvGrpSpPr>
        <p:grpSpPr>
          <a:xfrm>
            <a:off x="4667085" y="3248660"/>
            <a:ext cx="274536" cy="274536"/>
            <a:chOff x="0" y="0"/>
            <a:chExt cx="549072" cy="549072"/>
          </a:xfrm>
        </p:grpSpPr>
        <p:sp>
          <p:nvSpPr>
            <p:cNvPr id="37" name="Freeform 37"/>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5897C5"/>
            </a:solidFill>
          </p:spPr>
          <p:txBody>
            <a:bodyPr/>
            <a:lstStyle/>
            <a:p>
              <a:pPr defTabSz="609630"/>
              <a:endParaRPr lang="en-US" sz="1200">
                <a:solidFill>
                  <a:prstClr val="black"/>
                </a:solidFill>
                <a:latin typeface="Calibri"/>
              </a:endParaRPr>
            </a:p>
          </p:txBody>
        </p:sp>
      </p:grpSp>
      <p:grpSp>
        <p:nvGrpSpPr>
          <p:cNvPr id="38" name="Group 38"/>
          <p:cNvGrpSpPr/>
          <p:nvPr/>
        </p:nvGrpSpPr>
        <p:grpSpPr>
          <a:xfrm>
            <a:off x="4667085" y="3239509"/>
            <a:ext cx="274536" cy="274536"/>
            <a:chOff x="0" y="0"/>
            <a:chExt cx="549072" cy="549072"/>
          </a:xfrm>
        </p:grpSpPr>
        <p:sp>
          <p:nvSpPr>
            <p:cNvPr id="39" name="Freeform 39"/>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40" name="TextBox 40"/>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41" name="TextBox 41"/>
          <p:cNvSpPr txBox="1"/>
          <p:nvPr/>
        </p:nvSpPr>
        <p:spPr>
          <a:xfrm>
            <a:off x="5139849" y="3251683"/>
            <a:ext cx="2211623" cy="179536"/>
          </a:xfrm>
          <a:prstGeom prst="rect">
            <a:avLst/>
          </a:prstGeom>
        </p:spPr>
        <p:txBody>
          <a:bodyPr lIns="0" tIns="0" rIns="0" bIns="0" rtlCol="0" anchor="t">
            <a:spAutoFit/>
          </a:bodyPr>
          <a:lstStyle/>
          <a:p>
            <a:pPr defTabSz="609630">
              <a:lnSpc>
                <a:spcPts val="1441"/>
              </a:lnSpc>
            </a:pPr>
            <a:r>
              <a:rPr lang="en-US" sz="1201" b="1" dirty="0">
                <a:solidFill>
                  <a:srgbClr val="2E3631"/>
                </a:solidFill>
                <a:latin typeface="Aptos Bold"/>
                <a:ea typeface="Aptos Bold"/>
                <a:cs typeface="Aptos Bold"/>
                <a:sym typeface="Aptos Bold"/>
              </a:rPr>
              <a:t>Enhanced feedback</a:t>
            </a:r>
          </a:p>
        </p:txBody>
      </p:sp>
      <p:grpSp>
        <p:nvGrpSpPr>
          <p:cNvPr id="42" name="Group 42"/>
          <p:cNvGrpSpPr/>
          <p:nvPr/>
        </p:nvGrpSpPr>
        <p:grpSpPr>
          <a:xfrm>
            <a:off x="8093685" y="1321835"/>
            <a:ext cx="3441846" cy="3945160"/>
            <a:chOff x="0" y="0"/>
            <a:chExt cx="6883692" cy="7890320"/>
          </a:xfrm>
        </p:grpSpPr>
        <p:sp>
          <p:nvSpPr>
            <p:cNvPr id="43" name="Freeform 43"/>
            <p:cNvSpPr/>
            <p:nvPr/>
          </p:nvSpPr>
          <p:spPr>
            <a:xfrm>
              <a:off x="0" y="0"/>
              <a:ext cx="6883654" cy="7890383"/>
            </a:xfrm>
            <a:custGeom>
              <a:avLst/>
              <a:gdLst/>
              <a:ahLst/>
              <a:cxnLst/>
              <a:rect l="l" t="t" r="r" b="b"/>
              <a:pathLst>
                <a:path w="6883654" h="7890383">
                  <a:moveTo>
                    <a:pt x="0" y="1147318"/>
                  </a:moveTo>
                  <a:cubicBezTo>
                    <a:pt x="0" y="513715"/>
                    <a:pt x="513715" y="0"/>
                    <a:pt x="1147318" y="0"/>
                  </a:cubicBezTo>
                  <a:lnTo>
                    <a:pt x="5736336" y="0"/>
                  </a:lnTo>
                  <a:cubicBezTo>
                    <a:pt x="6369939" y="0"/>
                    <a:pt x="6883654" y="513715"/>
                    <a:pt x="6883654" y="1147318"/>
                  </a:cubicBezTo>
                  <a:lnTo>
                    <a:pt x="6883654" y="6743065"/>
                  </a:lnTo>
                  <a:cubicBezTo>
                    <a:pt x="6883654" y="7376668"/>
                    <a:pt x="6369939" y="7890383"/>
                    <a:pt x="5736336" y="7890383"/>
                  </a:cubicBezTo>
                  <a:lnTo>
                    <a:pt x="1147318" y="7890383"/>
                  </a:lnTo>
                  <a:cubicBezTo>
                    <a:pt x="513715" y="7890383"/>
                    <a:pt x="0" y="7376668"/>
                    <a:pt x="0" y="6743065"/>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44" name="TextBox 44"/>
          <p:cNvSpPr txBox="1"/>
          <p:nvPr/>
        </p:nvSpPr>
        <p:spPr>
          <a:xfrm>
            <a:off x="8388509" y="1631931"/>
            <a:ext cx="2852204" cy="230832"/>
          </a:xfrm>
          <a:prstGeom prst="rect">
            <a:avLst/>
          </a:prstGeom>
        </p:spPr>
        <p:txBody>
          <a:bodyPr lIns="0" tIns="0" rIns="0" bIns="0" rtlCol="0" anchor="t">
            <a:spAutoFit/>
          </a:bodyPr>
          <a:lstStyle/>
          <a:p>
            <a:pPr algn="ctr" defTabSz="609630">
              <a:lnSpc>
                <a:spcPts val="1801"/>
              </a:lnSpc>
            </a:pPr>
            <a:r>
              <a:rPr lang="en-US" sz="1501" b="1">
                <a:solidFill>
                  <a:srgbClr val="ED9D3F"/>
                </a:solidFill>
                <a:latin typeface="Aptos Bold"/>
                <a:ea typeface="Aptos Bold"/>
                <a:cs typeface="Aptos Bold"/>
                <a:sym typeface="Aptos Bold"/>
              </a:rPr>
              <a:t>PROCESS &amp; OUTCOMES</a:t>
            </a:r>
          </a:p>
        </p:txBody>
      </p:sp>
      <p:grpSp>
        <p:nvGrpSpPr>
          <p:cNvPr id="45" name="Group 45"/>
          <p:cNvGrpSpPr/>
          <p:nvPr/>
        </p:nvGrpSpPr>
        <p:grpSpPr>
          <a:xfrm>
            <a:off x="8419059" y="2333543"/>
            <a:ext cx="274536" cy="274536"/>
            <a:chOff x="0" y="0"/>
            <a:chExt cx="549072" cy="549072"/>
          </a:xfrm>
        </p:grpSpPr>
        <p:sp>
          <p:nvSpPr>
            <p:cNvPr id="46" name="Freeform 46"/>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ED9D3F"/>
            </a:solidFill>
          </p:spPr>
          <p:txBody>
            <a:bodyPr/>
            <a:lstStyle/>
            <a:p>
              <a:pPr defTabSz="609630"/>
              <a:endParaRPr lang="en-US" sz="1200">
                <a:solidFill>
                  <a:prstClr val="black"/>
                </a:solidFill>
                <a:latin typeface="Calibri"/>
              </a:endParaRPr>
            </a:p>
          </p:txBody>
        </p:sp>
      </p:grpSp>
      <p:grpSp>
        <p:nvGrpSpPr>
          <p:cNvPr id="47" name="Group 47"/>
          <p:cNvGrpSpPr/>
          <p:nvPr/>
        </p:nvGrpSpPr>
        <p:grpSpPr>
          <a:xfrm>
            <a:off x="8419059" y="2324392"/>
            <a:ext cx="274536" cy="274536"/>
            <a:chOff x="0" y="0"/>
            <a:chExt cx="549072" cy="549072"/>
          </a:xfrm>
        </p:grpSpPr>
        <p:sp>
          <p:nvSpPr>
            <p:cNvPr id="48" name="Freeform 48"/>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49" name="TextBox 49"/>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50" name="TextBox 50"/>
          <p:cNvSpPr txBox="1"/>
          <p:nvPr/>
        </p:nvSpPr>
        <p:spPr>
          <a:xfrm>
            <a:off x="8891816" y="2336571"/>
            <a:ext cx="2211623" cy="179536"/>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Survey completion</a:t>
            </a:r>
          </a:p>
        </p:txBody>
      </p:sp>
      <p:grpSp>
        <p:nvGrpSpPr>
          <p:cNvPr id="51" name="Group 51"/>
          <p:cNvGrpSpPr/>
          <p:nvPr/>
        </p:nvGrpSpPr>
        <p:grpSpPr>
          <a:xfrm>
            <a:off x="8419059" y="3248660"/>
            <a:ext cx="274536" cy="274536"/>
            <a:chOff x="0" y="0"/>
            <a:chExt cx="549072" cy="549072"/>
          </a:xfrm>
        </p:grpSpPr>
        <p:sp>
          <p:nvSpPr>
            <p:cNvPr id="52" name="Freeform 52"/>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ED9D3F"/>
            </a:solidFill>
          </p:spPr>
          <p:txBody>
            <a:bodyPr/>
            <a:lstStyle/>
            <a:p>
              <a:pPr defTabSz="609630"/>
              <a:endParaRPr lang="en-US" sz="1200">
                <a:solidFill>
                  <a:prstClr val="black"/>
                </a:solidFill>
                <a:latin typeface="Calibri"/>
              </a:endParaRPr>
            </a:p>
          </p:txBody>
        </p:sp>
      </p:grpSp>
      <p:grpSp>
        <p:nvGrpSpPr>
          <p:cNvPr id="53" name="Group 53"/>
          <p:cNvGrpSpPr/>
          <p:nvPr/>
        </p:nvGrpSpPr>
        <p:grpSpPr>
          <a:xfrm>
            <a:off x="8419059" y="3239509"/>
            <a:ext cx="274536" cy="274536"/>
            <a:chOff x="0" y="0"/>
            <a:chExt cx="549072" cy="549072"/>
          </a:xfrm>
        </p:grpSpPr>
        <p:sp>
          <p:nvSpPr>
            <p:cNvPr id="54" name="Freeform 54"/>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55" name="TextBox 55"/>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56" name="TextBox 56"/>
          <p:cNvSpPr txBox="1"/>
          <p:nvPr/>
        </p:nvSpPr>
        <p:spPr>
          <a:xfrm>
            <a:off x="8891816" y="3251683"/>
            <a:ext cx="2211623" cy="179536"/>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Metrics implemented</a:t>
            </a:r>
          </a:p>
        </p:txBody>
      </p:sp>
      <p:grpSp>
        <p:nvGrpSpPr>
          <p:cNvPr id="57" name="Group 57"/>
          <p:cNvGrpSpPr/>
          <p:nvPr/>
        </p:nvGrpSpPr>
        <p:grpSpPr>
          <a:xfrm>
            <a:off x="8419059" y="4163771"/>
            <a:ext cx="274536" cy="274536"/>
            <a:chOff x="0" y="0"/>
            <a:chExt cx="549072" cy="549072"/>
          </a:xfrm>
        </p:grpSpPr>
        <p:sp>
          <p:nvSpPr>
            <p:cNvPr id="58" name="Freeform 58"/>
            <p:cNvSpPr/>
            <p:nvPr/>
          </p:nvSpPr>
          <p:spPr>
            <a:xfrm>
              <a:off x="0" y="0"/>
              <a:ext cx="549021" cy="549021"/>
            </a:xfrm>
            <a:custGeom>
              <a:avLst/>
              <a:gdLst/>
              <a:ahLst/>
              <a:cxnLst/>
              <a:rect l="l" t="t" r="r" b="b"/>
              <a:pathLst>
                <a:path w="549021" h="549021">
                  <a:moveTo>
                    <a:pt x="0" y="274574"/>
                  </a:moveTo>
                  <a:cubicBezTo>
                    <a:pt x="0" y="122936"/>
                    <a:pt x="122936" y="0"/>
                    <a:pt x="274574" y="0"/>
                  </a:cubicBezTo>
                  <a:cubicBezTo>
                    <a:pt x="426212" y="0"/>
                    <a:pt x="549021" y="122936"/>
                    <a:pt x="549021" y="274574"/>
                  </a:cubicBezTo>
                  <a:cubicBezTo>
                    <a:pt x="549021" y="426212"/>
                    <a:pt x="426212" y="549021"/>
                    <a:pt x="274574" y="549021"/>
                  </a:cubicBezTo>
                  <a:cubicBezTo>
                    <a:pt x="122936" y="549021"/>
                    <a:pt x="0" y="426212"/>
                    <a:pt x="0" y="274574"/>
                  </a:cubicBezTo>
                  <a:close/>
                </a:path>
              </a:pathLst>
            </a:custGeom>
            <a:solidFill>
              <a:srgbClr val="ED9D3F"/>
            </a:solidFill>
          </p:spPr>
          <p:txBody>
            <a:bodyPr/>
            <a:lstStyle/>
            <a:p>
              <a:pPr defTabSz="609630"/>
              <a:endParaRPr lang="en-US" sz="1200">
                <a:solidFill>
                  <a:prstClr val="black"/>
                </a:solidFill>
                <a:latin typeface="Calibri"/>
              </a:endParaRPr>
            </a:p>
          </p:txBody>
        </p:sp>
      </p:grpSp>
      <p:grpSp>
        <p:nvGrpSpPr>
          <p:cNvPr id="59" name="Group 59"/>
          <p:cNvGrpSpPr/>
          <p:nvPr/>
        </p:nvGrpSpPr>
        <p:grpSpPr>
          <a:xfrm>
            <a:off x="8419059" y="4154621"/>
            <a:ext cx="274536" cy="274536"/>
            <a:chOff x="0" y="0"/>
            <a:chExt cx="549072" cy="549072"/>
          </a:xfrm>
        </p:grpSpPr>
        <p:sp>
          <p:nvSpPr>
            <p:cNvPr id="60" name="Freeform 60"/>
            <p:cNvSpPr/>
            <p:nvPr/>
          </p:nvSpPr>
          <p:spPr>
            <a:xfrm>
              <a:off x="0" y="0"/>
              <a:ext cx="549069" cy="549069"/>
            </a:xfrm>
            <a:custGeom>
              <a:avLst/>
              <a:gdLst/>
              <a:ahLst/>
              <a:cxnLst/>
              <a:rect l="l" t="t" r="r" b="b"/>
              <a:pathLst>
                <a:path w="549069" h="549069">
                  <a:moveTo>
                    <a:pt x="0" y="0"/>
                  </a:moveTo>
                  <a:lnTo>
                    <a:pt x="549069" y="0"/>
                  </a:lnTo>
                  <a:lnTo>
                    <a:pt x="549069" y="549069"/>
                  </a:lnTo>
                  <a:lnTo>
                    <a:pt x="0" y="549069"/>
                  </a:lnTo>
                  <a:close/>
                </a:path>
              </a:pathLst>
            </a:custGeom>
            <a:blipFill>
              <a:blip r:embed="rId2">
                <a:alphaModFix amt="0"/>
              </a:blip>
              <a:stretch>
                <a:fillRect l="-78303" r="-78304"/>
              </a:stretch>
            </a:blipFill>
          </p:spPr>
          <p:txBody>
            <a:bodyPr/>
            <a:lstStyle/>
            <a:p>
              <a:pPr defTabSz="609630"/>
              <a:endParaRPr lang="en-US" sz="1200">
                <a:solidFill>
                  <a:prstClr val="black"/>
                </a:solidFill>
                <a:latin typeface="Calibri"/>
              </a:endParaRPr>
            </a:p>
          </p:txBody>
        </p:sp>
        <p:sp>
          <p:nvSpPr>
            <p:cNvPr id="61" name="TextBox 61"/>
            <p:cNvSpPr txBox="1"/>
            <p:nvPr/>
          </p:nvSpPr>
          <p:spPr>
            <a:xfrm>
              <a:off x="0" y="-28575"/>
              <a:ext cx="549072" cy="577647"/>
            </a:xfrm>
            <a:prstGeom prst="rect">
              <a:avLst/>
            </a:prstGeom>
          </p:spPr>
          <p:txBody>
            <a:bodyPr lIns="0" tIns="0" rIns="0" bIns="0" rtlCol="0" anchor="ctr"/>
            <a:lstStyle/>
            <a:p>
              <a:pPr algn="ctr" defTabSz="609630">
                <a:lnSpc>
                  <a:spcPts val="1081"/>
                </a:lnSpc>
              </a:pPr>
              <a:r>
                <a:rPr lang="en-US" sz="901" b="1">
                  <a:solidFill>
                    <a:srgbClr val="FFFFFF"/>
                  </a:solidFill>
                  <a:latin typeface="Calibri (MS) Bold"/>
                  <a:ea typeface="Calibri (MS) Bold"/>
                  <a:cs typeface="Calibri (MS) Bold"/>
                  <a:sym typeface="Calibri (MS) Bold"/>
                </a:rPr>
                <a:t>✓</a:t>
              </a:r>
            </a:p>
          </p:txBody>
        </p:sp>
      </p:grpSp>
      <p:sp>
        <p:nvSpPr>
          <p:cNvPr id="62" name="TextBox 62"/>
          <p:cNvSpPr txBox="1"/>
          <p:nvPr/>
        </p:nvSpPr>
        <p:spPr>
          <a:xfrm>
            <a:off x="8891816" y="4166800"/>
            <a:ext cx="2211623" cy="179536"/>
          </a:xfrm>
          <a:prstGeom prst="rect">
            <a:avLst/>
          </a:prstGeom>
        </p:spPr>
        <p:txBody>
          <a:bodyPr lIns="0" tIns="0" rIns="0" bIns="0" rtlCol="0" anchor="t">
            <a:spAutoFit/>
          </a:bodyPr>
          <a:lstStyle/>
          <a:p>
            <a:pPr defTabSz="609630">
              <a:lnSpc>
                <a:spcPts val="1441"/>
              </a:lnSpc>
            </a:pPr>
            <a:r>
              <a:rPr lang="en-US" sz="1201" b="1">
                <a:solidFill>
                  <a:srgbClr val="2E3631"/>
                </a:solidFill>
                <a:latin typeface="Aptos Bold"/>
                <a:ea typeface="Aptos Bold"/>
                <a:cs typeface="Aptos Bold"/>
                <a:sym typeface="Aptos Bold"/>
              </a:rPr>
              <a:t>Resident engagement</a:t>
            </a:r>
          </a:p>
        </p:txBody>
      </p:sp>
      <p:sp>
        <p:nvSpPr>
          <p:cNvPr id="63" name="TextBox 63"/>
          <p:cNvSpPr txBox="1"/>
          <p:nvPr/>
        </p:nvSpPr>
        <p:spPr>
          <a:xfrm>
            <a:off x="747294" y="5566925"/>
            <a:ext cx="10676439" cy="166712"/>
          </a:xfrm>
          <a:prstGeom prst="rect">
            <a:avLst/>
          </a:prstGeom>
        </p:spPr>
        <p:txBody>
          <a:bodyPr lIns="0" tIns="0" rIns="0" bIns="0" rtlCol="0" anchor="t">
            <a:spAutoFit/>
          </a:bodyPr>
          <a:lstStyle/>
          <a:p>
            <a:pPr algn="ctr" defTabSz="609630">
              <a:lnSpc>
                <a:spcPts val="1321"/>
              </a:lnSpc>
            </a:pPr>
            <a:r>
              <a:rPr lang="en-US" sz="1101" dirty="0">
                <a:solidFill>
                  <a:srgbClr val="5B645F"/>
                </a:solidFill>
                <a:latin typeface="Aptos"/>
                <a:ea typeface="Aptos"/>
                <a:cs typeface="Aptos"/>
                <a:sym typeface="Aptos"/>
              </a:rPr>
              <a:t>Measures are designed to capture knowledge, engagement, implementation, and the resident experience .</a:t>
            </a:r>
          </a:p>
        </p:txBody>
      </p:sp>
      <p:grpSp>
        <p:nvGrpSpPr>
          <p:cNvPr id="64" name="Group 64"/>
          <p:cNvGrpSpPr/>
          <p:nvPr/>
        </p:nvGrpSpPr>
        <p:grpSpPr>
          <a:xfrm>
            <a:off x="0" y="6698641"/>
            <a:ext cx="12201227" cy="164719"/>
            <a:chOff x="0" y="0"/>
            <a:chExt cx="24402453" cy="329438"/>
          </a:xfrm>
        </p:grpSpPr>
        <p:sp>
          <p:nvSpPr>
            <p:cNvPr id="65" name="Freeform 65"/>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66" name="Group 66"/>
          <p:cNvGrpSpPr/>
          <p:nvPr/>
        </p:nvGrpSpPr>
        <p:grpSpPr>
          <a:xfrm>
            <a:off x="0" y="6698641"/>
            <a:ext cx="201327" cy="164719"/>
            <a:chOff x="0" y="0"/>
            <a:chExt cx="402654" cy="329438"/>
          </a:xfrm>
        </p:grpSpPr>
        <p:sp>
          <p:nvSpPr>
            <p:cNvPr id="67" name="Freeform 67"/>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68" name="TextBox 68"/>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5</a:t>
            </a:r>
          </a:p>
        </p:txBody>
      </p:sp>
    </p:spTree>
    <p:extLst>
      <p:ext uri="{BB962C8B-B14F-4D97-AF65-F5344CB8AC3E}">
        <p14:creationId xmlns:p14="http://schemas.microsoft.com/office/powerpoint/2010/main" val="34229536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Barriers &amp; Strategies</a:t>
            </a:r>
          </a:p>
        </p:txBody>
      </p:sp>
      <p:grpSp>
        <p:nvGrpSpPr>
          <p:cNvPr id="5" name="Group 5"/>
          <p:cNvGrpSpPr/>
          <p:nvPr/>
        </p:nvGrpSpPr>
        <p:grpSpPr>
          <a:xfrm>
            <a:off x="640581" y="1235406"/>
            <a:ext cx="1921739" cy="311137"/>
            <a:chOff x="0" y="0"/>
            <a:chExt cx="3843477" cy="622275"/>
          </a:xfrm>
        </p:grpSpPr>
        <p:sp>
          <p:nvSpPr>
            <p:cNvPr id="6" name="Freeform 6"/>
            <p:cNvSpPr/>
            <p:nvPr/>
          </p:nvSpPr>
          <p:spPr>
            <a:xfrm>
              <a:off x="0" y="0"/>
              <a:ext cx="3843528" cy="622300"/>
            </a:xfrm>
            <a:custGeom>
              <a:avLst/>
              <a:gdLst/>
              <a:ahLst/>
              <a:cxnLst/>
              <a:rect l="l" t="t" r="r" b="b"/>
              <a:pathLst>
                <a:path w="3843528" h="622300">
                  <a:moveTo>
                    <a:pt x="0" y="103759"/>
                  </a:moveTo>
                  <a:cubicBezTo>
                    <a:pt x="0" y="46482"/>
                    <a:pt x="46482" y="0"/>
                    <a:pt x="103759" y="0"/>
                  </a:cubicBezTo>
                  <a:lnTo>
                    <a:pt x="3739769" y="0"/>
                  </a:lnTo>
                  <a:cubicBezTo>
                    <a:pt x="3797046" y="0"/>
                    <a:pt x="3843528" y="46482"/>
                    <a:pt x="3843528" y="103759"/>
                  </a:cubicBezTo>
                  <a:lnTo>
                    <a:pt x="3843528" y="518541"/>
                  </a:lnTo>
                  <a:cubicBezTo>
                    <a:pt x="3843528" y="575818"/>
                    <a:pt x="3797046" y="622300"/>
                    <a:pt x="3739769" y="622300"/>
                  </a:cubicBezTo>
                  <a:lnTo>
                    <a:pt x="103759" y="622300"/>
                  </a:lnTo>
                  <a:cubicBezTo>
                    <a:pt x="46482" y="622300"/>
                    <a:pt x="0" y="575818"/>
                    <a:pt x="0" y="518541"/>
                  </a:cubicBezTo>
                  <a:close/>
                </a:path>
              </a:pathLst>
            </a:custGeom>
            <a:solidFill>
              <a:srgbClr val="60B538"/>
            </a:solidFill>
          </p:spPr>
          <p:txBody>
            <a:bodyPr/>
            <a:lstStyle/>
            <a:p>
              <a:pPr defTabSz="609630"/>
              <a:endParaRPr lang="en-US" sz="1200">
                <a:solidFill>
                  <a:prstClr val="black"/>
                </a:solidFill>
                <a:latin typeface="Calibri"/>
              </a:endParaRPr>
            </a:p>
          </p:txBody>
        </p:sp>
      </p:grpSp>
      <p:sp>
        <p:nvSpPr>
          <p:cNvPr id="7" name="TextBox 7"/>
          <p:cNvSpPr txBox="1"/>
          <p:nvPr/>
        </p:nvSpPr>
        <p:spPr>
          <a:xfrm>
            <a:off x="793051" y="1297915"/>
            <a:ext cx="1616799" cy="153888"/>
          </a:xfrm>
          <a:prstGeom prst="rect">
            <a:avLst/>
          </a:prstGeom>
        </p:spPr>
        <p:txBody>
          <a:bodyPr lIns="0" tIns="0" rIns="0" bIns="0" rtlCol="0" anchor="t">
            <a:spAutoFit/>
          </a:bodyPr>
          <a:lstStyle/>
          <a:p>
            <a:pPr algn="ctr" defTabSz="609630">
              <a:lnSpc>
                <a:spcPts val="1201"/>
              </a:lnSpc>
            </a:pPr>
            <a:r>
              <a:rPr lang="en-US" sz="1001" b="1">
                <a:solidFill>
                  <a:srgbClr val="FFFFFF"/>
                </a:solidFill>
                <a:latin typeface="Aptos Bold"/>
                <a:ea typeface="Aptos Bold"/>
                <a:cs typeface="Aptos Bold"/>
                <a:sym typeface="Aptos Bold"/>
              </a:rPr>
              <a:t>BARRIERS</a:t>
            </a:r>
          </a:p>
        </p:txBody>
      </p:sp>
      <p:grpSp>
        <p:nvGrpSpPr>
          <p:cNvPr id="8" name="Group 8"/>
          <p:cNvGrpSpPr/>
          <p:nvPr/>
        </p:nvGrpSpPr>
        <p:grpSpPr>
          <a:xfrm>
            <a:off x="635496" y="1779391"/>
            <a:ext cx="5180565" cy="925284"/>
            <a:chOff x="0" y="0"/>
            <a:chExt cx="10361130" cy="1850568"/>
          </a:xfrm>
        </p:grpSpPr>
        <p:sp>
          <p:nvSpPr>
            <p:cNvPr id="9" name="Freeform 9"/>
            <p:cNvSpPr/>
            <p:nvPr/>
          </p:nvSpPr>
          <p:spPr>
            <a:xfrm>
              <a:off x="0" y="0"/>
              <a:ext cx="10361168" cy="1850644"/>
            </a:xfrm>
            <a:custGeom>
              <a:avLst/>
              <a:gdLst/>
              <a:ahLst/>
              <a:cxnLst/>
              <a:rect l="l" t="t" r="r" b="b"/>
              <a:pathLst>
                <a:path w="10361168" h="1850644">
                  <a:moveTo>
                    <a:pt x="0" y="308483"/>
                  </a:moveTo>
                  <a:cubicBezTo>
                    <a:pt x="0" y="138049"/>
                    <a:pt x="138049" y="0"/>
                    <a:pt x="308483" y="0"/>
                  </a:cubicBezTo>
                  <a:lnTo>
                    <a:pt x="10052685" y="0"/>
                  </a:lnTo>
                  <a:cubicBezTo>
                    <a:pt x="10222992" y="0"/>
                    <a:pt x="10361168" y="138049"/>
                    <a:pt x="10361168" y="308483"/>
                  </a:cubicBezTo>
                  <a:lnTo>
                    <a:pt x="10361168" y="1542161"/>
                  </a:lnTo>
                  <a:cubicBezTo>
                    <a:pt x="10361168" y="1712468"/>
                    <a:pt x="10223119" y="1850644"/>
                    <a:pt x="10052685" y="1850644"/>
                  </a:cubicBezTo>
                  <a:lnTo>
                    <a:pt x="308483" y="1850644"/>
                  </a:lnTo>
                  <a:cubicBezTo>
                    <a:pt x="138049" y="1850517"/>
                    <a:pt x="0" y="1712468"/>
                    <a:pt x="0" y="1542161"/>
                  </a:cubicBezTo>
                  <a:close/>
                </a:path>
              </a:pathLst>
            </a:custGeom>
            <a:solidFill>
              <a:srgbClr val="F8FAF7"/>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10" name="TextBox 10"/>
          <p:cNvSpPr txBox="1"/>
          <p:nvPr/>
        </p:nvSpPr>
        <p:spPr>
          <a:xfrm>
            <a:off x="930319" y="1952219"/>
            <a:ext cx="1479531" cy="166712"/>
          </a:xfrm>
          <a:prstGeom prst="rect">
            <a:avLst/>
          </a:prstGeom>
        </p:spPr>
        <p:txBody>
          <a:bodyPr lIns="0" tIns="0" rIns="0" bIns="0" rtlCol="0" anchor="t">
            <a:spAutoFit/>
          </a:bodyPr>
          <a:lstStyle/>
          <a:p>
            <a:pPr defTabSz="609630">
              <a:lnSpc>
                <a:spcPts val="1321"/>
              </a:lnSpc>
            </a:pPr>
            <a:r>
              <a:rPr lang="en-US" sz="1101" b="1">
                <a:solidFill>
                  <a:srgbClr val="CD4F48"/>
                </a:solidFill>
                <a:latin typeface="Aptos Bold"/>
                <a:ea typeface="Aptos Bold"/>
                <a:cs typeface="Aptos Bold"/>
                <a:sym typeface="Aptos Bold"/>
              </a:rPr>
              <a:t>Resident priorities</a:t>
            </a:r>
          </a:p>
        </p:txBody>
      </p:sp>
      <p:sp>
        <p:nvSpPr>
          <p:cNvPr id="11" name="TextBox 11"/>
          <p:cNvSpPr txBox="1"/>
          <p:nvPr/>
        </p:nvSpPr>
        <p:spPr>
          <a:xfrm>
            <a:off x="2486012" y="1906467"/>
            <a:ext cx="2989472" cy="307777"/>
          </a:xfrm>
          <a:prstGeom prst="rect">
            <a:avLst/>
          </a:prstGeom>
        </p:spPr>
        <p:txBody>
          <a:bodyPr lIns="0" tIns="0" rIns="0" bIns="0" rtlCol="0" anchor="t">
            <a:spAutoFit/>
          </a:bodyPr>
          <a:lstStyle/>
          <a:p>
            <a:pPr defTabSz="609630">
              <a:lnSpc>
                <a:spcPts val="1201"/>
              </a:lnSpc>
            </a:pPr>
            <a:r>
              <a:rPr lang="en-US" sz="1001">
                <a:solidFill>
                  <a:srgbClr val="5B645F"/>
                </a:solidFill>
                <a:latin typeface="Aptos"/>
                <a:ea typeface="Aptos"/>
                <a:cs typeface="Aptos"/>
                <a:sym typeface="Aptos"/>
              </a:rPr>
              <a:t>Residents were overwhelmed—and excited—by the volume of information available through EPIC.</a:t>
            </a:r>
          </a:p>
        </p:txBody>
      </p:sp>
      <p:grpSp>
        <p:nvGrpSpPr>
          <p:cNvPr id="12" name="Group 12"/>
          <p:cNvGrpSpPr/>
          <p:nvPr/>
        </p:nvGrpSpPr>
        <p:grpSpPr>
          <a:xfrm>
            <a:off x="635496" y="2923286"/>
            <a:ext cx="5180565" cy="925284"/>
            <a:chOff x="0" y="0"/>
            <a:chExt cx="10361130" cy="1850568"/>
          </a:xfrm>
        </p:grpSpPr>
        <p:sp>
          <p:nvSpPr>
            <p:cNvPr id="13" name="Freeform 13"/>
            <p:cNvSpPr/>
            <p:nvPr/>
          </p:nvSpPr>
          <p:spPr>
            <a:xfrm>
              <a:off x="0" y="0"/>
              <a:ext cx="10361168" cy="1850644"/>
            </a:xfrm>
            <a:custGeom>
              <a:avLst/>
              <a:gdLst/>
              <a:ahLst/>
              <a:cxnLst/>
              <a:rect l="l" t="t" r="r" b="b"/>
              <a:pathLst>
                <a:path w="10361168" h="1850644">
                  <a:moveTo>
                    <a:pt x="0" y="308483"/>
                  </a:moveTo>
                  <a:cubicBezTo>
                    <a:pt x="0" y="138049"/>
                    <a:pt x="138049" y="0"/>
                    <a:pt x="308483" y="0"/>
                  </a:cubicBezTo>
                  <a:lnTo>
                    <a:pt x="10052685" y="0"/>
                  </a:lnTo>
                  <a:cubicBezTo>
                    <a:pt x="10222992" y="0"/>
                    <a:pt x="10361168" y="138049"/>
                    <a:pt x="10361168" y="308483"/>
                  </a:cubicBezTo>
                  <a:lnTo>
                    <a:pt x="10361168" y="1542161"/>
                  </a:lnTo>
                  <a:cubicBezTo>
                    <a:pt x="10361168" y="1712468"/>
                    <a:pt x="10223119" y="1850644"/>
                    <a:pt x="10052685" y="1850644"/>
                  </a:cubicBezTo>
                  <a:lnTo>
                    <a:pt x="308483" y="1850644"/>
                  </a:lnTo>
                  <a:cubicBezTo>
                    <a:pt x="138049" y="1850517"/>
                    <a:pt x="0" y="1712468"/>
                    <a:pt x="0" y="1542161"/>
                  </a:cubicBezTo>
                  <a:close/>
                </a:path>
              </a:pathLst>
            </a:custGeom>
            <a:solidFill>
              <a:srgbClr val="F8FAF7"/>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14" name="TextBox 14"/>
          <p:cNvSpPr txBox="1"/>
          <p:nvPr/>
        </p:nvSpPr>
        <p:spPr>
          <a:xfrm>
            <a:off x="930319" y="3096114"/>
            <a:ext cx="1479531" cy="333425"/>
          </a:xfrm>
          <a:prstGeom prst="rect">
            <a:avLst/>
          </a:prstGeom>
        </p:spPr>
        <p:txBody>
          <a:bodyPr lIns="0" tIns="0" rIns="0" bIns="0" rtlCol="0" anchor="t">
            <a:spAutoFit/>
          </a:bodyPr>
          <a:lstStyle/>
          <a:p>
            <a:pPr defTabSz="609630">
              <a:lnSpc>
                <a:spcPts val="1321"/>
              </a:lnSpc>
            </a:pPr>
            <a:r>
              <a:rPr lang="en-US" sz="1101" b="1">
                <a:solidFill>
                  <a:srgbClr val="CD4F48"/>
                </a:solidFill>
                <a:latin typeface="Aptos Bold"/>
                <a:ea typeface="Aptos Bold"/>
                <a:cs typeface="Aptos Bold"/>
                <a:sym typeface="Aptos Bold"/>
              </a:rPr>
              <a:t>Research vs. performance</a:t>
            </a:r>
          </a:p>
        </p:txBody>
      </p:sp>
      <p:sp>
        <p:nvSpPr>
          <p:cNvPr id="15" name="TextBox 15"/>
          <p:cNvSpPr txBox="1"/>
          <p:nvPr/>
        </p:nvSpPr>
        <p:spPr>
          <a:xfrm>
            <a:off x="2486012" y="3050362"/>
            <a:ext cx="2989472" cy="307777"/>
          </a:xfrm>
          <a:prstGeom prst="rect">
            <a:avLst/>
          </a:prstGeom>
        </p:spPr>
        <p:txBody>
          <a:bodyPr lIns="0" tIns="0" rIns="0" bIns="0" rtlCol="0" anchor="t">
            <a:spAutoFit/>
          </a:bodyPr>
          <a:lstStyle/>
          <a:p>
            <a:pPr defTabSz="609630">
              <a:lnSpc>
                <a:spcPts val="1201"/>
              </a:lnSpc>
            </a:pPr>
            <a:r>
              <a:rPr lang="en-US" sz="1001">
                <a:solidFill>
                  <a:srgbClr val="5B645F"/>
                </a:solidFill>
                <a:latin typeface="Aptos"/>
                <a:ea typeface="Aptos"/>
                <a:cs typeface="Aptos"/>
                <a:sym typeface="Aptos"/>
              </a:rPr>
              <a:t>Residents immediately identified potential research uses for the available data.</a:t>
            </a:r>
          </a:p>
        </p:txBody>
      </p:sp>
      <p:grpSp>
        <p:nvGrpSpPr>
          <p:cNvPr id="16" name="Group 16"/>
          <p:cNvGrpSpPr/>
          <p:nvPr/>
        </p:nvGrpSpPr>
        <p:grpSpPr>
          <a:xfrm>
            <a:off x="635496" y="4067175"/>
            <a:ext cx="5180565" cy="925284"/>
            <a:chOff x="0" y="0"/>
            <a:chExt cx="10361130" cy="1850568"/>
          </a:xfrm>
        </p:grpSpPr>
        <p:sp>
          <p:nvSpPr>
            <p:cNvPr id="17" name="Freeform 17"/>
            <p:cNvSpPr/>
            <p:nvPr/>
          </p:nvSpPr>
          <p:spPr>
            <a:xfrm>
              <a:off x="0" y="0"/>
              <a:ext cx="10361168" cy="1850644"/>
            </a:xfrm>
            <a:custGeom>
              <a:avLst/>
              <a:gdLst/>
              <a:ahLst/>
              <a:cxnLst/>
              <a:rect l="l" t="t" r="r" b="b"/>
              <a:pathLst>
                <a:path w="10361168" h="1850644">
                  <a:moveTo>
                    <a:pt x="0" y="308483"/>
                  </a:moveTo>
                  <a:cubicBezTo>
                    <a:pt x="0" y="138049"/>
                    <a:pt x="138049" y="0"/>
                    <a:pt x="308483" y="0"/>
                  </a:cubicBezTo>
                  <a:lnTo>
                    <a:pt x="10052685" y="0"/>
                  </a:lnTo>
                  <a:cubicBezTo>
                    <a:pt x="10222992" y="0"/>
                    <a:pt x="10361168" y="138049"/>
                    <a:pt x="10361168" y="308483"/>
                  </a:cubicBezTo>
                  <a:lnTo>
                    <a:pt x="10361168" y="1542161"/>
                  </a:lnTo>
                  <a:cubicBezTo>
                    <a:pt x="10361168" y="1712468"/>
                    <a:pt x="10223119" y="1850644"/>
                    <a:pt x="10052685" y="1850644"/>
                  </a:cubicBezTo>
                  <a:lnTo>
                    <a:pt x="308483" y="1850644"/>
                  </a:lnTo>
                  <a:cubicBezTo>
                    <a:pt x="138049" y="1850517"/>
                    <a:pt x="0" y="1712468"/>
                    <a:pt x="0" y="1542161"/>
                  </a:cubicBezTo>
                  <a:close/>
                </a:path>
              </a:pathLst>
            </a:custGeom>
            <a:solidFill>
              <a:srgbClr val="F8FAF7"/>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18" name="TextBox 18"/>
          <p:cNvSpPr txBox="1"/>
          <p:nvPr/>
        </p:nvSpPr>
        <p:spPr>
          <a:xfrm>
            <a:off x="930319" y="4240010"/>
            <a:ext cx="1479531" cy="166712"/>
          </a:xfrm>
          <a:prstGeom prst="rect">
            <a:avLst/>
          </a:prstGeom>
        </p:spPr>
        <p:txBody>
          <a:bodyPr lIns="0" tIns="0" rIns="0" bIns="0" rtlCol="0" anchor="t">
            <a:spAutoFit/>
          </a:bodyPr>
          <a:lstStyle/>
          <a:p>
            <a:pPr defTabSz="609630">
              <a:lnSpc>
                <a:spcPts val="1321"/>
              </a:lnSpc>
            </a:pPr>
            <a:r>
              <a:rPr lang="en-US" sz="1101" b="1">
                <a:solidFill>
                  <a:srgbClr val="CD4F48"/>
                </a:solidFill>
                <a:latin typeface="Aptos Bold"/>
                <a:ea typeface="Aptos Bold"/>
                <a:cs typeface="Aptos Bold"/>
                <a:sym typeface="Aptos Bold"/>
              </a:rPr>
              <a:t>EPIC feasibility</a:t>
            </a:r>
          </a:p>
        </p:txBody>
      </p:sp>
      <p:sp>
        <p:nvSpPr>
          <p:cNvPr id="19" name="TextBox 19"/>
          <p:cNvSpPr txBox="1"/>
          <p:nvPr/>
        </p:nvSpPr>
        <p:spPr>
          <a:xfrm>
            <a:off x="2486012" y="4194252"/>
            <a:ext cx="2989472" cy="307777"/>
          </a:xfrm>
          <a:prstGeom prst="rect">
            <a:avLst/>
          </a:prstGeom>
        </p:spPr>
        <p:txBody>
          <a:bodyPr lIns="0" tIns="0" rIns="0" bIns="0" rtlCol="0" anchor="t">
            <a:spAutoFit/>
          </a:bodyPr>
          <a:lstStyle/>
          <a:p>
            <a:pPr defTabSz="609630">
              <a:lnSpc>
                <a:spcPts val="1201"/>
              </a:lnSpc>
            </a:pPr>
            <a:r>
              <a:rPr lang="en-US" sz="1001">
                <a:solidFill>
                  <a:srgbClr val="5B645F"/>
                </a:solidFill>
                <a:latin typeface="Aptos"/>
                <a:ea typeface="Aptos"/>
                <a:cs typeface="Aptos"/>
                <a:sym typeface="Aptos"/>
              </a:rPr>
              <a:t>EPIC partners were hesitant to reconfigure data points already available on other dashboards.</a:t>
            </a:r>
          </a:p>
        </p:txBody>
      </p:sp>
      <p:grpSp>
        <p:nvGrpSpPr>
          <p:cNvPr id="20" name="Group 20"/>
          <p:cNvGrpSpPr/>
          <p:nvPr/>
        </p:nvGrpSpPr>
        <p:grpSpPr>
          <a:xfrm>
            <a:off x="6268536" y="1235406"/>
            <a:ext cx="1921739" cy="311137"/>
            <a:chOff x="0" y="0"/>
            <a:chExt cx="3843477" cy="622275"/>
          </a:xfrm>
        </p:grpSpPr>
        <p:sp>
          <p:nvSpPr>
            <p:cNvPr id="21" name="Freeform 21"/>
            <p:cNvSpPr/>
            <p:nvPr/>
          </p:nvSpPr>
          <p:spPr>
            <a:xfrm>
              <a:off x="0" y="0"/>
              <a:ext cx="3843528" cy="622300"/>
            </a:xfrm>
            <a:custGeom>
              <a:avLst/>
              <a:gdLst/>
              <a:ahLst/>
              <a:cxnLst/>
              <a:rect l="l" t="t" r="r" b="b"/>
              <a:pathLst>
                <a:path w="3843528" h="622300">
                  <a:moveTo>
                    <a:pt x="0" y="103759"/>
                  </a:moveTo>
                  <a:cubicBezTo>
                    <a:pt x="0" y="46482"/>
                    <a:pt x="46482" y="0"/>
                    <a:pt x="103759" y="0"/>
                  </a:cubicBezTo>
                  <a:lnTo>
                    <a:pt x="3739769" y="0"/>
                  </a:lnTo>
                  <a:cubicBezTo>
                    <a:pt x="3797046" y="0"/>
                    <a:pt x="3843528" y="46482"/>
                    <a:pt x="3843528" y="103759"/>
                  </a:cubicBezTo>
                  <a:lnTo>
                    <a:pt x="3843528" y="518541"/>
                  </a:lnTo>
                  <a:cubicBezTo>
                    <a:pt x="3843528" y="575818"/>
                    <a:pt x="3797046" y="622300"/>
                    <a:pt x="3739769" y="622300"/>
                  </a:cubicBezTo>
                  <a:lnTo>
                    <a:pt x="103759" y="622300"/>
                  </a:lnTo>
                  <a:cubicBezTo>
                    <a:pt x="46482" y="622300"/>
                    <a:pt x="0" y="575818"/>
                    <a:pt x="0" y="518541"/>
                  </a:cubicBezTo>
                  <a:close/>
                </a:path>
              </a:pathLst>
            </a:custGeom>
            <a:solidFill>
              <a:srgbClr val="60B538"/>
            </a:solidFill>
          </p:spPr>
          <p:txBody>
            <a:bodyPr/>
            <a:lstStyle/>
            <a:p>
              <a:pPr defTabSz="609630"/>
              <a:endParaRPr lang="en-US" sz="1200">
                <a:solidFill>
                  <a:prstClr val="black"/>
                </a:solidFill>
                <a:latin typeface="Calibri"/>
              </a:endParaRPr>
            </a:p>
          </p:txBody>
        </p:sp>
      </p:grpSp>
      <p:sp>
        <p:nvSpPr>
          <p:cNvPr id="22" name="TextBox 22"/>
          <p:cNvSpPr txBox="1"/>
          <p:nvPr/>
        </p:nvSpPr>
        <p:spPr>
          <a:xfrm>
            <a:off x="6421006" y="1297915"/>
            <a:ext cx="1616799" cy="153888"/>
          </a:xfrm>
          <a:prstGeom prst="rect">
            <a:avLst/>
          </a:prstGeom>
        </p:spPr>
        <p:txBody>
          <a:bodyPr lIns="0" tIns="0" rIns="0" bIns="0" rtlCol="0" anchor="t">
            <a:spAutoFit/>
          </a:bodyPr>
          <a:lstStyle/>
          <a:p>
            <a:pPr algn="ctr" defTabSz="609630">
              <a:lnSpc>
                <a:spcPts val="1201"/>
              </a:lnSpc>
            </a:pPr>
            <a:r>
              <a:rPr lang="en-US" sz="1001" b="1">
                <a:solidFill>
                  <a:srgbClr val="FFFFFF"/>
                </a:solidFill>
                <a:latin typeface="Aptos Bold"/>
                <a:ea typeface="Aptos Bold"/>
                <a:cs typeface="Aptos Bold"/>
                <a:sym typeface="Aptos Bold"/>
              </a:rPr>
              <a:t>STRATEGIES</a:t>
            </a:r>
          </a:p>
        </p:txBody>
      </p:sp>
      <p:grpSp>
        <p:nvGrpSpPr>
          <p:cNvPr id="23" name="Group 23"/>
          <p:cNvGrpSpPr/>
          <p:nvPr/>
        </p:nvGrpSpPr>
        <p:grpSpPr>
          <a:xfrm>
            <a:off x="6263456" y="1779391"/>
            <a:ext cx="5180565" cy="1199820"/>
            <a:chOff x="0" y="0"/>
            <a:chExt cx="10361130" cy="2399640"/>
          </a:xfrm>
        </p:grpSpPr>
        <p:sp>
          <p:nvSpPr>
            <p:cNvPr id="24" name="Freeform 24"/>
            <p:cNvSpPr/>
            <p:nvPr/>
          </p:nvSpPr>
          <p:spPr>
            <a:xfrm>
              <a:off x="0" y="0"/>
              <a:ext cx="10361168" cy="2399665"/>
            </a:xfrm>
            <a:custGeom>
              <a:avLst/>
              <a:gdLst/>
              <a:ahLst/>
              <a:cxnLst/>
              <a:rect l="l" t="t" r="r" b="b"/>
              <a:pathLst>
                <a:path w="10361168" h="2399665">
                  <a:moveTo>
                    <a:pt x="0" y="399923"/>
                  </a:moveTo>
                  <a:cubicBezTo>
                    <a:pt x="0" y="179070"/>
                    <a:pt x="179070" y="0"/>
                    <a:pt x="399923" y="0"/>
                  </a:cubicBezTo>
                  <a:lnTo>
                    <a:pt x="9961245" y="0"/>
                  </a:lnTo>
                  <a:cubicBezTo>
                    <a:pt x="10182098" y="0"/>
                    <a:pt x="10361168" y="179070"/>
                    <a:pt x="10361168" y="399923"/>
                  </a:cubicBezTo>
                  <a:lnTo>
                    <a:pt x="10361168" y="1999742"/>
                  </a:lnTo>
                  <a:cubicBezTo>
                    <a:pt x="10361168" y="2220595"/>
                    <a:pt x="10182098" y="2399665"/>
                    <a:pt x="9961245" y="2399665"/>
                  </a:cubicBezTo>
                  <a:lnTo>
                    <a:pt x="399923" y="2399665"/>
                  </a:lnTo>
                  <a:cubicBezTo>
                    <a:pt x="179070" y="2399665"/>
                    <a:pt x="0" y="2220595"/>
                    <a:pt x="0" y="1999742"/>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25" name="TextBox 25"/>
          <p:cNvSpPr txBox="1"/>
          <p:nvPr/>
        </p:nvSpPr>
        <p:spPr>
          <a:xfrm>
            <a:off x="6558273" y="1979676"/>
            <a:ext cx="1479531" cy="166712"/>
          </a:xfrm>
          <a:prstGeom prst="rect">
            <a:avLst/>
          </a:prstGeom>
        </p:spPr>
        <p:txBody>
          <a:bodyPr lIns="0" tIns="0" rIns="0" bIns="0" rtlCol="0" anchor="t">
            <a:spAutoFit/>
          </a:bodyPr>
          <a:lstStyle/>
          <a:p>
            <a:pPr defTabSz="609630">
              <a:lnSpc>
                <a:spcPts val="1321"/>
              </a:lnSpc>
            </a:pPr>
            <a:r>
              <a:rPr lang="en-US" sz="1101" b="1">
                <a:solidFill>
                  <a:srgbClr val="60B538"/>
                </a:solidFill>
                <a:latin typeface="Aptos Bold"/>
                <a:ea typeface="Aptos Bold"/>
                <a:cs typeface="Aptos Bold"/>
                <a:sym typeface="Aptos Bold"/>
              </a:rPr>
              <a:t>Curate with residents</a:t>
            </a:r>
          </a:p>
        </p:txBody>
      </p:sp>
      <p:sp>
        <p:nvSpPr>
          <p:cNvPr id="26" name="TextBox 26"/>
          <p:cNvSpPr txBox="1"/>
          <p:nvPr/>
        </p:nvSpPr>
        <p:spPr>
          <a:xfrm>
            <a:off x="8068215" y="1924768"/>
            <a:ext cx="3035224" cy="307777"/>
          </a:xfrm>
          <a:prstGeom prst="rect">
            <a:avLst/>
          </a:prstGeom>
        </p:spPr>
        <p:txBody>
          <a:bodyPr lIns="0" tIns="0" rIns="0" bIns="0" rtlCol="0" anchor="t">
            <a:spAutoFit/>
          </a:bodyPr>
          <a:lstStyle/>
          <a:p>
            <a:pPr defTabSz="609630">
              <a:lnSpc>
                <a:spcPts val="1201"/>
              </a:lnSpc>
            </a:pPr>
            <a:r>
              <a:rPr lang="en-US" sz="1001">
                <a:solidFill>
                  <a:srgbClr val="2E3631"/>
                </a:solidFill>
                <a:latin typeface="Aptos"/>
                <a:ea typeface="Aptos"/>
                <a:cs typeface="Aptos"/>
                <a:sym typeface="Aptos"/>
              </a:rPr>
              <a:t>Continue resident focus groups to select metrics / KPIs that are both informational and relevant to their work.</a:t>
            </a:r>
          </a:p>
        </p:txBody>
      </p:sp>
      <p:grpSp>
        <p:nvGrpSpPr>
          <p:cNvPr id="27" name="Group 27"/>
          <p:cNvGrpSpPr/>
          <p:nvPr/>
        </p:nvGrpSpPr>
        <p:grpSpPr>
          <a:xfrm>
            <a:off x="6263456" y="3197815"/>
            <a:ext cx="5180565" cy="1199820"/>
            <a:chOff x="0" y="0"/>
            <a:chExt cx="10361130" cy="2399640"/>
          </a:xfrm>
        </p:grpSpPr>
        <p:sp>
          <p:nvSpPr>
            <p:cNvPr id="28" name="Freeform 28"/>
            <p:cNvSpPr/>
            <p:nvPr/>
          </p:nvSpPr>
          <p:spPr>
            <a:xfrm>
              <a:off x="0" y="0"/>
              <a:ext cx="10361168" cy="2399665"/>
            </a:xfrm>
            <a:custGeom>
              <a:avLst/>
              <a:gdLst/>
              <a:ahLst/>
              <a:cxnLst/>
              <a:rect l="l" t="t" r="r" b="b"/>
              <a:pathLst>
                <a:path w="10361168" h="2399665">
                  <a:moveTo>
                    <a:pt x="0" y="399923"/>
                  </a:moveTo>
                  <a:cubicBezTo>
                    <a:pt x="0" y="179070"/>
                    <a:pt x="179070" y="0"/>
                    <a:pt x="399923" y="0"/>
                  </a:cubicBezTo>
                  <a:lnTo>
                    <a:pt x="9961245" y="0"/>
                  </a:lnTo>
                  <a:cubicBezTo>
                    <a:pt x="10182098" y="0"/>
                    <a:pt x="10361168" y="179070"/>
                    <a:pt x="10361168" y="399923"/>
                  </a:cubicBezTo>
                  <a:lnTo>
                    <a:pt x="10361168" y="1999742"/>
                  </a:lnTo>
                  <a:cubicBezTo>
                    <a:pt x="10361168" y="2220595"/>
                    <a:pt x="10182098" y="2399665"/>
                    <a:pt x="9961245" y="2399665"/>
                  </a:cubicBezTo>
                  <a:lnTo>
                    <a:pt x="399923" y="2399665"/>
                  </a:lnTo>
                  <a:cubicBezTo>
                    <a:pt x="179070" y="2399665"/>
                    <a:pt x="0" y="2220595"/>
                    <a:pt x="0" y="1999742"/>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29" name="TextBox 29"/>
          <p:cNvSpPr txBox="1"/>
          <p:nvPr/>
        </p:nvSpPr>
        <p:spPr>
          <a:xfrm>
            <a:off x="6558273" y="3398101"/>
            <a:ext cx="1479531" cy="333425"/>
          </a:xfrm>
          <a:prstGeom prst="rect">
            <a:avLst/>
          </a:prstGeom>
        </p:spPr>
        <p:txBody>
          <a:bodyPr lIns="0" tIns="0" rIns="0" bIns="0" rtlCol="0" anchor="t">
            <a:spAutoFit/>
          </a:bodyPr>
          <a:lstStyle/>
          <a:p>
            <a:pPr defTabSz="609630">
              <a:lnSpc>
                <a:spcPts val="1321"/>
              </a:lnSpc>
            </a:pPr>
            <a:r>
              <a:rPr lang="en-US" sz="1101" b="1">
                <a:solidFill>
                  <a:srgbClr val="60B538"/>
                </a:solidFill>
                <a:latin typeface="Aptos Bold"/>
                <a:ea typeface="Aptos Bold"/>
                <a:cs typeface="Aptos Bold"/>
                <a:sym typeface="Aptos Bold"/>
              </a:rPr>
              <a:t>Reduce technical burden</a:t>
            </a:r>
          </a:p>
        </p:txBody>
      </p:sp>
      <p:sp>
        <p:nvSpPr>
          <p:cNvPr id="30" name="TextBox 30"/>
          <p:cNvSpPr txBox="1"/>
          <p:nvPr/>
        </p:nvSpPr>
        <p:spPr>
          <a:xfrm>
            <a:off x="8068215" y="3343199"/>
            <a:ext cx="3035224" cy="461665"/>
          </a:xfrm>
          <a:prstGeom prst="rect">
            <a:avLst/>
          </a:prstGeom>
        </p:spPr>
        <p:txBody>
          <a:bodyPr lIns="0" tIns="0" rIns="0" bIns="0" rtlCol="0" anchor="t">
            <a:spAutoFit/>
          </a:bodyPr>
          <a:lstStyle/>
          <a:p>
            <a:pPr defTabSz="609630">
              <a:lnSpc>
                <a:spcPts val="1201"/>
              </a:lnSpc>
            </a:pPr>
            <a:r>
              <a:rPr lang="en-US" sz="1001">
                <a:solidFill>
                  <a:srgbClr val="2E3631"/>
                </a:solidFill>
                <a:latin typeface="Aptos"/>
                <a:ea typeface="Aptos"/>
                <a:cs typeface="Aptos"/>
                <a:sym typeface="Aptos"/>
              </a:rPr>
              <a:t>Curate and finalize one dashboard per specialty to minimize additional changes required from the EPIC support team.</a:t>
            </a:r>
          </a:p>
        </p:txBody>
      </p:sp>
      <p:sp>
        <p:nvSpPr>
          <p:cNvPr id="31" name="TextBox 31"/>
          <p:cNvSpPr txBox="1"/>
          <p:nvPr/>
        </p:nvSpPr>
        <p:spPr>
          <a:xfrm>
            <a:off x="6375254" y="4926343"/>
            <a:ext cx="4911211" cy="166712"/>
          </a:xfrm>
          <a:prstGeom prst="rect">
            <a:avLst/>
          </a:prstGeom>
        </p:spPr>
        <p:txBody>
          <a:bodyPr lIns="0" tIns="0" rIns="0" bIns="0" rtlCol="0" anchor="t">
            <a:spAutoFit/>
          </a:bodyPr>
          <a:lstStyle/>
          <a:p>
            <a:pPr algn="ctr" defTabSz="609630">
              <a:lnSpc>
                <a:spcPts val="1321"/>
              </a:lnSpc>
            </a:pPr>
            <a:r>
              <a:rPr lang="en-US" sz="1101" b="1">
                <a:solidFill>
                  <a:srgbClr val="60B538"/>
                </a:solidFill>
                <a:latin typeface="Aptos Bold"/>
                <a:ea typeface="Aptos Bold"/>
                <a:cs typeface="Aptos Bold"/>
                <a:sym typeface="Aptos Bold"/>
              </a:rPr>
              <a:t>Design principle</a:t>
            </a:r>
          </a:p>
        </p:txBody>
      </p:sp>
      <p:sp>
        <p:nvSpPr>
          <p:cNvPr id="32" name="TextBox 32"/>
          <p:cNvSpPr txBox="1"/>
          <p:nvPr/>
        </p:nvSpPr>
        <p:spPr>
          <a:xfrm>
            <a:off x="6375254" y="5383905"/>
            <a:ext cx="4911211" cy="405304"/>
          </a:xfrm>
          <a:prstGeom prst="rect">
            <a:avLst/>
          </a:prstGeom>
        </p:spPr>
        <p:txBody>
          <a:bodyPr lIns="0" tIns="0" rIns="0" bIns="0" rtlCol="0" anchor="t">
            <a:spAutoFit/>
          </a:bodyPr>
          <a:lstStyle/>
          <a:p>
            <a:pPr algn="ctr" defTabSz="609630">
              <a:lnSpc>
                <a:spcPts val="1561"/>
              </a:lnSpc>
            </a:pPr>
            <a:r>
              <a:rPr lang="en-US" sz="1301" b="1">
                <a:solidFill>
                  <a:srgbClr val="2E3631"/>
                </a:solidFill>
                <a:latin typeface="Aptos Bold"/>
                <a:ea typeface="Aptos Bold"/>
                <a:cs typeface="Aptos Bold"/>
                <a:sym typeface="Aptos Bold"/>
              </a:rPr>
              <a:t>Make the dashboard focused enough to be useful—not another source of information overload.</a:t>
            </a:r>
          </a:p>
        </p:txBody>
      </p:sp>
      <p:grpSp>
        <p:nvGrpSpPr>
          <p:cNvPr id="33" name="Group 33"/>
          <p:cNvGrpSpPr/>
          <p:nvPr/>
        </p:nvGrpSpPr>
        <p:grpSpPr>
          <a:xfrm>
            <a:off x="0" y="6698641"/>
            <a:ext cx="12201227" cy="164719"/>
            <a:chOff x="0" y="0"/>
            <a:chExt cx="24402453" cy="329438"/>
          </a:xfrm>
        </p:grpSpPr>
        <p:sp>
          <p:nvSpPr>
            <p:cNvPr id="34" name="Freeform 34"/>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35" name="Group 35"/>
          <p:cNvGrpSpPr/>
          <p:nvPr/>
        </p:nvGrpSpPr>
        <p:grpSpPr>
          <a:xfrm>
            <a:off x="0" y="6698641"/>
            <a:ext cx="201327" cy="164719"/>
            <a:chOff x="0" y="0"/>
            <a:chExt cx="402654" cy="329438"/>
          </a:xfrm>
        </p:grpSpPr>
        <p:sp>
          <p:nvSpPr>
            <p:cNvPr id="36" name="Freeform 36"/>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37" name="TextBox 37"/>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6</a:t>
            </a:r>
          </a:p>
        </p:txBody>
      </p:sp>
    </p:spTree>
    <p:extLst>
      <p:ext uri="{BB962C8B-B14F-4D97-AF65-F5344CB8AC3E}">
        <p14:creationId xmlns:p14="http://schemas.microsoft.com/office/powerpoint/2010/main" val="7447779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Preliminary Results</a:t>
            </a:r>
          </a:p>
        </p:txBody>
      </p:sp>
      <p:sp>
        <p:nvSpPr>
          <p:cNvPr id="5" name="TextBox 5"/>
          <p:cNvSpPr txBox="1"/>
          <p:nvPr/>
        </p:nvSpPr>
        <p:spPr>
          <a:xfrm>
            <a:off x="683241" y="810381"/>
            <a:ext cx="10676439" cy="179536"/>
          </a:xfrm>
          <a:prstGeom prst="rect">
            <a:avLst/>
          </a:prstGeom>
        </p:spPr>
        <p:txBody>
          <a:bodyPr lIns="0" tIns="0" rIns="0" bIns="0" rtlCol="0" anchor="t">
            <a:spAutoFit/>
          </a:bodyPr>
          <a:lstStyle/>
          <a:p>
            <a:pPr defTabSz="609630">
              <a:lnSpc>
                <a:spcPts val="1441"/>
              </a:lnSpc>
            </a:pPr>
            <a:r>
              <a:rPr lang="en-US" sz="1201">
                <a:solidFill>
                  <a:srgbClr val="5B645F"/>
                </a:solidFill>
                <a:latin typeface="Calibri (MS)"/>
                <a:ea typeface="Calibri (MS)"/>
                <a:cs typeface="Calibri (MS)"/>
                <a:sym typeface="Calibri (MS)"/>
              </a:rPr>
              <a:t>Baseline knowledge and resident response</a:t>
            </a:r>
          </a:p>
        </p:txBody>
      </p:sp>
      <p:grpSp>
        <p:nvGrpSpPr>
          <p:cNvPr id="6" name="Group 6"/>
          <p:cNvGrpSpPr/>
          <p:nvPr/>
        </p:nvGrpSpPr>
        <p:grpSpPr>
          <a:xfrm>
            <a:off x="589744" y="1276077"/>
            <a:ext cx="4677251" cy="4219695"/>
            <a:chOff x="0" y="0"/>
            <a:chExt cx="9354502" cy="8439391"/>
          </a:xfrm>
        </p:grpSpPr>
        <p:sp>
          <p:nvSpPr>
            <p:cNvPr id="7" name="Freeform 7"/>
            <p:cNvSpPr/>
            <p:nvPr/>
          </p:nvSpPr>
          <p:spPr>
            <a:xfrm>
              <a:off x="0" y="0"/>
              <a:ext cx="9354566" cy="8439404"/>
            </a:xfrm>
            <a:custGeom>
              <a:avLst/>
              <a:gdLst/>
              <a:ahLst/>
              <a:cxnLst/>
              <a:rect l="l" t="t" r="r" b="b"/>
              <a:pathLst>
                <a:path w="9354566" h="8439404">
                  <a:moveTo>
                    <a:pt x="0" y="1406652"/>
                  </a:moveTo>
                  <a:cubicBezTo>
                    <a:pt x="0" y="629793"/>
                    <a:pt x="629793" y="0"/>
                    <a:pt x="1406652" y="0"/>
                  </a:cubicBezTo>
                  <a:lnTo>
                    <a:pt x="7947914" y="0"/>
                  </a:lnTo>
                  <a:cubicBezTo>
                    <a:pt x="8724773" y="0"/>
                    <a:pt x="9354566" y="629793"/>
                    <a:pt x="9354566" y="1406652"/>
                  </a:cubicBezTo>
                  <a:lnTo>
                    <a:pt x="9354566" y="7032752"/>
                  </a:lnTo>
                  <a:cubicBezTo>
                    <a:pt x="9354566" y="7809611"/>
                    <a:pt x="8724773" y="8439404"/>
                    <a:pt x="7947914" y="8439404"/>
                  </a:cubicBezTo>
                  <a:lnTo>
                    <a:pt x="1406652" y="8439404"/>
                  </a:lnTo>
                  <a:cubicBezTo>
                    <a:pt x="629793" y="8439404"/>
                    <a:pt x="0" y="7809611"/>
                    <a:pt x="0" y="7032752"/>
                  </a:cubicBezTo>
                  <a:close/>
                </a:path>
              </a:pathLst>
            </a:custGeom>
            <a:solidFill>
              <a:srgbClr val="FFFFFF"/>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8" name="TextBox 8"/>
          <p:cNvSpPr txBox="1"/>
          <p:nvPr/>
        </p:nvSpPr>
        <p:spPr>
          <a:xfrm>
            <a:off x="930320" y="1586173"/>
            <a:ext cx="3996099" cy="166712"/>
          </a:xfrm>
          <a:prstGeom prst="rect">
            <a:avLst/>
          </a:prstGeom>
        </p:spPr>
        <p:txBody>
          <a:bodyPr lIns="0" tIns="0" rIns="0" bIns="0" rtlCol="0" anchor="t">
            <a:spAutoFit/>
          </a:bodyPr>
          <a:lstStyle/>
          <a:p>
            <a:pPr algn="ctr" defTabSz="609630">
              <a:lnSpc>
                <a:spcPts val="1321"/>
              </a:lnSpc>
            </a:pPr>
            <a:r>
              <a:rPr lang="en-US" sz="1101" b="1">
                <a:solidFill>
                  <a:srgbClr val="60B538"/>
                </a:solidFill>
                <a:latin typeface="Aptos Bold"/>
                <a:ea typeface="Aptos Bold"/>
                <a:cs typeface="Aptos Bold"/>
                <a:sym typeface="Aptos Bold"/>
              </a:rPr>
              <a:t>EPIC DASHBOARD PRE-KNOWLEDGE SURVEY</a:t>
            </a:r>
          </a:p>
        </p:txBody>
      </p:sp>
      <p:sp>
        <p:nvSpPr>
          <p:cNvPr id="9" name="TextBox 9"/>
          <p:cNvSpPr txBox="1"/>
          <p:nvPr/>
        </p:nvSpPr>
        <p:spPr>
          <a:xfrm>
            <a:off x="976078" y="1952219"/>
            <a:ext cx="3904583" cy="153888"/>
          </a:xfrm>
          <a:prstGeom prst="rect">
            <a:avLst/>
          </a:prstGeom>
        </p:spPr>
        <p:txBody>
          <a:bodyPr lIns="0" tIns="0" rIns="0" bIns="0" rtlCol="0" anchor="t">
            <a:spAutoFit/>
          </a:bodyPr>
          <a:lstStyle/>
          <a:p>
            <a:pPr algn="ctr" defTabSz="609630">
              <a:lnSpc>
                <a:spcPts val="1201"/>
              </a:lnSpc>
            </a:pPr>
            <a:r>
              <a:rPr lang="en-US" sz="1001">
                <a:solidFill>
                  <a:srgbClr val="5B645F"/>
                </a:solidFill>
                <a:latin typeface="Aptos"/>
                <a:ea typeface="Aptos"/>
                <a:cs typeface="Aptos"/>
                <a:sym typeface="Aptos"/>
              </a:rPr>
              <a:t>Knowledge of where to find performance / quality metrics</a:t>
            </a:r>
          </a:p>
        </p:txBody>
      </p:sp>
      <p:sp>
        <p:nvSpPr>
          <p:cNvPr id="10" name="TextBox 10"/>
          <p:cNvSpPr txBox="1"/>
          <p:nvPr/>
        </p:nvSpPr>
        <p:spPr>
          <a:xfrm>
            <a:off x="1113340" y="2540699"/>
            <a:ext cx="1525289" cy="515141"/>
          </a:xfrm>
          <a:prstGeom prst="rect">
            <a:avLst/>
          </a:prstGeom>
        </p:spPr>
        <p:txBody>
          <a:bodyPr lIns="0" tIns="0" rIns="0" bIns="0" rtlCol="0" anchor="t">
            <a:spAutoFit/>
          </a:bodyPr>
          <a:lstStyle/>
          <a:p>
            <a:pPr algn="ctr" defTabSz="609630">
              <a:lnSpc>
                <a:spcPts val="4083"/>
              </a:lnSpc>
            </a:pPr>
            <a:r>
              <a:rPr lang="en-US" sz="3402" b="1">
                <a:solidFill>
                  <a:srgbClr val="CD4F48"/>
                </a:solidFill>
                <a:latin typeface="Aptos Bold"/>
                <a:ea typeface="Aptos Bold"/>
                <a:cs typeface="Aptos Bold"/>
                <a:sym typeface="Aptos Bold"/>
              </a:rPr>
              <a:t>66%</a:t>
            </a:r>
          </a:p>
        </p:txBody>
      </p:sp>
      <p:sp>
        <p:nvSpPr>
          <p:cNvPr id="11" name="TextBox 11"/>
          <p:cNvSpPr txBox="1"/>
          <p:nvPr/>
        </p:nvSpPr>
        <p:spPr>
          <a:xfrm>
            <a:off x="1113340" y="3187624"/>
            <a:ext cx="1525289" cy="179536"/>
          </a:xfrm>
          <a:prstGeom prst="rect">
            <a:avLst/>
          </a:prstGeom>
        </p:spPr>
        <p:txBody>
          <a:bodyPr lIns="0" tIns="0" rIns="0" bIns="0" rtlCol="0" anchor="t">
            <a:spAutoFit/>
          </a:bodyPr>
          <a:lstStyle/>
          <a:p>
            <a:pPr algn="ctr" defTabSz="609630">
              <a:lnSpc>
                <a:spcPts val="1441"/>
              </a:lnSpc>
            </a:pPr>
            <a:r>
              <a:rPr lang="en-US" sz="1201" b="1">
                <a:solidFill>
                  <a:srgbClr val="CD4F48"/>
                </a:solidFill>
                <a:latin typeface="Aptos Bold"/>
                <a:ea typeface="Aptos Bold"/>
                <a:cs typeface="Aptos Bold"/>
                <a:sym typeface="Aptos Bold"/>
              </a:rPr>
              <a:t>No</a:t>
            </a:r>
          </a:p>
        </p:txBody>
      </p:sp>
      <p:sp>
        <p:nvSpPr>
          <p:cNvPr id="12" name="TextBox 12"/>
          <p:cNvSpPr txBox="1"/>
          <p:nvPr/>
        </p:nvSpPr>
        <p:spPr>
          <a:xfrm>
            <a:off x="2943574" y="2540699"/>
            <a:ext cx="1525289" cy="515141"/>
          </a:xfrm>
          <a:prstGeom prst="rect">
            <a:avLst/>
          </a:prstGeom>
        </p:spPr>
        <p:txBody>
          <a:bodyPr lIns="0" tIns="0" rIns="0" bIns="0" rtlCol="0" anchor="t">
            <a:spAutoFit/>
          </a:bodyPr>
          <a:lstStyle/>
          <a:p>
            <a:pPr algn="ctr" defTabSz="609630">
              <a:lnSpc>
                <a:spcPts val="4083"/>
              </a:lnSpc>
            </a:pPr>
            <a:r>
              <a:rPr lang="en-US" sz="3402" b="1">
                <a:solidFill>
                  <a:srgbClr val="60B538"/>
                </a:solidFill>
                <a:latin typeface="Aptos Bold"/>
                <a:ea typeface="Aptos Bold"/>
                <a:cs typeface="Aptos Bold"/>
                <a:sym typeface="Aptos Bold"/>
              </a:rPr>
              <a:t>34%</a:t>
            </a:r>
          </a:p>
        </p:txBody>
      </p:sp>
      <p:sp>
        <p:nvSpPr>
          <p:cNvPr id="13" name="TextBox 13"/>
          <p:cNvSpPr txBox="1"/>
          <p:nvPr/>
        </p:nvSpPr>
        <p:spPr>
          <a:xfrm>
            <a:off x="2943574" y="3187624"/>
            <a:ext cx="1525289" cy="179536"/>
          </a:xfrm>
          <a:prstGeom prst="rect">
            <a:avLst/>
          </a:prstGeom>
        </p:spPr>
        <p:txBody>
          <a:bodyPr lIns="0" tIns="0" rIns="0" bIns="0" rtlCol="0" anchor="t">
            <a:spAutoFit/>
          </a:bodyPr>
          <a:lstStyle/>
          <a:p>
            <a:pPr algn="ctr" defTabSz="609630">
              <a:lnSpc>
                <a:spcPts val="1441"/>
              </a:lnSpc>
            </a:pPr>
            <a:r>
              <a:rPr lang="en-US" sz="1201" b="1">
                <a:solidFill>
                  <a:srgbClr val="60B538"/>
                </a:solidFill>
                <a:latin typeface="Aptos Bold"/>
                <a:ea typeface="Aptos Bold"/>
                <a:cs typeface="Aptos Bold"/>
                <a:sym typeface="Aptos Bold"/>
              </a:rPr>
              <a:t>Yes</a:t>
            </a:r>
          </a:p>
        </p:txBody>
      </p:sp>
      <p:sp>
        <p:nvSpPr>
          <p:cNvPr id="14" name="TextBox 14"/>
          <p:cNvSpPr txBox="1"/>
          <p:nvPr/>
        </p:nvSpPr>
        <p:spPr>
          <a:xfrm>
            <a:off x="976078" y="3873964"/>
            <a:ext cx="3904583" cy="538609"/>
          </a:xfrm>
          <a:prstGeom prst="rect">
            <a:avLst/>
          </a:prstGeom>
        </p:spPr>
        <p:txBody>
          <a:bodyPr lIns="0" tIns="0" rIns="0" bIns="0" rtlCol="0" anchor="t">
            <a:spAutoFit/>
          </a:bodyPr>
          <a:lstStyle/>
          <a:p>
            <a:pPr algn="ctr" defTabSz="609630">
              <a:lnSpc>
                <a:spcPts val="1441"/>
              </a:lnSpc>
            </a:pPr>
            <a:r>
              <a:rPr lang="en-US" sz="1201" b="1">
                <a:solidFill>
                  <a:srgbClr val="2E3631"/>
                </a:solidFill>
                <a:latin typeface="Aptos Bold"/>
                <a:ea typeface="Aptos Bold"/>
                <a:cs typeface="Aptos Bold"/>
                <a:sym typeface="Aptos Bold"/>
              </a:rPr>
              <a:t>Preliminary survey finding: the majority of residents lack knowledge of where to find performance or quality metrics.</a:t>
            </a:r>
          </a:p>
        </p:txBody>
      </p:sp>
      <p:grpSp>
        <p:nvGrpSpPr>
          <p:cNvPr id="15" name="Group 15"/>
          <p:cNvGrpSpPr/>
          <p:nvPr/>
        </p:nvGrpSpPr>
        <p:grpSpPr>
          <a:xfrm>
            <a:off x="5577116" y="1276077"/>
            <a:ext cx="6004173" cy="4219695"/>
            <a:chOff x="0" y="0"/>
            <a:chExt cx="12008345" cy="8439391"/>
          </a:xfrm>
        </p:grpSpPr>
        <p:sp>
          <p:nvSpPr>
            <p:cNvPr id="16" name="Freeform 16"/>
            <p:cNvSpPr/>
            <p:nvPr/>
          </p:nvSpPr>
          <p:spPr>
            <a:xfrm>
              <a:off x="0" y="0"/>
              <a:ext cx="12008358" cy="8439404"/>
            </a:xfrm>
            <a:custGeom>
              <a:avLst/>
              <a:gdLst/>
              <a:ahLst/>
              <a:cxnLst/>
              <a:rect l="l" t="t" r="r" b="b"/>
              <a:pathLst>
                <a:path w="12008358" h="8439404">
                  <a:moveTo>
                    <a:pt x="0" y="1406652"/>
                  </a:moveTo>
                  <a:cubicBezTo>
                    <a:pt x="0" y="629793"/>
                    <a:pt x="629793" y="0"/>
                    <a:pt x="1406652" y="0"/>
                  </a:cubicBezTo>
                  <a:lnTo>
                    <a:pt x="10601706" y="0"/>
                  </a:lnTo>
                  <a:cubicBezTo>
                    <a:pt x="11378565" y="0"/>
                    <a:pt x="12008358" y="629793"/>
                    <a:pt x="12008358" y="1406652"/>
                  </a:cubicBezTo>
                  <a:lnTo>
                    <a:pt x="12008358" y="7032752"/>
                  </a:lnTo>
                  <a:cubicBezTo>
                    <a:pt x="12008358" y="7809611"/>
                    <a:pt x="11378565" y="8439404"/>
                    <a:pt x="10601706" y="8439404"/>
                  </a:cubicBezTo>
                  <a:lnTo>
                    <a:pt x="1406652" y="8439404"/>
                  </a:lnTo>
                  <a:cubicBezTo>
                    <a:pt x="629793" y="8439404"/>
                    <a:pt x="0" y="7809611"/>
                    <a:pt x="0" y="7032752"/>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17" name="TextBox 17"/>
          <p:cNvSpPr txBox="1"/>
          <p:nvPr/>
        </p:nvSpPr>
        <p:spPr>
          <a:xfrm>
            <a:off x="5963450" y="1631931"/>
            <a:ext cx="5231505" cy="200119"/>
          </a:xfrm>
          <a:prstGeom prst="rect">
            <a:avLst/>
          </a:prstGeom>
        </p:spPr>
        <p:txBody>
          <a:bodyPr lIns="0" tIns="0" rIns="0" bIns="0" rtlCol="0" anchor="t">
            <a:spAutoFit/>
          </a:bodyPr>
          <a:lstStyle/>
          <a:p>
            <a:pPr algn="ctr" defTabSz="609630">
              <a:lnSpc>
                <a:spcPts val="1561"/>
              </a:lnSpc>
            </a:pPr>
            <a:r>
              <a:rPr lang="en-US" sz="1301" b="1">
                <a:solidFill>
                  <a:srgbClr val="60B538"/>
                </a:solidFill>
                <a:latin typeface="Aptos Bold"/>
                <a:ea typeface="Aptos Bold"/>
                <a:cs typeface="Aptos Bold"/>
                <a:sym typeface="Aptos Bold"/>
              </a:rPr>
              <a:t>FOCUS GROUP INSIGHT</a:t>
            </a:r>
          </a:p>
        </p:txBody>
      </p:sp>
      <p:sp>
        <p:nvSpPr>
          <p:cNvPr id="18" name="TextBox 18"/>
          <p:cNvSpPr txBox="1"/>
          <p:nvPr/>
        </p:nvSpPr>
        <p:spPr>
          <a:xfrm>
            <a:off x="6100718" y="2272513"/>
            <a:ext cx="4956969" cy="1173591"/>
          </a:xfrm>
          <a:prstGeom prst="rect">
            <a:avLst/>
          </a:prstGeom>
        </p:spPr>
        <p:txBody>
          <a:bodyPr lIns="0" tIns="0" rIns="0" bIns="0" rtlCol="0" anchor="t">
            <a:spAutoFit/>
          </a:bodyPr>
          <a:lstStyle/>
          <a:p>
            <a:pPr algn="ctr" defTabSz="609630">
              <a:lnSpc>
                <a:spcPts val="2281"/>
              </a:lnSpc>
            </a:pPr>
            <a:r>
              <a:rPr lang="en-US" sz="1901" b="1">
                <a:solidFill>
                  <a:srgbClr val="2E3631"/>
                </a:solidFill>
                <a:latin typeface="Aptos Bold"/>
                <a:ea typeface="Aptos Bold"/>
                <a:cs typeface="Aptos Bold"/>
                <a:sym typeface="Aptos Bold"/>
              </a:rPr>
              <a:t>Exposure to EPIC’s extensive library of reports and existing dashboards increased awareness—but also created information overload.</a:t>
            </a:r>
          </a:p>
        </p:txBody>
      </p:sp>
      <p:sp>
        <p:nvSpPr>
          <p:cNvPr id="19" name="TextBox 19"/>
          <p:cNvSpPr txBox="1"/>
          <p:nvPr/>
        </p:nvSpPr>
        <p:spPr>
          <a:xfrm>
            <a:off x="6192228" y="3736696"/>
            <a:ext cx="4773943" cy="538609"/>
          </a:xfrm>
          <a:prstGeom prst="rect">
            <a:avLst/>
          </a:prstGeom>
        </p:spPr>
        <p:txBody>
          <a:bodyPr lIns="0" tIns="0" rIns="0" bIns="0" rtlCol="0" anchor="t">
            <a:spAutoFit/>
          </a:bodyPr>
          <a:lstStyle/>
          <a:p>
            <a:pPr algn="ctr" defTabSz="609630">
              <a:lnSpc>
                <a:spcPts val="1441"/>
              </a:lnSpc>
            </a:pPr>
            <a:r>
              <a:rPr lang="en-US" sz="1201">
                <a:solidFill>
                  <a:srgbClr val="5B645F"/>
                </a:solidFill>
                <a:latin typeface="Aptos"/>
                <a:ea typeface="Aptos"/>
                <a:cs typeface="Aptos"/>
                <a:sym typeface="Aptos"/>
              </a:rPr>
              <a:t>Residents became interested in using the data for research, highlighting the need to distinguish performance-improvement use cases from research opportunities.</a:t>
            </a:r>
          </a:p>
        </p:txBody>
      </p:sp>
      <p:sp>
        <p:nvSpPr>
          <p:cNvPr id="20" name="TextBox 20"/>
          <p:cNvSpPr txBox="1"/>
          <p:nvPr/>
        </p:nvSpPr>
        <p:spPr>
          <a:xfrm>
            <a:off x="6146476" y="4834833"/>
            <a:ext cx="4865459" cy="179536"/>
          </a:xfrm>
          <a:prstGeom prst="rect">
            <a:avLst/>
          </a:prstGeom>
        </p:spPr>
        <p:txBody>
          <a:bodyPr lIns="0" tIns="0" rIns="0" bIns="0" rtlCol="0" anchor="t">
            <a:spAutoFit/>
          </a:bodyPr>
          <a:lstStyle/>
          <a:p>
            <a:pPr algn="ctr" defTabSz="609630">
              <a:lnSpc>
                <a:spcPts val="1441"/>
              </a:lnSpc>
            </a:pPr>
            <a:r>
              <a:rPr lang="en-US" sz="1201" b="1">
                <a:solidFill>
                  <a:srgbClr val="60B538"/>
                </a:solidFill>
                <a:latin typeface="Aptos Bold"/>
                <a:ea typeface="Aptos Bold"/>
                <a:cs typeface="Aptos Bold"/>
                <a:sym typeface="Aptos Bold"/>
              </a:rPr>
              <a:t>Implication: curate the resident experience.</a:t>
            </a:r>
          </a:p>
        </p:txBody>
      </p:sp>
      <p:grpSp>
        <p:nvGrpSpPr>
          <p:cNvPr id="21" name="Group 21"/>
          <p:cNvGrpSpPr/>
          <p:nvPr/>
        </p:nvGrpSpPr>
        <p:grpSpPr>
          <a:xfrm>
            <a:off x="0" y="6698641"/>
            <a:ext cx="12201227" cy="164719"/>
            <a:chOff x="0" y="0"/>
            <a:chExt cx="24402453" cy="329438"/>
          </a:xfrm>
        </p:grpSpPr>
        <p:sp>
          <p:nvSpPr>
            <p:cNvPr id="22" name="Freeform 22"/>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23" name="Group 23"/>
          <p:cNvGrpSpPr/>
          <p:nvPr/>
        </p:nvGrpSpPr>
        <p:grpSpPr>
          <a:xfrm>
            <a:off x="0" y="6698641"/>
            <a:ext cx="201327" cy="164719"/>
            <a:chOff x="0" y="0"/>
            <a:chExt cx="402654" cy="329438"/>
          </a:xfrm>
        </p:grpSpPr>
        <p:sp>
          <p:nvSpPr>
            <p:cNvPr id="24" name="Freeform 24"/>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25" name="TextBox 25"/>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7</a:t>
            </a:r>
          </a:p>
        </p:txBody>
      </p:sp>
    </p:spTree>
    <p:extLst>
      <p:ext uri="{BB962C8B-B14F-4D97-AF65-F5344CB8AC3E}">
        <p14:creationId xmlns:p14="http://schemas.microsoft.com/office/powerpoint/2010/main" val="741388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2201227" cy="100660"/>
            <a:chOff x="0" y="0"/>
            <a:chExt cx="24402453" cy="201320"/>
          </a:xfrm>
        </p:grpSpPr>
        <p:sp>
          <p:nvSpPr>
            <p:cNvPr id="3" name="Freeform 3"/>
            <p:cNvSpPr/>
            <p:nvPr/>
          </p:nvSpPr>
          <p:spPr>
            <a:xfrm>
              <a:off x="0" y="0"/>
              <a:ext cx="24402414" cy="201295"/>
            </a:xfrm>
            <a:custGeom>
              <a:avLst/>
              <a:gdLst/>
              <a:ahLst/>
              <a:cxnLst/>
              <a:rect l="l" t="t" r="r" b="b"/>
              <a:pathLst>
                <a:path w="24402414" h="201295">
                  <a:moveTo>
                    <a:pt x="0" y="0"/>
                  </a:moveTo>
                  <a:lnTo>
                    <a:pt x="24402414" y="0"/>
                  </a:lnTo>
                  <a:lnTo>
                    <a:pt x="24402414" y="201295"/>
                  </a:lnTo>
                  <a:lnTo>
                    <a:pt x="0" y="201295"/>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 name="TextBox 4"/>
          <p:cNvSpPr txBox="1"/>
          <p:nvPr/>
        </p:nvSpPr>
        <p:spPr>
          <a:xfrm>
            <a:off x="655783" y="357118"/>
            <a:ext cx="10859459" cy="410369"/>
          </a:xfrm>
          <a:prstGeom prst="rect">
            <a:avLst/>
          </a:prstGeom>
        </p:spPr>
        <p:txBody>
          <a:bodyPr lIns="0" tIns="0" rIns="0" bIns="0" rtlCol="0" anchor="t">
            <a:spAutoFit/>
          </a:bodyPr>
          <a:lstStyle/>
          <a:p>
            <a:pPr defTabSz="609630">
              <a:lnSpc>
                <a:spcPts val="3242"/>
              </a:lnSpc>
            </a:pPr>
            <a:r>
              <a:rPr lang="en-US" sz="2702" b="1">
                <a:solidFill>
                  <a:srgbClr val="2E3631"/>
                </a:solidFill>
                <a:latin typeface="Aptos Bold"/>
                <a:ea typeface="Aptos Bold"/>
                <a:cs typeface="Aptos Bold"/>
                <a:sym typeface="Aptos Bold"/>
              </a:rPr>
              <a:t>Discussion &amp; Critical Next Steps</a:t>
            </a:r>
          </a:p>
        </p:txBody>
      </p:sp>
      <p:grpSp>
        <p:nvGrpSpPr>
          <p:cNvPr id="5" name="Group 5"/>
          <p:cNvGrpSpPr/>
          <p:nvPr/>
        </p:nvGrpSpPr>
        <p:grpSpPr>
          <a:xfrm>
            <a:off x="640581" y="1235406"/>
            <a:ext cx="2196275" cy="311137"/>
            <a:chOff x="0" y="0"/>
            <a:chExt cx="4392549" cy="622275"/>
          </a:xfrm>
        </p:grpSpPr>
        <p:sp>
          <p:nvSpPr>
            <p:cNvPr id="6" name="Freeform 6"/>
            <p:cNvSpPr/>
            <p:nvPr/>
          </p:nvSpPr>
          <p:spPr>
            <a:xfrm>
              <a:off x="0" y="0"/>
              <a:ext cx="4392549" cy="622300"/>
            </a:xfrm>
            <a:custGeom>
              <a:avLst/>
              <a:gdLst/>
              <a:ahLst/>
              <a:cxnLst/>
              <a:rect l="l" t="t" r="r" b="b"/>
              <a:pathLst>
                <a:path w="4392549" h="622300">
                  <a:moveTo>
                    <a:pt x="0" y="103759"/>
                  </a:moveTo>
                  <a:cubicBezTo>
                    <a:pt x="0" y="46482"/>
                    <a:pt x="46482" y="0"/>
                    <a:pt x="103759" y="0"/>
                  </a:cubicBezTo>
                  <a:lnTo>
                    <a:pt x="4288790" y="0"/>
                  </a:lnTo>
                  <a:cubicBezTo>
                    <a:pt x="4346067" y="0"/>
                    <a:pt x="4392549" y="46482"/>
                    <a:pt x="4392549" y="103759"/>
                  </a:cubicBezTo>
                  <a:lnTo>
                    <a:pt x="4392549" y="518541"/>
                  </a:lnTo>
                  <a:cubicBezTo>
                    <a:pt x="4392549" y="575818"/>
                    <a:pt x="4346067" y="622300"/>
                    <a:pt x="4288790" y="622300"/>
                  </a:cubicBezTo>
                  <a:lnTo>
                    <a:pt x="103759" y="622300"/>
                  </a:lnTo>
                  <a:cubicBezTo>
                    <a:pt x="46482" y="622300"/>
                    <a:pt x="0" y="575818"/>
                    <a:pt x="0" y="518541"/>
                  </a:cubicBezTo>
                  <a:close/>
                </a:path>
              </a:pathLst>
            </a:custGeom>
            <a:solidFill>
              <a:srgbClr val="60B538"/>
            </a:solidFill>
          </p:spPr>
          <p:txBody>
            <a:bodyPr/>
            <a:lstStyle/>
            <a:p>
              <a:pPr defTabSz="609630"/>
              <a:endParaRPr lang="en-US" sz="1200">
                <a:solidFill>
                  <a:prstClr val="black"/>
                </a:solidFill>
                <a:latin typeface="Calibri"/>
              </a:endParaRPr>
            </a:p>
          </p:txBody>
        </p:sp>
      </p:grpSp>
      <p:sp>
        <p:nvSpPr>
          <p:cNvPr id="7" name="TextBox 7"/>
          <p:cNvSpPr txBox="1"/>
          <p:nvPr/>
        </p:nvSpPr>
        <p:spPr>
          <a:xfrm>
            <a:off x="793051" y="1297915"/>
            <a:ext cx="1891335" cy="153888"/>
          </a:xfrm>
          <a:prstGeom prst="rect">
            <a:avLst/>
          </a:prstGeom>
        </p:spPr>
        <p:txBody>
          <a:bodyPr lIns="0" tIns="0" rIns="0" bIns="0" rtlCol="0" anchor="t">
            <a:spAutoFit/>
          </a:bodyPr>
          <a:lstStyle/>
          <a:p>
            <a:pPr algn="ctr" defTabSz="609630">
              <a:lnSpc>
                <a:spcPts val="1201"/>
              </a:lnSpc>
            </a:pPr>
            <a:r>
              <a:rPr lang="en-US" sz="1001" b="1">
                <a:solidFill>
                  <a:srgbClr val="FFFFFF"/>
                </a:solidFill>
                <a:latin typeface="Aptos Bold"/>
                <a:ea typeface="Aptos Bold"/>
                <a:cs typeface="Aptos Bold"/>
                <a:sym typeface="Aptos Bold"/>
              </a:rPr>
              <a:t>CRITICAL NEXT STEPS</a:t>
            </a:r>
          </a:p>
        </p:txBody>
      </p:sp>
      <p:grpSp>
        <p:nvGrpSpPr>
          <p:cNvPr id="8" name="Group 8"/>
          <p:cNvGrpSpPr/>
          <p:nvPr/>
        </p:nvGrpSpPr>
        <p:grpSpPr>
          <a:xfrm>
            <a:off x="686334" y="1784478"/>
            <a:ext cx="457555" cy="457555"/>
            <a:chOff x="0" y="0"/>
            <a:chExt cx="915111" cy="915111"/>
          </a:xfrm>
        </p:grpSpPr>
        <p:sp>
          <p:nvSpPr>
            <p:cNvPr id="9" name="Freeform 9"/>
            <p:cNvSpPr/>
            <p:nvPr/>
          </p:nvSpPr>
          <p:spPr>
            <a:xfrm>
              <a:off x="0" y="0"/>
              <a:ext cx="915162" cy="915162"/>
            </a:xfrm>
            <a:custGeom>
              <a:avLst/>
              <a:gdLst/>
              <a:ahLst/>
              <a:cxnLst/>
              <a:rect l="l" t="t" r="r" b="b"/>
              <a:pathLst>
                <a:path w="915162" h="915162">
                  <a:moveTo>
                    <a:pt x="0" y="457581"/>
                  </a:moveTo>
                  <a:cubicBezTo>
                    <a:pt x="0" y="204851"/>
                    <a:pt x="204851" y="0"/>
                    <a:pt x="457581" y="0"/>
                  </a:cubicBezTo>
                  <a:cubicBezTo>
                    <a:pt x="710311" y="0"/>
                    <a:pt x="915162" y="204851"/>
                    <a:pt x="915162" y="457581"/>
                  </a:cubicBezTo>
                  <a:cubicBezTo>
                    <a:pt x="915162" y="710311"/>
                    <a:pt x="710311" y="915162"/>
                    <a:pt x="457581" y="915162"/>
                  </a:cubicBezTo>
                  <a:cubicBezTo>
                    <a:pt x="204851" y="915162"/>
                    <a:pt x="0" y="710311"/>
                    <a:pt x="0" y="457581"/>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10" name="Group 10"/>
          <p:cNvGrpSpPr/>
          <p:nvPr/>
        </p:nvGrpSpPr>
        <p:grpSpPr>
          <a:xfrm>
            <a:off x="686334" y="1811928"/>
            <a:ext cx="457555" cy="411804"/>
            <a:chOff x="0" y="0"/>
            <a:chExt cx="915111" cy="823608"/>
          </a:xfrm>
        </p:grpSpPr>
        <p:sp>
          <p:nvSpPr>
            <p:cNvPr id="11" name="Freeform 11"/>
            <p:cNvSpPr/>
            <p:nvPr/>
          </p:nvSpPr>
          <p:spPr>
            <a:xfrm>
              <a:off x="0" y="0"/>
              <a:ext cx="915115" cy="823603"/>
            </a:xfrm>
            <a:custGeom>
              <a:avLst/>
              <a:gdLst/>
              <a:ahLst/>
              <a:cxnLst/>
              <a:rect l="l" t="t" r="r" b="b"/>
              <a:pathLst>
                <a:path w="915115" h="823603">
                  <a:moveTo>
                    <a:pt x="0" y="0"/>
                  </a:moveTo>
                  <a:lnTo>
                    <a:pt x="915115" y="0"/>
                  </a:lnTo>
                  <a:lnTo>
                    <a:pt x="915115" y="823603"/>
                  </a:lnTo>
                  <a:lnTo>
                    <a:pt x="0" y="823603"/>
                  </a:lnTo>
                  <a:close/>
                </a:path>
              </a:pathLst>
            </a:custGeom>
            <a:blipFill>
              <a:blip r:embed="rId2">
                <a:alphaModFix amt="0"/>
              </a:blip>
              <a:stretch>
                <a:fillRect l="-65474" r="-65473"/>
              </a:stretch>
            </a:blipFill>
          </p:spPr>
          <p:txBody>
            <a:bodyPr/>
            <a:lstStyle/>
            <a:p>
              <a:pPr defTabSz="609630"/>
              <a:endParaRPr lang="en-US" sz="1200">
                <a:solidFill>
                  <a:prstClr val="black"/>
                </a:solidFill>
                <a:latin typeface="Calibri"/>
              </a:endParaRPr>
            </a:p>
          </p:txBody>
        </p:sp>
        <p:sp>
          <p:nvSpPr>
            <p:cNvPr id="12" name="TextBox 12"/>
            <p:cNvSpPr txBox="1"/>
            <p:nvPr/>
          </p:nvSpPr>
          <p:spPr>
            <a:xfrm>
              <a:off x="0" y="0"/>
              <a:ext cx="915111" cy="823608"/>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01</a:t>
              </a:r>
            </a:p>
          </p:txBody>
        </p:sp>
      </p:grpSp>
      <p:sp>
        <p:nvSpPr>
          <p:cNvPr id="13" name="TextBox 13"/>
          <p:cNvSpPr txBox="1"/>
          <p:nvPr/>
        </p:nvSpPr>
        <p:spPr>
          <a:xfrm>
            <a:off x="1387876" y="1796650"/>
            <a:ext cx="1204995" cy="200119"/>
          </a:xfrm>
          <a:prstGeom prst="rect">
            <a:avLst/>
          </a:prstGeom>
        </p:spPr>
        <p:txBody>
          <a:bodyPr lIns="0" tIns="0" rIns="0" bIns="0" rtlCol="0" anchor="t">
            <a:spAutoFit/>
          </a:bodyPr>
          <a:lstStyle/>
          <a:p>
            <a:pPr defTabSz="609630">
              <a:lnSpc>
                <a:spcPts val="1561"/>
              </a:lnSpc>
            </a:pPr>
            <a:r>
              <a:rPr lang="en-US" sz="1301" b="1">
                <a:solidFill>
                  <a:srgbClr val="2E3631"/>
                </a:solidFill>
                <a:latin typeface="Aptos Bold"/>
                <a:ea typeface="Aptos Bold"/>
                <a:cs typeface="Aptos Bold"/>
                <a:sym typeface="Aptos Bold"/>
              </a:rPr>
              <a:t>Finalize</a:t>
            </a:r>
          </a:p>
        </p:txBody>
      </p:sp>
      <p:sp>
        <p:nvSpPr>
          <p:cNvPr id="14" name="TextBox 14"/>
          <p:cNvSpPr txBox="1"/>
          <p:nvPr/>
        </p:nvSpPr>
        <p:spPr>
          <a:xfrm>
            <a:off x="2486012" y="1778350"/>
            <a:ext cx="3218250" cy="166712"/>
          </a:xfrm>
          <a:prstGeom prst="rect">
            <a:avLst/>
          </a:prstGeom>
        </p:spPr>
        <p:txBody>
          <a:bodyPr lIns="0" tIns="0" rIns="0" bIns="0" rtlCol="0" anchor="t">
            <a:spAutoFit/>
          </a:bodyPr>
          <a:lstStyle/>
          <a:p>
            <a:pPr defTabSz="609630">
              <a:lnSpc>
                <a:spcPts val="1321"/>
              </a:lnSpc>
            </a:pPr>
            <a:r>
              <a:rPr lang="en-US" sz="1101">
                <a:solidFill>
                  <a:srgbClr val="5B645F"/>
                </a:solidFill>
                <a:latin typeface="Aptos"/>
                <a:ea typeface="Aptos"/>
                <a:cs typeface="Aptos"/>
                <a:sym typeface="Aptos"/>
              </a:rPr>
              <a:t>Finalize key EPIC metrics and pilot the dashboards.</a:t>
            </a:r>
          </a:p>
        </p:txBody>
      </p:sp>
      <p:grpSp>
        <p:nvGrpSpPr>
          <p:cNvPr id="15" name="Group 15"/>
          <p:cNvGrpSpPr/>
          <p:nvPr/>
        </p:nvGrpSpPr>
        <p:grpSpPr>
          <a:xfrm>
            <a:off x="686334" y="2745347"/>
            <a:ext cx="457555" cy="457555"/>
            <a:chOff x="0" y="0"/>
            <a:chExt cx="915111" cy="915111"/>
          </a:xfrm>
        </p:grpSpPr>
        <p:sp>
          <p:nvSpPr>
            <p:cNvPr id="16" name="Freeform 16"/>
            <p:cNvSpPr/>
            <p:nvPr/>
          </p:nvSpPr>
          <p:spPr>
            <a:xfrm>
              <a:off x="0" y="0"/>
              <a:ext cx="915162" cy="915162"/>
            </a:xfrm>
            <a:custGeom>
              <a:avLst/>
              <a:gdLst/>
              <a:ahLst/>
              <a:cxnLst/>
              <a:rect l="l" t="t" r="r" b="b"/>
              <a:pathLst>
                <a:path w="915162" h="915162">
                  <a:moveTo>
                    <a:pt x="0" y="457581"/>
                  </a:moveTo>
                  <a:cubicBezTo>
                    <a:pt x="0" y="204851"/>
                    <a:pt x="204851" y="0"/>
                    <a:pt x="457581" y="0"/>
                  </a:cubicBezTo>
                  <a:cubicBezTo>
                    <a:pt x="710311" y="0"/>
                    <a:pt x="915162" y="204851"/>
                    <a:pt x="915162" y="457581"/>
                  </a:cubicBezTo>
                  <a:cubicBezTo>
                    <a:pt x="915162" y="710311"/>
                    <a:pt x="710311" y="915162"/>
                    <a:pt x="457581" y="915162"/>
                  </a:cubicBezTo>
                  <a:cubicBezTo>
                    <a:pt x="204851" y="915162"/>
                    <a:pt x="0" y="710311"/>
                    <a:pt x="0" y="457581"/>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17" name="Group 17"/>
          <p:cNvGrpSpPr/>
          <p:nvPr/>
        </p:nvGrpSpPr>
        <p:grpSpPr>
          <a:xfrm>
            <a:off x="686334" y="2772797"/>
            <a:ext cx="457555" cy="411804"/>
            <a:chOff x="0" y="0"/>
            <a:chExt cx="915111" cy="823608"/>
          </a:xfrm>
        </p:grpSpPr>
        <p:sp>
          <p:nvSpPr>
            <p:cNvPr id="18" name="Freeform 18"/>
            <p:cNvSpPr/>
            <p:nvPr/>
          </p:nvSpPr>
          <p:spPr>
            <a:xfrm>
              <a:off x="0" y="0"/>
              <a:ext cx="915115" cy="823603"/>
            </a:xfrm>
            <a:custGeom>
              <a:avLst/>
              <a:gdLst/>
              <a:ahLst/>
              <a:cxnLst/>
              <a:rect l="l" t="t" r="r" b="b"/>
              <a:pathLst>
                <a:path w="915115" h="823603">
                  <a:moveTo>
                    <a:pt x="0" y="0"/>
                  </a:moveTo>
                  <a:lnTo>
                    <a:pt x="915115" y="0"/>
                  </a:lnTo>
                  <a:lnTo>
                    <a:pt x="915115" y="823603"/>
                  </a:lnTo>
                  <a:lnTo>
                    <a:pt x="0" y="823603"/>
                  </a:lnTo>
                  <a:close/>
                </a:path>
              </a:pathLst>
            </a:custGeom>
            <a:blipFill>
              <a:blip r:embed="rId2">
                <a:alphaModFix amt="0"/>
              </a:blip>
              <a:stretch>
                <a:fillRect l="-65474" r="-65473"/>
              </a:stretch>
            </a:blipFill>
          </p:spPr>
          <p:txBody>
            <a:bodyPr/>
            <a:lstStyle/>
            <a:p>
              <a:pPr defTabSz="609630"/>
              <a:endParaRPr lang="en-US" sz="1200">
                <a:solidFill>
                  <a:prstClr val="black"/>
                </a:solidFill>
                <a:latin typeface="Calibri"/>
              </a:endParaRPr>
            </a:p>
          </p:txBody>
        </p:sp>
        <p:sp>
          <p:nvSpPr>
            <p:cNvPr id="19" name="TextBox 19"/>
            <p:cNvSpPr txBox="1"/>
            <p:nvPr/>
          </p:nvSpPr>
          <p:spPr>
            <a:xfrm>
              <a:off x="0" y="0"/>
              <a:ext cx="915111" cy="823608"/>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02</a:t>
              </a:r>
            </a:p>
          </p:txBody>
        </p:sp>
      </p:grpSp>
      <p:sp>
        <p:nvSpPr>
          <p:cNvPr id="20" name="TextBox 20"/>
          <p:cNvSpPr txBox="1"/>
          <p:nvPr/>
        </p:nvSpPr>
        <p:spPr>
          <a:xfrm>
            <a:off x="1387876" y="2757526"/>
            <a:ext cx="1204995" cy="200119"/>
          </a:xfrm>
          <a:prstGeom prst="rect">
            <a:avLst/>
          </a:prstGeom>
        </p:spPr>
        <p:txBody>
          <a:bodyPr lIns="0" tIns="0" rIns="0" bIns="0" rtlCol="0" anchor="t">
            <a:spAutoFit/>
          </a:bodyPr>
          <a:lstStyle/>
          <a:p>
            <a:pPr defTabSz="609630">
              <a:lnSpc>
                <a:spcPts val="1561"/>
              </a:lnSpc>
            </a:pPr>
            <a:r>
              <a:rPr lang="en-US" sz="1301" b="1">
                <a:solidFill>
                  <a:srgbClr val="2E3631"/>
                </a:solidFill>
                <a:latin typeface="Aptos Bold"/>
                <a:ea typeface="Aptos Bold"/>
                <a:cs typeface="Aptos Bold"/>
                <a:sym typeface="Aptos Bold"/>
              </a:rPr>
              <a:t>Orient</a:t>
            </a:r>
          </a:p>
        </p:txBody>
      </p:sp>
      <p:sp>
        <p:nvSpPr>
          <p:cNvPr id="21" name="TextBox 21"/>
          <p:cNvSpPr txBox="1"/>
          <p:nvPr/>
        </p:nvSpPr>
        <p:spPr>
          <a:xfrm>
            <a:off x="2486012" y="2739219"/>
            <a:ext cx="3218250" cy="166712"/>
          </a:xfrm>
          <a:prstGeom prst="rect">
            <a:avLst/>
          </a:prstGeom>
        </p:spPr>
        <p:txBody>
          <a:bodyPr lIns="0" tIns="0" rIns="0" bIns="0" rtlCol="0" anchor="t">
            <a:spAutoFit/>
          </a:bodyPr>
          <a:lstStyle/>
          <a:p>
            <a:pPr defTabSz="609630">
              <a:lnSpc>
                <a:spcPts val="1321"/>
              </a:lnSpc>
            </a:pPr>
            <a:r>
              <a:rPr lang="en-US" sz="1101">
                <a:solidFill>
                  <a:srgbClr val="5B645F"/>
                </a:solidFill>
                <a:latin typeface="Aptos"/>
                <a:ea typeface="Aptos"/>
                <a:cs typeface="Aptos"/>
                <a:sym typeface="Aptos"/>
              </a:rPr>
              <a:t>Provide resident orientation to the dashboard.</a:t>
            </a:r>
          </a:p>
        </p:txBody>
      </p:sp>
      <p:grpSp>
        <p:nvGrpSpPr>
          <p:cNvPr id="22" name="Group 22"/>
          <p:cNvGrpSpPr/>
          <p:nvPr/>
        </p:nvGrpSpPr>
        <p:grpSpPr>
          <a:xfrm>
            <a:off x="686334" y="3706216"/>
            <a:ext cx="457555" cy="457555"/>
            <a:chOff x="0" y="0"/>
            <a:chExt cx="915111" cy="915111"/>
          </a:xfrm>
        </p:grpSpPr>
        <p:sp>
          <p:nvSpPr>
            <p:cNvPr id="23" name="Freeform 23"/>
            <p:cNvSpPr/>
            <p:nvPr/>
          </p:nvSpPr>
          <p:spPr>
            <a:xfrm>
              <a:off x="0" y="0"/>
              <a:ext cx="915162" cy="915162"/>
            </a:xfrm>
            <a:custGeom>
              <a:avLst/>
              <a:gdLst/>
              <a:ahLst/>
              <a:cxnLst/>
              <a:rect l="l" t="t" r="r" b="b"/>
              <a:pathLst>
                <a:path w="915162" h="915162">
                  <a:moveTo>
                    <a:pt x="0" y="457581"/>
                  </a:moveTo>
                  <a:cubicBezTo>
                    <a:pt x="0" y="204851"/>
                    <a:pt x="204851" y="0"/>
                    <a:pt x="457581" y="0"/>
                  </a:cubicBezTo>
                  <a:cubicBezTo>
                    <a:pt x="710311" y="0"/>
                    <a:pt x="915162" y="204851"/>
                    <a:pt x="915162" y="457581"/>
                  </a:cubicBezTo>
                  <a:cubicBezTo>
                    <a:pt x="915162" y="710311"/>
                    <a:pt x="710311" y="915162"/>
                    <a:pt x="457581" y="915162"/>
                  </a:cubicBezTo>
                  <a:cubicBezTo>
                    <a:pt x="204851" y="915162"/>
                    <a:pt x="0" y="710311"/>
                    <a:pt x="0" y="457581"/>
                  </a:cubicBezTo>
                  <a:close/>
                </a:path>
              </a:pathLst>
            </a:custGeom>
            <a:solidFill>
              <a:srgbClr val="60B538"/>
            </a:solidFill>
          </p:spPr>
          <p:txBody>
            <a:bodyPr/>
            <a:lstStyle/>
            <a:p>
              <a:pPr defTabSz="609630"/>
              <a:endParaRPr lang="en-US" sz="1200">
                <a:solidFill>
                  <a:prstClr val="black"/>
                </a:solidFill>
                <a:latin typeface="Calibri"/>
              </a:endParaRPr>
            </a:p>
          </p:txBody>
        </p:sp>
      </p:grpSp>
      <p:grpSp>
        <p:nvGrpSpPr>
          <p:cNvPr id="24" name="Group 24"/>
          <p:cNvGrpSpPr/>
          <p:nvPr/>
        </p:nvGrpSpPr>
        <p:grpSpPr>
          <a:xfrm>
            <a:off x="686334" y="3733667"/>
            <a:ext cx="457555" cy="411804"/>
            <a:chOff x="0" y="0"/>
            <a:chExt cx="915111" cy="823608"/>
          </a:xfrm>
        </p:grpSpPr>
        <p:sp>
          <p:nvSpPr>
            <p:cNvPr id="25" name="Freeform 25"/>
            <p:cNvSpPr/>
            <p:nvPr/>
          </p:nvSpPr>
          <p:spPr>
            <a:xfrm>
              <a:off x="0" y="0"/>
              <a:ext cx="915115" cy="823603"/>
            </a:xfrm>
            <a:custGeom>
              <a:avLst/>
              <a:gdLst/>
              <a:ahLst/>
              <a:cxnLst/>
              <a:rect l="l" t="t" r="r" b="b"/>
              <a:pathLst>
                <a:path w="915115" h="823603">
                  <a:moveTo>
                    <a:pt x="0" y="0"/>
                  </a:moveTo>
                  <a:lnTo>
                    <a:pt x="915115" y="0"/>
                  </a:lnTo>
                  <a:lnTo>
                    <a:pt x="915115" y="823603"/>
                  </a:lnTo>
                  <a:lnTo>
                    <a:pt x="0" y="823603"/>
                  </a:lnTo>
                  <a:close/>
                </a:path>
              </a:pathLst>
            </a:custGeom>
            <a:blipFill>
              <a:blip r:embed="rId2">
                <a:alphaModFix amt="0"/>
              </a:blip>
              <a:stretch>
                <a:fillRect l="-65474" r="-65473"/>
              </a:stretch>
            </a:blipFill>
          </p:spPr>
          <p:txBody>
            <a:bodyPr/>
            <a:lstStyle/>
            <a:p>
              <a:pPr defTabSz="609630"/>
              <a:endParaRPr lang="en-US" sz="1200">
                <a:solidFill>
                  <a:prstClr val="black"/>
                </a:solidFill>
                <a:latin typeface="Calibri"/>
              </a:endParaRPr>
            </a:p>
          </p:txBody>
        </p:sp>
        <p:sp>
          <p:nvSpPr>
            <p:cNvPr id="26" name="TextBox 26"/>
            <p:cNvSpPr txBox="1"/>
            <p:nvPr/>
          </p:nvSpPr>
          <p:spPr>
            <a:xfrm>
              <a:off x="0" y="0"/>
              <a:ext cx="915111" cy="823608"/>
            </a:xfrm>
            <a:prstGeom prst="rect">
              <a:avLst/>
            </a:prstGeom>
          </p:spPr>
          <p:txBody>
            <a:bodyPr lIns="0" tIns="0" rIns="0" bIns="0" rtlCol="0" anchor="ctr"/>
            <a:lstStyle/>
            <a:p>
              <a:pPr algn="ctr" defTabSz="609630">
                <a:lnSpc>
                  <a:spcPts val="1801"/>
                </a:lnSpc>
              </a:pPr>
              <a:r>
                <a:rPr lang="en-US" sz="1501" b="1">
                  <a:solidFill>
                    <a:srgbClr val="FFFFFF"/>
                  </a:solidFill>
                  <a:latin typeface="Aptos Bold"/>
                  <a:ea typeface="Aptos Bold"/>
                  <a:cs typeface="Aptos Bold"/>
                  <a:sym typeface="Aptos Bold"/>
                </a:rPr>
                <a:t>03</a:t>
              </a:r>
            </a:p>
          </p:txBody>
        </p:sp>
      </p:grpSp>
      <p:sp>
        <p:nvSpPr>
          <p:cNvPr id="27" name="TextBox 27"/>
          <p:cNvSpPr txBox="1"/>
          <p:nvPr/>
        </p:nvSpPr>
        <p:spPr>
          <a:xfrm>
            <a:off x="1387876" y="3718395"/>
            <a:ext cx="1204995" cy="200119"/>
          </a:xfrm>
          <a:prstGeom prst="rect">
            <a:avLst/>
          </a:prstGeom>
        </p:spPr>
        <p:txBody>
          <a:bodyPr lIns="0" tIns="0" rIns="0" bIns="0" rtlCol="0" anchor="t">
            <a:spAutoFit/>
          </a:bodyPr>
          <a:lstStyle/>
          <a:p>
            <a:pPr defTabSz="609630">
              <a:lnSpc>
                <a:spcPts val="1561"/>
              </a:lnSpc>
            </a:pPr>
            <a:r>
              <a:rPr lang="en-US" sz="1301" b="1">
                <a:solidFill>
                  <a:srgbClr val="2E3631"/>
                </a:solidFill>
                <a:latin typeface="Aptos Bold"/>
                <a:ea typeface="Aptos Bold"/>
                <a:cs typeface="Aptos Bold"/>
                <a:sym typeface="Aptos Bold"/>
              </a:rPr>
              <a:t>Evaluate</a:t>
            </a:r>
          </a:p>
        </p:txBody>
      </p:sp>
      <p:sp>
        <p:nvSpPr>
          <p:cNvPr id="28" name="TextBox 28"/>
          <p:cNvSpPr txBox="1"/>
          <p:nvPr/>
        </p:nvSpPr>
        <p:spPr>
          <a:xfrm>
            <a:off x="2486012" y="3700088"/>
            <a:ext cx="3218250" cy="333425"/>
          </a:xfrm>
          <a:prstGeom prst="rect">
            <a:avLst/>
          </a:prstGeom>
        </p:spPr>
        <p:txBody>
          <a:bodyPr lIns="0" tIns="0" rIns="0" bIns="0" rtlCol="0" anchor="t">
            <a:spAutoFit/>
          </a:bodyPr>
          <a:lstStyle/>
          <a:p>
            <a:pPr defTabSz="609630">
              <a:lnSpc>
                <a:spcPts val="1321"/>
              </a:lnSpc>
            </a:pPr>
            <a:r>
              <a:rPr lang="en-US" sz="1101">
                <a:solidFill>
                  <a:srgbClr val="5B645F"/>
                </a:solidFill>
                <a:latin typeface="Aptos"/>
                <a:ea typeface="Aptos"/>
                <a:cs typeface="Aptos"/>
                <a:sym typeface="Aptos"/>
              </a:rPr>
              <a:t>Collect post-implementation feedback and usage data.</a:t>
            </a:r>
          </a:p>
        </p:txBody>
      </p:sp>
      <p:grpSp>
        <p:nvGrpSpPr>
          <p:cNvPr id="29" name="Group 29"/>
          <p:cNvGrpSpPr/>
          <p:nvPr/>
        </p:nvGrpSpPr>
        <p:grpSpPr>
          <a:xfrm>
            <a:off x="6085516" y="1235406"/>
            <a:ext cx="2562320" cy="311137"/>
            <a:chOff x="0" y="0"/>
            <a:chExt cx="5124640" cy="622275"/>
          </a:xfrm>
        </p:grpSpPr>
        <p:sp>
          <p:nvSpPr>
            <p:cNvPr id="30" name="Freeform 30"/>
            <p:cNvSpPr/>
            <p:nvPr/>
          </p:nvSpPr>
          <p:spPr>
            <a:xfrm>
              <a:off x="0" y="0"/>
              <a:ext cx="5124704" cy="622300"/>
            </a:xfrm>
            <a:custGeom>
              <a:avLst/>
              <a:gdLst/>
              <a:ahLst/>
              <a:cxnLst/>
              <a:rect l="l" t="t" r="r" b="b"/>
              <a:pathLst>
                <a:path w="5124704" h="622300">
                  <a:moveTo>
                    <a:pt x="0" y="103759"/>
                  </a:moveTo>
                  <a:cubicBezTo>
                    <a:pt x="0" y="46482"/>
                    <a:pt x="46482" y="0"/>
                    <a:pt x="103759" y="0"/>
                  </a:cubicBezTo>
                  <a:lnTo>
                    <a:pt x="5020945" y="0"/>
                  </a:lnTo>
                  <a:cubicBezTo>
                    <a:pt x="5078222" y="0"/>
                    <a:pt x="5124704" y="46482"/>
                    <a:pt x="5124704" y="103759"/>
                  </a:cubicBezTo>
                  <a:lnTo>
                    <a:pt x="5124704" y="518541"/>
                  </a:lnTo>
                  <a:cubicBezTo>
                    <a:pt x="5124704" y="575818"/>
                    <a:pt x="5078222" y="622300"/>
                    <a:pt x="5020945" y="622300"/>
                  </a:cubicBezTo>
                  <a:lnTo>
                    <a:pt x="103759" y="622300"/>
                  </a:lnTo>
                  <a:cubicBezTo>
                    <a:pt x="46482" y="622300"/>
                    <a:pt x="0" y="575818"/>
                    <a:pt x="0" y="518541"/>
                  </a:cubicBezTo>
                  <a:close/>
                </a:path>
              </a:pathLst>
            </a:custGeom>
            <a:solidFill>
              <a:srgbClr val="60B538"/>
            </a:solidFill>
          </p:spPr>
          <p:txBody>
            <a:bodyPr/>
            <a:lstStyle/>
            <a:p>
              <a:pPr defTabSz="609630"/>
              <a:endParaRPr lang="en-US" sz="1200">
                <a:solidFill>
                  <a:prstClr val="black"/>
                </a:solidFill>
                <a:latin typeface="Calibri"/>
              </a:endParaRPr>
            </a:p>
          </p:txBody>
        </p:sp>
      </p:grpSp>
      <p:sp>
        <p:nvSpPr>
          <p:cNvPr id="31" name="TextBox 31"/>
          <p:cNvSpPr txBox="1"/>
          <p:nvPr/>
        </p:nvSpPr>
        <p:spPr>
          <a:xfrm>
            <a:off x="6237986" y="1297915"/>
            <a:ext cx="2257381" cy="153888"/>
          </a:xfrm>
          <a:prstGeom prst="rect">
            <a:avLst/>
          </a:prstGeom>
        </p:spPr>
        <p:txBody>
          <a:bodyPr lIns="0" tIns="0" rIns="0" bIns="0" rtlCol="0" anchor="t">
            <a:spAutoFit/>
          </a:bodyPr>
          <a:lstStyle/>
          <a:p>
            <a:pPr algn="ctr" defTabSz="609630">
              <a:lnSpc>
                <a:spcPts val="1201"/>
              </a:lnSpc>
            </a:pPr>
            <a:r>
              <a:rPr lang="en-US" sz="1001" b="1">
                <a:solidFill>
                  <a:srgbClr val="FFFFFF"/>
                </a:solidFill>
                <a:latin typeface="Aptos Bold"/>
                <a:ea typeface="Aptos Bold"/>
                <a:cs typeface="Aptos Bold"/>
                <a:sym typeface="Aptos Bold"/>
              </a:rPr>
              <a:t>CURRENT CHALLENGES / GUIDANCE</a:t>
            </a:r>
          </a:p>
        </p:txBody>
      </p:sp>
      <p:grpSp>
        <p:nvGrpSpPr>
          <p:cNvPr id="32" name="Group 32"/>
          <p:cNvGrpSpPr/>
          <p:nvPr/>
        </p:nvGrpSpPr>
        <p:grpSpPr>
          <a:xfrm>
            <a:off x="6080431" y="1733633"/>
            <a:ext cx="5226323" cy="2526735"/>
            <a:chOff x="0" y="0"/>
            <a:chExt cx="10452646" cy="5053470"/>
          </a:xfrm>
        </p:grpSpPr>
        <p:sp>
          <p:nvSpPr>
            <p:cNvPr id="33" name="Freeform 33"/>
            <p:cNvSpPr/>
            <p:nvPr/>
          </p:nvSpPr>
          <p:spPr>
            <a:xfrm>
              <a:off x="0" y="0"/>
              <a:ext cx="10452608" cy="5053457"/>
            </a:xfrm>
            <a:custGeom>
              <a:avLst/>
              <a:gdLst/>
              <a:ahLst/>
              <a:cxnLst/>
              <a:rect l="l" t="t" r="r" b="b"/>
              <a:pathLst>
                <a:path w="10452608" h="5053457">
                  <a:moveTo>
                    <a:pt x="0" y="842264"/>
                  </a:moveTo>
                  <a:cubicBezTo>
                    <a:pt x="0" y="377063"/>
                    <a:pt x="377063" y="0"/>
                    <a:pt x="842264" y="0"/>
                  </a:cubicBezTo>
                  <a:lnTo>
                    <a:pt x="9610344" y="0"/>
                  </a:lnTo>
                  <a:cubicBezTo>
                    <a:pt x="10075545" y="0"/>
                    <a:pt x="10452608" y="377063"/>
                    <a:pt x="10452608" y="842264"/>
                  </a:cubicBezTo>
                  <a:lnTo>
                    <a:pt x="10452608" y="4211193"/>
                  </a:lnTo>
                  <a:cubicBezTo>
                    <a:pt x="10452608" y="4676394"/>
                    <a:pt x="10075545" y="5053457"/>
                    <a:pt x="9610344" y="5053457"/>
                  </a:cubicBezTo>
                  <a:lnTo>
                    <a:pt x="842264" y="5053457"/>
                  </a:lnTo>
                  <a:cubicBezTo>
                    <a:pt x="377063" y="5053457"/>
                    <a:pt x="0" y="4676394"/>
                    <a:pt x="0" y="4211193"/>
                  </a:cubicBezTo>
                  <a:close/>
                </a:path>
              </a:pathLst>
            </a:custGeom>
            <a:solidFill>
              <a:srgbClr val="F8FAF7"/>
            </a:solidFill>
            <a:ln w="15252" cap="sq">
              <a:solidFill>
                <a:srgbClr val="E0E4E1"/>
              </a:solidFill>
              <a:prstDash val="solid"/>
              <a:miter/>
            </a:ln>
          </p:spPr>
          <p:txBody>
            <a:bodyPr/>
            <a:lstStyle/>
            <a:p>
              <a:pPr defTabSz="609630"/>
              <a:endParaRPr lang="en-US" sz="1200">
                <a:solidFill>
                  <a:prstClr val="black"/>
                </a:solidFill>
                <a:latin typeface="Calibri"/>
              </a:endParaRPr>
            </a:p>
          </p:txBody>
        </p:sp>
      </p:grpSp>
      <p:sp>
        <p:nvSpPr>
          <p:cNvPr id="34" name="TextBox 34"/>
          <p:cNvSpPr txBox="1"/>
          <p:nvPr/>
        </p:nvSpPr>
        <p:spPr>
          <a:xfrm>
            <a:off x="6466765" y="2043735"/>
            <a:ext cx="4453655" cy="718145"/>
          </a:xfrm>
          <a:prstGeom prst="rect">
            <a:avLst/>
          </a:prstGeom>
        </p:spPr>
        <p:txBody>
          <a:bodyPr lIns="0" tIns="0" rIns="0" bIns="0" rtlCol="0" anchor="t">
            <a:spAutoFit/>
          </a:bodyPr>
          <a:lstStyle/>
          <a:p>
            <a:pPr defTabSz="609630">
              <a:lnSpc>
                <a:spcPts val="1441"/>
              </a:lnSpc>
            </a:pPr>
            <a:r>
              <a:rPr lang="en-US" sz="1201">
                <a:solidFill>
                  <a:srgbClr val="2E3631"/>
                </a:solidFill>
                <a:latin typeface="Aptos"/>
                <a:ea typeface="Aptos"/>
                <a:cs typeface="Aptos"/>
                <a:sym typeface="Aptos"/>
              </a:rPr>
              <a:t>• Identifying the most meaningful clinical performance metrics for residents.</a:t>
            </a:r>
          </a:p>
          <a:p>
            <a:pPr defTabSz="609630">
              <a:lnSpc>
                <a:spcPts val="1441"/>
              </a:lnSpc>
            </a:pPr>
            <a:r>
              <a:rPr lang="en-US" sz="1201">
                <a:solidFill>
                  <a:srgbClr val="2E3631"/>
                </a:solidFill>
                <a:latin typeface="Aptos"/>
                <a:ea typeface="Aptos"/>
                <a:cs typeface="Aptos"/>
                <a:sym typeface="Aptos"/>
              </a:rPr>
              <a:t>• Navigating EPIC reporting capabilities and technical feasibility.</a:t>
            </a:r>
          </a:p>
          <a:p>
            <a:pPr defTabSz="609630">
              <a:lnSpc>
                <a:spcPts val="1441"/>
              </a:lnSpc>
            </a:pPr>
            <a:r>
              <a:rPr lang="en-US" sz="1201">
                <a:solidFill>
                  <a:srgbClr val="2E3631"/>
                </a:solidFill>
                <a:latin typeface="Aptos"/>
                <a:ea typeface="Aptos"/>
                <a:cs typeface="Aptos"/>
                <a:sym typeface="Aptos"/>
              </a:rPr>
              <a:t>• Dashboard approval.</a:t>
            </a:r>
          </a:p>
        </p:txBody>
      </p:sp>
      <p:grpSp>
        <p:nvGrpSpPr>
          <p:cNvPr id="35" name="Group 35"/>
          <p:cNvGrpSpPr/>
          <p:nvPr/>
        </p:nvGrpSpPr>
        <p:grpSpPr>
          <a:xfrm>
            <a:off x="635496" y="4707757"/>
            <a:ext cx="10671257" cy="879526"/>
            <a:chOff x="0" y="0"/>
            <a:chExt cx="21342515" cy="1759052"/>
          </a:xfrm>
        </p:grpSpPr>
        <p:sp>
          <p:nvSpPr>
            <p:cNvPr id="36" name="Freeform 36"/>
            <p:cNvSpPr/>
            <p:nvPr/>
          </p:nvSpPr>
          <p:spPr>
            <a:xfrm>
              <a:off x="0" y="0"/>
              <a:ext cx="21342604" cy="1759204"/>
            </a:xfrm>
            <a:custGeom>
              <a:avLst/>
              <a:gdLst/>
              <a:ahLst/>
              <a:cxnLst/>
              <a:rect l="l" t="t" r="r" b="b"/>
              <a:pathLst>
                <a:path w="21342604" h="1759204">
                  <a:moveTo>
                    <a:pt x="0" y="293243"/>
                  </a:moveTo>
                  <a:cubicBezTo>
                    <a:pt x="0" y="131318"/>
                    <a:pt x="131318" y="0"/>
                    <a:pt x="293243" y="0"/>
                  </a:cubicBezTo>
                  <a:lnTo>
                    <a:pt x="21049362" y="0"/>
                  </a:lnTo>
                  <a:cubicBezTo>
                    <a:pt x="21211287" y="0"/>
                    <a:pt x="21342604" y="131318"/>
                    <a:pt x="21342604" y="293243"/>
                  </a:cubicBezTo>
                  <a:lnTo>
                    <a:pt x="21342604" y="1465961"/>
                  </a:lnTo>
                  <a:cubicBezTo>
                    <a:pt x="21342604" y="1627886"/>
                    <a:pt x="21211287" y="1759204"/>
                    <a:pt x="21049362" y="1759204"/>
                  </a:cubicBezTo>
                  <a:lnTo>
                    <a:pt x="293243" y="1759204"/>
                  </a:lnTo>
                  <a:cubicBezTo>
                    <a:pt x="131318" y="1759077"/>
                    <a:pt x="0" y="1627759"/>
                    <a:pt x="0" y="1465834"/>
                  </a:cubicBezTo>
                  <a:close/>
                </a:path>
              </a:pathLst>
            </a:custGeom>
            <a:solidFill>
              <a:srgbClr val="EFF6EB"/>
            </a:solidFill>
            <a:ln w="15252" cap="sq">
              <a:solidFill>
                <a:srgbClr val="EFF6EB"/>
              </a:solidFill>
              <a:prstDash val="solid"/>
              <a:miter/>
            </a:ln>
          </p:spPr>
          <p:txBody>
            <a:bodyPr/>
            <a:lstStyle/>
            <a:p>
              <a:pPr defTabSz="609630"/>
              <a:endParaRPr lang="en-US" sz="1200">
                <a:solidFill>
                  <a:prstClr val="black"/>
                </a:solidFill>
                <a:latin typeface="Calibri"/>
              </a:endParaRPr>
            </a:p>
          </p:txBody>
        </p:sp>
      </p:grpSp>
      <p:sp>
        <p:nvSpPr>
          <p:cNvPr id="37" name="TextBox 37"/>
          <p:cNvSpPr txBox="1"/>
          <p:nvPr/>
        </p:nvSpPr>
        <p:spPr>
          <a:xfrm>
            <a:off x="930320" y="4953800"/>
            <a:ext cx="10081609" cy="461665"/>
          </a:xfrm>
          <a:prstGeom prst="rect">
            <a:avLst/>
          </a:prstGeom>
        </p:spPr>
        <p:txBody>
          <a:bodyPr lIns="0" tIns="0" rIns="0" bIns="0" rtlCol="0" anchor="t">
            <a:spAutoFit/>
          </a:bodyPr>
          <a:lstStyle/>
          <a:p>
            <a:pPr algn="ctr" defTabSz="609630">
              <a:lnSpc>
                <a:spcPts val="1801"/>
              </a:lnSpc>
            </a:pPr>
            <a:r>
              <a:rPr lang="en-US" sz="1501" b="1">
                <a:solidFill>
                  <a:srgbClr val="2E3631"/>
                </a:solidFill>
                <a:latin typeface="Aptos Bold"/>
                <a:ea typeface="Aptos Bold"/>
                <a:cs typeface="Aptos Bold"/>
                <a:sym typeface="Aptos Bold"/>
              </a:rPr>
              <a:t>The goal is a focused, resident-facing tool that converts clinical data into actionable learning and performance feedback.</a:t>
            </a:r>
          </a:p>
        </p:txBody>
      </p:sp>
      <p:sp>
        <p:nvSpPr>
          <p:cNvPr id="38" name="TextBox 38"/>
          <p:cNvSpPr txBox="1"/>
          <p:nvPr/>
        </p:nvSpPr>
        <p:spPr>
          <a:xfrm>
            <a:off x="793051" y="5749951"/>
            <a:ext cx="10584923" cy="124586"/>
          </a:xfrm>
          <a:prstGeom prst="rect">
            <a:avLst/>
          </a:prstGeom>
        </p:spPr>
        <p:txBody>
          <a:bodyPr lIns="0" tIns="0" rIns="0" bIns="0" rtlCol="0" anchor="t">
            <a:spAutoFit/>
          </a:bodyPr>
          <a:lstStyle/>
          <a:p>
            <a:pPr algn="ctr" defTabSz="609630">
              <a:lnSpc>
                <a:spcPts val="961"/>
              </a:lnSpc>
            </a:pPr>
            <a:r>
              <a:rPr lang="en-US" sz="800">
                <a:solidFill>
                  <a:srgbClr val="5B645F"/>
                </a:solidFill>
                <a:latin typeface="Aptos"/>
                <a:ea typeface="Aptos"/>
                <a:cs typeface="Aptos"/>
                <a:sym typeface="Aptos"/>
              </a:rPr>
              <a:t>Source: AIAMC / National Initiative project materials provided for this presentation. References to be added as applicable.</a:t>
            </a:r>
          </a:p>
        </p:txBody>
      </p:sp>
      <p:grpSp>
        <p:nvGrpSpPr>
          <p:cNvPr id="39" name="Group 39"/>
          <p:cNvGrpSpPr/>
          <p:nvPr/>
        </p:nvGrpSpPr>
        <p:grpSpPr>
          <a:xfrm>
            <a:off x="0" y="6698641"/>
            <a:ext cx="12201227" cy="164719"/>
            <a:chOff x="0" y="0"/>
            <a:chExt cx="24402453" cy="329438"/>
          </a:xfrm>
        </p:grpSpPr>
        <p:sp>
          <p:nvSpPr>
            <p:cNvPr id="40" name="Freeform 40"/>
            <p:cNvSpPr/>
            <p:nvPr/>
          </p:nvSpPr>
          <p:spPr>
            <a:xfrm>
              <a:off x="0" y="0"/>
              <a:ext cx="24402414" cy="329438"/>
            </a:xfrm>
            <a:custGeom>
              <a:avLst/>
              <a:gdLst/>
              <a:ahLst/>
              <a:cxnLst/>
              <a:rect l="l" t="t" r="r" b="b"/>
              <a:pathLst>
                <a:path w="24402414" h="329438">
                  <a:moveTo>
                    <a:pt x="0" y="0"/>
                  </a:moveTo>
                  <a:lnTo>
                    <a:pt x="24402414" y="0"/>
                  </a:lnTo>
                  <a:lnTo>
                    <a:pt x="24402414" y="329438"/>
                  </a:lnTo>
                  <a:lnTo>
                    <a:pt x="0" y="329438"/>
                  </a:lnTo>
                  <a:close/>
                </a:path>
              </a:pathLst>
            </a:custGeom>
            <a:solidFill>
              <a:srgbClr val="2E3631"/>
            </a:solidFill>
          </p:spPr>
          <p:txBody>
            <a:bodyPr/>
            <a:lstStyle/>
            <a:p>
              <a:pPr defTabSz="609630"/>
              <a:endParaRPr lang="en-US" sz="1200">
                <a:solidFill>
                  <a:prstClr val="black"/>
                </a:solidFill>
                <a:latin typeface="Calibri"/>
              </a:endParaRPr>
            </a:p>
          </p:txBody>
        </p:sp>
      </p:grpSp>
      <p:grpSp>
        <p:nvGrpSpPr>
          <p:cNvPr id="41" name="Group 41"/>
          <p:cNvGrpSpPr/>
          <p:nvPr/>
        </p:nvGrpSpPr>
        <p:grpSpPr>
          <a:xfrm>
            <a:off x="0" y="6698641"/>
            <a:ext cx="201327" cy="164719"/>
            <a:chOff x="0" y="0"/>
            <a:chExt cx="402654" cy="329438"/>
          </a:xfrm>
        </p:grpSpPr>
        <p:sp>
          <p:nvSpPr>
            <p:cNvPr id="42" name="Freeform 42"/>
            <p:cNvSpPr/>
            <p:nvPr/>
          </p:nvSpPr>
          <p:spPr>
            <a:xfrm>
              <a:off x="0" y="0"/>
              <a:ext cx="402590" cy="329438"/>
            </a:xfrm>
            <a:custGeom>
              <a:avLst/>
              <a:gdLst/>
              <a:ahLst/>
              <a:cxnLst/>
              <a:rect l="l" t="t" r="r" b="b"/>
              <a:pathLst>
                <a:path w="402590" h="329438">
                  <a:moveTo>
                    <a:pt x="0" y="0"/>
                  </a:moveTo>
                  <a:lnTo>
                    <a:pt x="402590" y="0"/>
                  </a:lnTo>
                  <a:lnTo>
                    <a:pt x="402590" y="329438"/>
                  </a:lnTo>
                  <a:lnTo>
                    <a:pt x="0" y="329438"/>
                  </a:lnTo>
                  <a:close/>
                </a:path>
              </a:pathLst>
            </a:custGeom>
            <a:solidFill>
              <a:srgbClr val="60B538"/>
            </a:solidFill>
          </p:spPr>
          <p:txBody>
            <a:bodyPr/>
            <a:lstStyle/>
            <a:p>
              <a:pPr defTabSz="609630"/>
              <a:endParaRPr lang="en-US" sz="1200">
                <a:solidFill>
                  <a:prstClr val="black"/>
                </a:solidFill>
                <a:latin typeface="Calibri"/>
              </a:endParaRPr>
            </a:p>
          </p:txBody>
        </p:sp>
      </p:grpSp>
      <p:sp>
        <p:nvSpPr>
          <p:cNvPr id="43" name="TextBox 43"/>
          <p:cNvSpPr txBox="1"/>
          <p:nvPr/>
        </p:nvSpPr>
        <p:spPr>
          <a:xfrm>
            <a:off x="10767803" y="6725571"/>
            <a:ext cx="1067727" cy="119520"/>
          </a:xfrm>
          <a:prstGeom prst="rect">
            <a:avLst/>
          </a:prstGeom>
        </p:spPr>
        <p:txBody>
          <a:bodyPr lIns="0" tIns="0" rIns="0" bIns="0" rtlCol="0" anchor="t">
            <a:spAutoFit/>
          </a:bodyPr>
          <a:lstStyle/>
          <a:p>
            <a:pPr algn="r" defTabSz="609630">
              <a:lnSpc>
                <a:spcPts val="961"/>
              </a:lnSpc>
            </a:pPr>
            <a:r>
              <a:rPr lang="en-US" sz="800">
                <a:solidFill>
                  <a:srgbClr val="FFFFFF"/>
                </a:solidFill>
                <a:latin typeface="Calibri (MS)"/>
                <a:ea typeface="Calibri (MS)"/>
                <a:cs typeface="Calibri (MS)"/>
                <a:sym typeface="Calibri (MS)"/>
              </a:rPr>
              <a:t>8</a:t>
            </a:r>
          </a:p>
        </p:txBody>
      </p:sp>
    </p:spTree>
    <p:extLst>
      <p:ext uri="{BB962C8B-B14F-4D97-AF65-F5344CB8AC3E}">
        <p14:creationId xmlns:p14="http://schemas.microsoft.com/office/powerpoint/2010/main" val="1687591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2118D5-0B3A-4C23-AB0B-60A5F2322182}"/>
              </a:ext>
            </a:extLst>
          </p:cNvPr>
          <p:cNvPicPr>
            <a:picLocks noChangeAspect="1"/>
          </p:cNvPicPr>
          <p:nvPr/>
        </p:nvPicPr>
        <p:blipFill>
          <a:blip r:embed="rId2"/>
          <a:stretch>
            <a:fillRect/>
          </a:stretch>
        </p:blipFill>
        <p:spPr>
          <a:xfrm>
            <a:off x="10517573" y="4878775"/>
            <a:ext cx="1398137" cy="1349365"/>
          </a:xfrm>
          <a:prstGeom prst="rect">
            <a:avLst/>
          </a:prstGeom>
        </p:spPr>
      </p:pic>
      <p:sp>
        <p:nvSpPr>
          <p:cNvPr id="4" name="Title 1">
            <a:extLst>
              <a:ext uri="{FF2B5EF4-FFF2-40B4-BE49-F238E27FC236}">
                <a16:creationId xmlns:a16="http://schemas.microsoft.com/office/drawing/2014/main" id="{5BAEDEA9-D699-6F30-2AC8-EF0CB009C8D1}"/>
              </a:ext>
            </a:extLst>
          </p:cNvPr>
          <p:cNvSpPr txBox="1">
            <a:spLocks/>
          </p:cNvSpPr>
          <p:nvPr/>
        </p:nvSpPr>
        <p:spPr>
          <a:xfrm>
            <a:off x="399830" y="477795"/>
            <a:ext cx="11199046" cy="4639057"/>
          </a:xfrm>
          <a:prstGeom prst="rect">
            <a:avLst/>
          </a:prstGeom>
        </p:spPr>
        <p:txBody>
          <a:bodyPr vert="horz" lIns="91440" tIns="45720" rIns="91440" bIns="45720" rtlCol="0" anchor="ctr">
            <a:normAutofit/>
          </a:bodyPr>
          <a:lstStyle>
            <a:defPPr>
              <a:defRPr lang="en-US"/>
            </a:defPPr>
            <a:lvl1pPr marL="0" algn="l" defTabSz="609585" rtl="0" eaLnBrk="1" latinLnBrk="0" hangingPunct="1">
              <a:lnSpc>
                <a:spcPct val="90000"/>
              </a:lnSpc>
              <a:spcBef>
                <a:spcPct val="0"/>
              </a:spcBef>
              <a:buNone/>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400" b="1" dirty="0">
                <a:solidFill>
                  <a:schemeClr val="accent6"/>
                </a:solidFill>
              </a:rPr>
              <a:t>Final Thoughts </a:t>
            </a:r>
          </a:p>
          <a:p>
            <a:r>
              <a:rPr lang="en-US" sz="3400" b="1" dirty="0">
                <a:solidFill>
                  <a:schemeClr val="accent6"/>
                </a:solidFill>
              </a:rPr>
              <a:t>Facilitator and National Advisory Council  </a:t>
            </a:r>
          </a:p>
          <a:p>
            <a:pPr marL="457189" indent="-457189">
              <a:buFont typeface="Wingdings" panose="05000000000000000000" pitchFamily="2" charset="2"/>
              <a:buChar char="ü"/>
            </a:pPr>
            <a:endParaRPr lang="en-US" sz="3200" dirty="0">
              <a:solidFill>
                <a:schemeClr val="accent6"/>
              </a:solidFill>
            </a:endParaRPr>
          </a:p>
          <a:p>
            <a:pPr>
              <a:lnSpc>
                <a:spcPct val="115000"/>
              </a:lnSpc>
              <a:spcBef>
                <a:spcPts val="0"/>
              </a:spcBef>
              <a:spcAft>
                <a:spcPts val="1000"/>
              </a:spcAft>
            </a:pPr>
            <a:r>
              <a:rPr lang="en-US" sz="1800" i="1" dirty="0">
                <a:latin typeface="Calibri" panose="020F0502020204030204" pitchFamily="34" charset="0"/>
                <a:ea typeface="Times New Roman" panose="02020603050405020304" pitchFamily="18" charset="0"/>
                <a:cs typeface="Calibri" panose="020F0502020204030204" pitchFamily="34" charset="0"/>
              </a:rPr>
              <a:t> </a:t>
            </a:r>
            <a:endParaRPr lang="en-US" sz="29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nSpc>
                <a:spcPct val="150000"/>
              </a:lnSpc>
              <a:spcBef>
                <a:spcPts val="0"/>
              </a:spcBef>
              <a:spcAft>
                <a:spcPts val="1000"/>
              </a:spcAft>
              <a:buFont typeface="Wingdings" panose="05000000000000000000" pitchFamily="2" charset="2"/>
              <a:buChar char="Ø"/>
            </a:pPr>
            <a:r>
              <a:rPr lang="en-US" sz="18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Deborah Simpson, PhD, Director – Education, Aurora Health Care</a:t>
            </a:r>
          </a:p>
          <a:p>
            <a:pPr marL="285744" indent="-285744">
              <a:lnSpc>
                <a:spcPct val="150000"/>
              </a:lnSpc>
              <a:spcBef>
                <a:spcPts val="0"/>
              </a:spcBef>
              <a:spcAft>
                <a:spcPts val="1000"/>
              </a:spcAft>
              <a:buFont typeface="Wingdings" panose="05000000000000000000" pitchFamily="2" charset="2"/>
              <a:buChar char="Ø"/>
            </a:pPr>
            <a:r>
              <a:rPr lang="en-US" sz="18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Carla DewBerry, Healthcare Attorney, DewBerry Legal</a:t>
            </a:r>
            <a:endParaRPr lang="en-US" sz="1800" i="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285744" indent="-285744">
              <a:lnSpc>
                <a:spcPct val="150000"/>
              </a:lnSpc>
              <a:spcBef>
                <a:spcPts val="0"/>
              </a:spcBef>
              <a:buFont typeface="Wingdings" panose="05000000000000000000" pitchFamily="2" charset="2"/>
              <a:buChar char="Ø"/>
            </a:pPr>
            <a:r>
              <a:rPr lang="en-US" sz="1800" i="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rPr>
              <a:t>Lisa Howley, PhD, Senior Director, Transforming Medical Education, Association of American Medical Colleges </a:t>
            </a:r>
            <a:endParaRPr lang="en-US" sz="3200" dirty="0">
              <a:solidFill>
                <a:schemeClr val="accent6"/>
              </a:solidFill>
            </a:endParaRPr>
          </a:p>
          <a:p>
            <a:r>
              <a:rPr lang="en-US" sz="3200" dirty="0">
                <a:solidFill>
                  <a:schemeClr val="accent6"/>
                </a:solidFill>
              </a:rPr>
              <a:t> </a:t>
            </a:r>
          </a:p>
        </p:txBody>
      </p:sp>
      <p:pic>
        <p:nvPicPr>
          <p:cNvPr id="3" name="Picture 2" descr="Final Thoughts&#10;&#10;AI-generated content may be incorrect.">
            <a:extLst>
              <a:ext uri="{FF2B5EF4-FFF2-40B4-BE49-F238E27FC236}">
                <a16:creationId xmlns:a16="http://schemas.microsoft.com/office/drawing/2014/main" id="{08B1B254-7FE6-6CD5-0E88-973C5676083A}"/>
              </a:ext>
            </a:extLst>
          </p:cNvPr>
          <p:cNvPicPr>
            <a:picLocks noChangeAspect="1"/>
          </p:cNvPicPr>
          <p:nvPr/>
        </p:nvPicPr>
        <p:blipFill>
          <a:blip r:embed="rId3"/>
          <a:stretch>
            <a:fillRect/>
          </a:stretch>
        </p:blipFill>
        <p:spPr>
          <a:xfrm>
            <a:off x="9007208" y="477795"/>
            <a:ext cx="2142624" cy="2142624"/>
          </a:xfrm>
          <a:prstGeom prst="rect">
            <a:avLst/>
          </a:prstGeom>
        </p:spPr>
      </p:pic>
    </p:spTree>
    <p:extLst>
      <p:ext uri="{BB962C8B-B14F-4D97-AF65-F5344CB8AC3E}">
        <p14:creationId xmlns:p14="http://schemas.microsoft.com/office/powerpoint/2010/main" val="37370929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7187</Words>
  <Application>Microsoft Office PowerPoint</Application>
  <PresentationFormat>Widescreen</PresentationFormat>
  <Paragraphs>979</Paragraphs>
  <Slides>60</Slides>
  <Notes>38</Notes>
  <HiddenSlides>0</HiddenSlides>
  <MMClips>0</MMClips>
  <ScaleCrop>false</ScaleCrop>
  <HeadingPairs>
    <vt:vector size="6" baseType="variant">
      <vt:variant>
        <vt:lpstr>Fonts Used</vt:lpstr>
      </vt:variant>
      <vt:variant>
        <vt:i4>17</vt:i4>
      </vt:variant>
      <vt:variant>
        <vt:lpstr>Theme</vt:lpstr>
      </vt:variant>
      <vt:variant>
        <vt:i4>6</vt:i4>
      </vt:variant>
      <vt:variant>
        <vt:lpstr>Slide Titles</vt:lpstr>
      </vt:variant>
      <vt:variant>
        <vt:i4>60</vt:i4>
      </vt:variant>
    </vt:vector>
  </HeadingPairs>
  <TitlesOfParts>
    <vt:vector size="83" baseType="lpstr">
      <vt:lpstr>Aptos</vt:lpstr>
      <vt:lpstr>Aptos Bold</vt:lpstr>
      <vt:lpstr>Aptos Display</vt:lpstr>
      <vt:lpstr>Arial</vt:lpstr>
      <vt:lpstr>Arial Narrow</vt:lpstr>
      <vt:lpstr>Calibri</vt:lpstr>
      <vt:lpstr>Calibri </vt:lpstr>
      <vt:lpstr>Calibri (MS)</vt:lpstr>
      <vt:lpstr>Calibri (MS) Bold</vt:lpstr>
      <vt:lpstr>Calibri Light</vt:lpstr>
      <vt:lpstr>Courier New</vt:lpstr>
      <vt:lpstr>Symbol</vt:lpstr>
      <vt:lpstr>System Font Regular</vt:lpstr>
      <vt:lpstr>Times</vt:lpstr>
      <vt:lpstr>Times New Roman</vt:lpstr>
      <vt:lpstr>Verdana</vt:lpstr>
      <vt:lpstr>Wingdings</vt:lpstr>
      <vt:lpstr>1_Office Theme</vt:lpstr>
      <vt:lpstr>Office Theme</vt:lpstr>
      <vt:lpstr>2_Office Theme</vt:lpstr>
      <vt:lpstr>3_Office Theme</vt:lpstr>
      <vt:lpstr>4_Office Theme</vt:lpstr>
      <vt:lpstr>5_Office Theme</vt:lpstr>
      <vt:lpstr>PowerPoint Presentation</vt:lpstr>
      <vt:lpstr>PowerPoint Presentation</vt:lpstr>
      <vt:lpstr>Virginia Mason Franciscan Health   </vt:lpstr>
      <vt:lpstr>PowerPoint Presentation</vt:lpstr>
      <vt:lpstr>PowerPoint Presentation</vt:lpstr>
      <vt:lpstr>UnityPoint Des Moines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OhioHealth (DUET)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Cleveland Clinic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Aurora Health Care (Professionalism)  </vt:lpstr>
      <vt:lpstr>Introduction: Background &amp; Context</vt:lpstr>
      <vt:lpstr>Aim/Objectives/Alignment</vt:lpstr>
      <vt:lpstr>Measures</vt:lpstr>
      <vt:lpstr>Interventions | Changes</vt:lpstr>
      <vt:lpstr>     Barriers         Strategies</vt:lpstr>
      <vt:lpstr>Results </vt:lpstr>
      <vt:lpstr>Discussion</vt:lpstr>
      <vt:lpstr>Kaiser Permanente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RWJBH Monmouth Medical Center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Mindi Apicella</dc:creator>
  <cp:lastModifiedBy>Mindi Apicella</cp:lastModifiedBy>
  <cp:revision>11</cp:revision>
  <dcterms:created xsi:type="dcterms:W3CDTF">2020-09-29T20:32:26Z</dcterms:created>
  <dcterms:modified xsi:type="dcterms:W3CDTF">2026-10-02T17:17:25Z</dcterms:modified>
</cp:coreProperties>
</file>